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4"/>
    <p:sldMasterId id="2147483825" r:id="rId5"/>
  </p:sldMasterIdLst>
  <p:notesMasterIdLst>
    <p:notesMasterId r:id="rId37"/>
  </p:notesMasterIdLst>
  <p:handoutMasterIdLst>
    <p:handoutMasterId r:id="rId38"/>
  </p:handoutMasterIdLst>
  <p:sldIdLst>
    <p:sldId id="260" r:id="rId6"/>
    <p:sldId id="330" r:id="rId7"/>
    <p:sldId id="389" r:id="rId8"/>
    <p:sldId id="329" r:id="rId9"/>
    <p:sldId id="331" r:id="rId10"/>
    <p:sldId id="355" r:id="rId11"/>
    <p:sldId id="360" r:id="rId12"/>
    <p:sldId id="361" r:id="rId13"/>
    <p:sldId id="386" r:id="rId14"/>
    <p:sldId id="402" r:id="rId15"/>
    <p:sldId id="354" r:id="rId16"/>
    <p:sldId id="388" r:id="rId17"/>
    <p:sldId id="387" r:id="rId18"/>
    <p:sldId id="379" r:id="rId19"/>
    <p:sldId id="384" r:id="rId20"/>
    <p:sldId id="380" r:id="rId21"/>
    <p:sldId id="378" r:id="rId22"/>
    <p:sldId id="385" r:id="rId23"/>
    <p:sldId id="394" r:id="rId24"/>
    <p:sldId id="343" r:id="rId25"/>
    <p:sldId id="401" r:id="rId26"/>
    <p:sldId id="396" r:id="rId27"/>
    <p:sldId id="391" r:id="rId28"/>
    <p:sldId id="399" r:id="rId29"/>
    <p:sldId id="403" r:id="rId30"/>
    <p:sldId id="400" r:id="rId31"/>
    <p:sldId id="398" r:id="rId32"/>
    <p:sldId id="393" r:id="rId33"/>
    <p:sldId id="287" r:id="rId34"/>
    <p:sldId id="324" r:id="rId35"/>
    <p:sldId id="327" r:id="rId3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697629-9BC1-BF82-BE4C-04EEAAEA7A42}" name="Ann Hanley" initials="AH" userId="S::ahanley@vihfa.gov::40331bf4-fcd7-4598-bad5-0c85c28d7f8c" providerId="AD"/>
  <p188:author id="{34043336-9F38-CBAD-EF4C-B6E03C0BD6D6}" name="Anne-Marie Williams" initials="AMW" userId="S::amwilliams@vihfa.gov::f224d63d-4fb0-4de6-af48-834e0e4cbf90" providerId="AD"/>
  <p188:author id="{1F87023A-CBB0-2CB7-7EFC-DBB3EECF7680}" name="Melba Mathurin" initials="MM" userId="S::mmathurin@vihfa.gov::d31de2dd-4378-4509-a3ad-67fb971a3495" providerId="AD"/>
  <p188:author id="{62944852-E622-10DC-AE8A-2B609CACB368}" name="Jevanna Augustine" initials="JA" userId="S::j.augustine@strategygroupvi.com::e16c9da6-0ef9-4ebd-85ad-f04d465de35e" providerId="AD"/>
  <p188:author id="{94730197-41E8-61BF-8169-80A35581C6F1}" name="Guest User" initials="GU" userId="S::urn:spo:anon#525a1a97dea8c403cf6d9e872e90327cc6ce4615041b03d5353a8c5e8a92f284::" providerId="AD"/>
  <p188:author id="{29974FD4-59FC-5380-CC27-5CE7CABA8884}" name="Joanne Moorehead" initials="JM" userId="S::j.moorehead@strategygroupvi.com::a464c5bd-5c36-4435-85d2-f39f9f85251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son, Joy" initials="JJ" lastIdx="2" clrIdx="0">
    <p:extLst>
      <p:ext uri="{19B8F6BF-5375-455C-9EA6-DF929625EA0E}">
        <p15:presenceInfo xmlns:p15="http://schemas.microsoft.com/office/powerpoint/2012/main" userId="S-1-5-21-2338163137-2684688362-157462135-96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0BF"/>
    <a:srgbClr val="69C1CD"/>
    <a:srgbClr val="18221C"/>
    <a:srgbClr val="000066"/>
    <a:srgbClr val="3B37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B0691-CAA9-4531-8D78-328050335B08}" v="6" dt="2023-07-18T18:46:52.607"/>
    <p1510:client id="{C1251606-790A-4147-91C0-57ED7B3678DD}" v="408" dt="2023-07-19T14:44:36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4660"/>
  </p:normalViewPr>
  <p:slideViewPr>
    <p:cSldViewPr snapToGrid="0">
      <p:cViewPr varScale="1">
        <p:scale>
          <a:sx n="88" d="100"/>
          <a:sy n="88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vitema.vi.gov/docs/default-source/key-documents/hazard-mitigation-plan-(2019).pdf?sfvrsn=e3fae004_2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vitema.vi.gov/docs/default-source/key-documents/hazard-mitigation-plan-(2019).pdf?sfvrsn=e3fae004_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C39A0-AC83-4CD9-B9EF-6401C67FC03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C4AFB3-8C92-4628-BFED-F2FF2959B67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Montserrat" panose="00000500000000000000" pitchFamily="2" charset="0"/>
            </a:rPr>
            <a:t>Federal Register Notice (FRN) Vol. 84, No 169 published August 30, 2019, and FRN, Vol. 84, No. 175 published September 10, 2019.</a:t>
          </a:r>
        </a:p>
      </dgm:t>
    </dgm:pt>
    <dgm:pt modelId="{2B484DE7-9A45-47FF-B560-0FDF3AC3084F}" type="parTrans" cxnId="{E481B17F-CFA0-404B-B88D-ACD9042D8C61}">
      <dgm:prSet/>
      <dgm:spPr/>
      <dgm:t>
        <a:bodyPr/>
        <a:lstStyle/>
        <a:p>
          <a:endParaRPr lang="en-US"/>
        </a:p>
      </dgm:t>
    </dgm:pt>
    <dgm:pt modelId="{C3DC183A-EF94-4866-9526-579B647680B4}" type="sibTrans" cxnId="{E481B17F-CFA0-404B-B88D-ACD9042D8C61}">
      <dgm:prSet/>
      <dgm:spPr/>
      <dgm:t>
        <a:bodyPr/>
        <a:lstStyle/>
        <a:p>
          <a:endParaRPr lang="en-US"/>
        </a:p>
      </dgm:t>
    </dgm:pt>
    <dgm:pt modelId="{24CA708D-01E6-408A-BFFA-84A45BA4AE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Montserrat" panose="00000500000000000000" pitchFamily="2" charset="0"/>
            </a:rPr>
            <a:t>Per FRN, VIHFA will conduct three (3) public hearings; one (1) convened prior to the Action Plan Publication.</a:t>
          </a:r>
        </a:p>
      </dgm:t>
    </dgm:pt>
    <dgm:pt modelId="{5750D074-28D6-4120-8F63-1DA73CD073EB}" type="sibTrans" cxnId="{6708A90A-5258-45EC-A364-2BE6044C0693}">
      <dgm:prSet/>
      <dgm:spPr/>
      <dgm:t>
        <a:bodyPr/>
        <a:lstStyle/>
        <a:p>
          <a:endParaRPr lang="en-US"/>
        </a:p>
      </dgm:t>
    </dgm:pt>
    <dgm:pt modelId="{1AE77978-3A7B-408E-B726-6EB2294E8888}" type="parTrans" cxnId="{6708A90A-5258-45EC-A364-2BE6044C0693}">
      <dgm:prSet/>
      <dgm:spPr/>
      <dgm:t>
        <a:bodyPr/>
        <a:lstStyle/>
        <a:p>
          <a:endParaRPr lang="en-US"/>
        </a:p>
      </dgm:t>
    </dgm:pt>
    <dgm:pt modelId="{6051E5BE-38A3-4CBA-BE15-860271FD782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>
              <a:latin typeface="Montserrat"/>
            </a:rPr>
            <a:t>US Department of Housing and Urban Development (HUD) allocated </a:t>
          </a:r>
          <a:r>
            <a:rPr lang="en-US" sz="1400" b="1">
              <a:latin typeface="Montserrat"/>
            </a:rPr>
            <a:t>$774,188,000 </a:t>
          </a:r>
          <a:r>
            <a:rPr lang="en-US" sz="1400">
              <a:latin typeface="Montserrat"/>
            </a:rPr>
            <a:t>in CDBG-MIT funds: (a) territorial mitigation and (b) resilience improvements.</a:t>
          </a:r>
          <a:endParaRPr lang="en-US" sz="1400" dirty="0">
            <a:latin typeface="Montserrat"/>
          </a:endParaRPr>
        </a:p>
      </dgm:t>
    </dgm:pt>
    <dgm:pt modelId="{A354A561-70FD-40BA-9D02-20C7874901BC}" type="parTrans" cxnId="{CF573F04-89CE-4570-9816-B3877E8FCD71}">
      <dgm:prSet/>
      <dgm:spPr/>
      <dgm:t>
        <a:bodyPr/>
        <a:lstStyle/>
        <a:p>
          <a:endParaRPr lang="en-US"/>
        </a:p>
      </dgm:t>
    </dgm:pt>
    <dgm:pt modelId="{582CF8D8-F359-40AD-A44E-67C7AFA89D46}" type="sibTrans" cxnId="{CF573F04-89CE-4570-9816-B3877E8FCD71}">
      <dgm:prSet/>
      <dgm:spPr/>
      <dgm:t>
        <a:bodyPr/>
        <a:lstStyle/>
        <a:p>
          <a:endParaRPr lang="en-US"/>
        </a:p>
      </dgm:t>
    </dgm:pt>
    <dgm:pt modelId="{AEC3A296-64FF-452F-A978-E7E58DF385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Montserrat" panose="00000500000000000000" pitchFamily="2" charset="0"/>
            </a:rPr>
            <a:t>CDBG-MIT Grant Agreement is effective, April 25, 2023.</a:t>
          </a:r>
        </a:p>
      </dgm:t>
    </dgm:pt>
    <dgm:pt modelId="{975165B9-5119-4254-BE3C-57C1C8250480}" type="parTrans" cxnId="{2C877545-07AC-4EAA-8C5D-3E3BFE65B85D}">
      <dgm:prSet/>
      <dgm:spPr/>
      <dgm:t>
        <a:bodyPr/>
        <a:lstStyle/>
        <a:p>
          <a:endParaRPr lang="en-US"/>
        </a:p>
      </dgm:t>
    </dgm:pt>
    <dgm:pt modelId="{70493EB1-702C-4399-AF56-1C502975E08B}" type="sibTrans" cxnId="{2C877545-07AC-4EAA-8C5D-3E3BFE65B85D}">
      <dgm:prSet/>
      <dgm:spPr/>
      <dgm:t>
        <a:bodyPr/>
        <a:lstStyle/>
        <a:p>
          <a:endParaRPr lang="en-US"/>
        </a:p>
      </dgm:t>
    </dgm:pt>
    <dgm:pt modelId="{E4F75E7C-EFB5-4534-8FC5-B0B92DC774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Montserrat" panose="00000500000000000000" pitchFamily="2" charset="0"/>
            </a:rPr>
            <a:t>Proposed Substantial Amendment to Action Plan.</a:t>
          </a:r>
        </a:p>
      </dgm:t>
    </dgm:pt>
    <dgm:pt modelId="{9AB6969F-673F-42A0-825C-277F9DE70D42}" type="parTrans" cxnId="{C955A889-4656-4989-B9AA-C5EA7961644B}">
      <dgm:prSet/>
      <dgm:spPr/>
      <dgm:t>
        <a:bodyPr/>
        <a:lstStyle/>
        <a:p>
          <a:endParaRPr lang="en-US"/>
        </a:p>
      </dgm:t>
    </dgm:pt>
    <dgm:pt modelId="{0C5B015A-1D3D-458A-BA2E-A5A9F7613836}" type="sibTrans" cxnId="{C955A889-4656-4989-B9AA-C5EA7961644B}">
      <dgm:prSet/>
      <dgm:spPr/>
      <dgm:t>
        <a:bodyPr/>
        <a:lstStyle/>
        <a:p>
          <a:endParaRPr lang="en-US"/>
        </a:p>
      </dgm:t>
    </dgm:pt>
    <dgm:pt modelId="{46785FBE-80AB-49AF-BCC3-0DBB1AAA9744}" type="pres">
      <dgm:prSet presAssocID="{681C39A0-AC83-4CD9-B9EF-6401C67FC038}" presName="root" presStyleCnt="0">
        <dgm:presLayoutVars>
          <dgm:dir/>
          <dgm:resizeHandles val="exact"/>
        </dgm:presLayoutVars>
      </dgm:prSet>
      <dgm:spPr/>
    </dgm:pt>
    <dgm:pt modelId="{ACB81EE2-B4E5-4DA5-A4E9-9397BABCB8D7}" type="pres">
      <dgm:prSet presAssocID="{8FC4AFB3-8C92-4628-BFED-F2FF2959B678}" presName="compNode" presStyleCnt="0"/>
      <dgm:spPr/>
    </dgm:pt>
    <dgm:pt modelId="{4180EF28-C3C7-4FDF-A97D-3108301B7CF0}" type="pres">
      <dgm:prSet presAssocID="{8FC4AFB3-8C92-4628-BFED-F2FF2959B678}" presName="bgRect" presStyleLbl="bgShp" presStyleIdx="0" presStyleCnt="5" custLinFactNeighborX="211" custLinFactNeighborY="-21099"/>
      <dgm:spPr/>
    </dgm:pt>
    <dgm:pt modelId="{02659A63-E7F3-4103-8430-8928288948A4}" type="pres">
      <dgm:prSet presAssocID="{8FC4AFB3-8C92-4628-BFED-F2FF2959B67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38DECA97-8BE0-4E18-8690-AD5C84542F33}" type="pres">
      <dgm:prSet presAssocID="{8FC4AFB3-8C92-4628-BFED-F2FF2959B678}" presName="spaceRect" presStyleCnt="0"/>
      <dgm:spPr/>
    </dgm:pt>
    <dgm:pt modelId="{C7D1BFF5-B12E-46FF-A9A8-5AA7F934674E}" type="pres">
      <dgm:prSet presAssocID="{8FC4AFB3-8C92-4628-BFED-F2FF2959B678}" presName="parTx" presStyleLbl="revTx" presStyleIdx="0" presStyleCnt="5" custScaleY="100000" custLinFactNeighborX="-148" custLinFactNeighborY="124">
        <dgm:presLayoutVars>
          <dgm:chMax val="0"/>
          <dgm:chPref val="0"/>
        </dgm:presLayoutVars>
      </dgm:prSet>
      <dgm:spPr/>
    </dgm:pt>
    <dgm:pt modelId="{94603655-B41A-468D-A7A4-117ADA73DA4C}" type="pres">
      <dgm:prSet presAssocID="{C3DC183A-EF94-4866-9526-579B647680B4}" presName="sibTrans" presStyleCnt="0"/>
      <dgm:spPr/>
    </dgm:pt>
    <dgm:pt modelId="{C3FA347A-FB99-4F7A-97E1-DEC900F28264}" type="pres">
      <dgm:prSet presAssocID="{6051E5BE-38A3-4CBA-BE15-860271FD7825}" presName="compNode" presStyleCnt="0"/>
      <dgm:spPr/>
    </dgm:pt>
    <dgm:pt modelId="{98F51E60-DEFA-4086-BE2B-492B14EA0AD2}" type="pres">
      <dgm:prSet presAssocID="{6051E5BE-38A3-4CBA-BE15-860271FD7825}" presName="bgRect" presStyleLbl="bgShp" presStyleIdx="1" presStyleCnt="5" custLinFactNeighborX="-50456" custLinFactNeighborY="2244"/>
      <dgm:spPr/>
    </dgm:pt>
    <dgm:pt modelId="{6D4B5A68-BEA2-4D1F-89FE-83E79C24AFE6}" type="pres">
      <dgm:prSet presAssocID="{6051E5BE-38A3-4CBA-BE15-860271FD782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 outline"/>
        </a:ext>
      </dgm:extLst>
    </dgm:pt>
    <dgm:pt modelId="{C9875398-6589-4FDC-9F78-0A3F5E0034BB}" type="pres">
      <dgm:prSet presAssocID="{6051E5BE-38A3-4CBA-BE15-860271FD7825}" presName="spaceRect" presStyleCnt="0"/>
      <dgm:spPr/>
    </dgm:pt>
    <dgm:pt modelId="{8CCBD6CC-2404-4763-AB38-70F63A3A6591}" type="pres">
      <dgm:prSet presAssocID="{6051E5BE-38A3-4CBA-BE15-860271FD7825}" presName="parTx" presStyleLbl="revTx" presStyleIdx="1" presStyleCnt="5" custScaleX="103544" custLinFactNeighborX="81" custLinFactNeighborY="-3029">
        <dgm:presLayoutVars>
          <dgm:chMax val="0"/>
          <dgm:chPref val="0"/>
        </dgm:presLayoutVars>
      </dgm:prSet>
      <dgm:spPr/>
    </dgm:pt>
    <dgm:pt modelId="{17A7EFEE-D3EE-4188-8E68-F215B1286876}" type="pres">
      <dgm:prSet presAssocID="{582CF8D8-F359-40AD-A44E-67C7AFA89D46}" presName="sibTrans" presStyleCnt="0"/>
      <dgm:spPr/>
    </dgm:pt>
    <dgm:pt modelId="{13145D1C-A7CC-485C-A14B-8BEAA21169E7}" type="pres">
      <dgm:prSet presAssocID="{AEC3A296-64FF-452F-A978-E7E58DF38521}" presName="compNode" presStyleCnt="0"/>
      <dgm:spPr/>
    </dgm:pt>
    <dgm:pt modelId="{78E66DD2-FCCB-4D82-BAA9-F16615F74F38}" type="pres">
      <dgm:prSet presAssocID="{AEC3A296-64FF-452F-A978-E7E58DF38521}" presName="bgRect" presStyleLbl="bgShp" presStyleIdx="2" presStyleCnt="5"/>
      <dgm:spPr/>
    </dgm:pt>
    <dgm:pt modelId="{CE7D6E6E-9DAE-4245-805D-703A01CAE966}" type="pres">
      <dgm:prSet presAssocID="{AEC3A296-64FF-452F-A978-E7E58DF3852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Badge outline"/>
        </a:ext>
      </dgm:extLst>
    </dgm:pt>
    <dgm:pt modelId="{F2718330-0082-47C1-AD46-25496ABEF6B9}" type="pres">
      <dgm:prSet presAssocID="{AEC3A296-64FF-452F-A978-E7E58DF38521}" presName="spaceRect" presStyleCnt="0"/>
      <dgm:spPr/>
    </dgm:pt>
    <dgm:pt modelId="{967223AD-AEAE-4B3F-B32C-BF743AADF525}" type="pres">
      <dgm:prSet presAssocID="{AEC3A296-64FF-452F-A978-E7E58DF38521}" presName="parTx" presStyleLbl="revTx" presStyleIdx="2" presStyleCnt="5" custLinFactNeighborX="-134" custLinFactNeighborY="-11337">
        <dgm:presLayoutVars>
          <dgm:chMax val="0"/>
          <dgm:chPref val="0"/>
        </dgm:presLayoutVars>
      </dgm:prSet>
      <dgm:spPr/>
    </dgm:pt>
    <dgm:pt modelId="{EB7C52A9-169C-4E44-A2FC-B7A37B7FE5E8}" type="pres">
      <dgm:prSet presAssocID="{70493EB1-702C-4399-AF56-1C502975E08B}" presName="sibTrans" presStyleCnt="0"/>
      <dgm:spPr/>
    </dgm:pt>
    <dgm:pt modelId="{DFF0C601-3B2E-4B5C-9508-972B161ABD99}" type="pres">
      <dgm:prSet presAssocID="{E4F75E7C-EFB5-4534-8FC5-B0B92DC7748B}" presName="compNode" presStyleCnt="0"/>
      <dgm:spPr/>
    </dgm:pt>
    <dgm:pt modelId="{4446A6AA-5852-4723-8798-AC850AA395F7}" type="pres">
      <dgm:prSet presAssocID="{E4F75E7C-EFB5-4534-8FC5-B0B92DC7748B}" presName="bgRect" presStyleLbl="bgShp" presStyleIdx="3" presStyleCnt="5" custLinFactNeighborX="632" custLinFactNeighborY="-2590"/>
      <dgm:spPr/>
    </dgm:pt>
    <dgm:pt modelId="{63E7CD0F-4114-4A5B-A9F6-0BC0E8DE990B}" type="pres">
      <dgm:prSet presAssocID="{E4F75E7C-EFB5-4534-8FC5-B0B92DC7748B}" presName="iconRect" presStyleLbl="node1" presStyleIdx="3" presStyleCnt="5" custLinFactNeighborX="-19400" custLinFactNeighborY="-470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check with solid fill"/>
        </a:ext>
      </dgm:extLst>
    </dgm:pt>
    <dgm:pt modelId="{B976A9EB-61B1-4B70-B42D-75AF5F6D7A7C}" type="pres">
      <dgm:prSet presAssocID="{E4F75E7C-EFB5-4534-8FC5-B0B92DC7748B}" presName="spaceRect" presStyleCnt="0"/>
      <dgm:spPr/>
    </dgm:pt>
    <dgm:pt modelId="{B48FCC26-C38B-49AB-AF67-C0B2FC42B0F7}" type="pres">
      <dgm:prSet presAssocID="{E4F75E7C-EFB5-4534-8FC5-B0B92DC7748B}" presName="parTx" presStyleLbl="revTx" presStyleIdx="3" presStyleCnt="5">
        <dgm:presLayoutVars>
          <dgm:chMax val="0"/>
          <dgm:chPref val="0"/>
        </dgm:presLayoutVars>
      </dgm:prSet>
      <dgm:spPr/>
    </dgm:pt>
    <dgm:pt modelId="{7D6715B1-6B41-4410-A37E-7E848CD7FFB1}" type="pres">
      <dgm:prSet presAssocID="{0C5B015A-1D3D-458A-BA2E-A5A9F7613836}" presName="sibTrans" presStyleCnt="0"/>
      <dgm:spPr/>
    </dgm:pt>
    <dgm:pt modelId="{46658549-486C-4F7B-A91D-6228AC015EBF}" type="pres">
      <dgm:prSet presAssocID="{24CA708D-01E6-408A-BFFA-84A45BA4AE8F}" presName="compNode" presStyleCnt="0"/>
      <dgm:spPr/>
    </dgm:pt>
    <dgm:pt modelId="{8472AF67-E31C-404B-B5E8-88B984838214}" type="pres">
      <dgm:prSet presAssocID="{24CA708D-01E6-408A-BFFA-84A45BA4AE8F}" presName="bgRect" presStyleLbl="bgShp" presStyleIdx="4" presStyleCnt="5"/>
      <dgm:spPr/>
    </dgm:pt>
    <dgm:pt modelId="{E9489A70-7DD2-4358-B516-326CA8C0AF9C}" type="pres">
      <dgm:prSet presAssocID="{24CA708D-01E6-408A-BFFA-84A45BA4AE8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C0BB8D9-F40F-44EF-A738-DA6EB70680F1}" type="pres">
      <dgm:prSet presAssocID="{24CA708D-01E6-408A-BFFA-84A45BA4AE8F}" presName="spaceRect" presStyleCnt="0"/>
      <dgm:spPr/>
    </dgm:pt>
    <dgm:pt modelId="{519B2C57-32B2-4A97-9E1D-ED52C86BA909}" type="pres">
      <dgm:prSet presAssocID="{24CA708D-01E6-408A-BFFA-84A45BA4AE8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F573F04-89CE-4570-9816-B3877E8FCD71}" srcId="{681C39A0-AC83-4CD9-B9EF-6401C67FC038}" destId="{6051E5BE-38A3-4CBA-BE15-860271FD7825}" srcOrd="1" destOrd="0" parTransId="{A354A561-70FD-40BA-9D02-20C7874901BC}" sibTransId="{582CF8D8-F359-40AD-A44E-67C7AFA89D46}"/>
    <dgm:cxn modelId="{6708A90A-5258-45EC-A364-2BE6044C0693}" srcId="{681C39A0-AC83-4CD9-B9EF-6401C67FC038}" destId="{24CA708D-01E6-408A-BFFA-84A45BA4AE8F}" srcOrd="4" destOrd="0" parTransId="{1AE77978-3A7B-408E-B726-6EB2294E8888}" sibTransId="{5750D074-28D6-4120-8F63-1DA73CD073EB}"/>
    <dgm:cxn modelId="{FFE0D639-B5E8-4ECE-B292-9DFB27DB32F5}" type="presOf" srcId="{8FC4AFB3-8C92-4628-BFED-F2FF2959B678}" destId="{C7D1BFF5-B12E-46FF-A9A8-5AA7F934674E}" srcOrd="0" destOrd="0" presId="urn:microsoft.com/office/officeart/2018/2/layout/IconVerticalSolidList"/>
    <dgm:cxn modelId="{2C877545-07AC-4EAA-8C5D-3E3BFE65B85D}" srcId="{681C39A0-AC83-4CD9-B9EF-6401C67FC038}" destId="{AEC3A296-64FF-452F-A978-E7E58DF38521}" srcOrd="2" destOrd="0" parTransId="{975165B9-5119-4254-BE3C-57C1C8250480}" sibTransId="{70493EB1-702C-4399-AF56-1C502975E08B}"/>
    <dgm:cxn modelId="{E481B17F-CFA0-404B-B88D-ACD9042D8C61}" srcId="{681C39A0-AC83-4CD9-B9EF-6401C67FC038}" destId="{8FC4AFB3-8C92-4628-BFED-F2FF2959B678}" srcOrd="0" destOrd="0" parTransId="{2B484DE7-9A45-47FF-B560-0FDF3AC3084F}" sibTransId="{C3DC183A-EF94-4866-9526-579B647680B4}"/>
    <dgm:cxn modelId="{07988B88-FA8E-4D77-9FF1-9CEA4A350D0E}" type="presOf" srcId="{AEC3A296-64FF-452F-A978-E7E58DF38521}" destId="{967223AD-AEAE-4B3F-B32C-BF743AADF525}" srcOrd="0" destOrd="0" presId="urn:microsoft.com/office/officeart/2018/2/layout/IconVerticalSolidList"/>
    <dgm:cxn modelId="{73DE6189-A0D3-403F-A253-9049E03E23B3}" type="presOf" srcId="{681C39A0-AC83-4CD9-B9EF-6401C67FC038}" destId="{46785FBE-80AB-49AF-BCC3-0DBB1AAA9744}" srcOrd="0" destOrd="0" presId="urn:microsoft.com/office/officeart/2018/2/layout/IconVerticalSolidList"/>
    <dgm:cxn modelId="{C955A889-4656-4989-B9AA-C5EA7961644B}" srcId="{681C39A0-AC83-4CD9-B9EF-6401C67FC038}" destId="{E4F75E7C-EFB5-4534-8FC5-B0B92DC7748B}" srcOrd="3" destOrd="0" parTransId="{9AB6969F-673F-42A0-825C-277F9DE70D42}" sibTransId="{0C5B015A-1D3D-458A-BA2E-A5A9F7613836}"/>
    <dgm:cxn modelId="{312FBF94-04FC-4B99-BCFF-68D4E8BDACE0}" type="presOf" srcId="{24CA708D-01E6-408A-BFFA-84A45BA4AE8F}" destId="{519B2C57-32B2-4A97-9E1D-ED52C86BA909}" srcOrd="0" destOrd="0" presId="urn:microsoft.com/office/officeart/2018/2/layout/IconVerticalSolidList"/>
    <dgm:cxn modelId="{20AB3DED-D4EF-42AE-9980-E11E5EB03AD5}" type="presOf" srcId="{E4F75E7C-EFB5-4534-8FC5-B0B92DC7748B}" destId="{B48FCC26-C38B-49AB-AF67-C0B2FC42B0F7}" srcOrd="0" destOrd="0" presId="urn:microsoft.com/office/officeart/2018/2/layout/IconVerticalSolidList"/>
    <dgm:cxn modelId="{8B6A9CED-175A-4F9D-A394-722F38E301DF}" type="presOf" srcId="{6051E5BE-38A3-4CBA-BE15-860271FD7825}" destId="{8CCBD6CC-2404-4763-AB38-70F63A3A6591}" srcOrd="0" destOrd="0" presId="urn:microsoft.com/office/officeart/2018/2/layout/IconVerticalSolidList"/>
    <dgm:cxn modelId="{17CC4B9B-DBCB-4002-A1B0-EC6FCA6F7C60}" type="presParOf" srcId="{46785FBE-80AB-49AF-BCC3-0DBB1AAA9744}" destId="{ACB81EE2-B4E5-4DA5-A4E9-9397BABCB8D7}" srcOrd="0" destOrd="0" presId="urn:microsoft.com/office/officeart/2018/2/layout/IconVerticalSolidList"/>
    <dgm:cxn modelId="{42A2437F-EC10-4A7D-BF9A-CD6AD2CD45B6}" type="presParOf" srcId="{ACB81EE2-B4E5-4DA5-A4E9-9397BABCB8D7}" destId="{4180EF28-C3C7-4FDF-A97D-3108301B7CF0}" srcOrd="0" destOrd="0" presId="urn:microsoft.com/office/officeart/2018/2/layout/IconVerticalSolidList"/>
    <dgm:cxn modelId="{80F5C828-8889-44D8-B0B0-5BDF86E0D49F}" type="presParOf" srcId="{ACB81EE2-B4E5-4DA5-A4E9-9397BABCB8D7}" destId="{02659A63-E7F3-4103-8430-8928288948A4}" srcOrd="1" destOrd="0" presId="urn:microsoft.com/office/officeart/2018/2/layout/IconVerticalSolidList"/>
    <dgm:cxn modelId="{BDE24B85-7600-4DBA-B4A7-AFD15297C353}" type="presParOf" srcId="{ACB81EE2-B4E5-4DA5-A4E9-9397BABCB8D7}" destId="{38DECA97-8BE0-4E18-8690-AD5C84542F33}" srcOrd="2" destOrd="0" presId="urn:microsoft.com/office/officeart/2018/2/layout/IconVerticalSolidList"/>
    <dgm:cxn modelId="{961B5A36-EF73-4459-A75E-859058A782A2}" type="presParOf" srcId="{ACB81EE2-B4E5-4DA5-A4E9-9397BABCB8D7}" destId="{C7D1BFF5-B12E-46FF-A9A8-5AA7F934674E}" srcOrd="3" destOrd="0" presId="urn:microsoft.com/office/officeart/2018/2/layout/IconVerticalSolidList"/>
    <dgm:cxn modelId="{F2368C84-5DBB-4212-80C0-F0F06B0562F6}" type="presParOf" srcId="{46785FBE-80AB-49AF-BCC3-0DBB1AAA9744}" destId="{94603655-B41A-468D-A7A4-117ADA73DA4C}" srcOrd="1" destOrd="0" presId="urn:microsoft.com/office/officeart/2018/2/layout/IconVerticalSolidList"/>
    <dgm:cxn modelId="{873E0714-083A-434F-B63D-EF823987C70E}" type="presParOf" srcId="{46785FBE-80AB-49AF-BCC3-0DBB1AAA9744}" destId="{C3FA347A-FB99-4F7A-97E1-DEC900F28264}" srcOrd="2" destOrd="0" presId="urn:microsoft.com/office/officeart/2018/2/layout/IconVerticalSolidList"/>
    <dgm:cxn modelId="{5603AAE0-61BE-434A-B4B2-A9AE88F8E4B1}" type="presParOf" srcId="{C3FA347A-FB99-4F7A-97E1-DEC900F28264}" destId="{98F51E60-DEFA-4086-BE2B-492B14EA0AD2}" srcOrd="0" destOrd="0" presId="urn:microsoft.com/office/officeart/2018/2/layout/IconVerticalSolidList"/>
    <dgm:cxn modelId="{88DE06A3-E137-4084-8507-90736E36BDD0}" type="presParOf" srcId="{C3FA347A-FB99-4F7A-97E1-DEC900F28264}" destId="{6D4B5A68-BEA2-4D1F-89FE-83E79C24AFE6}" srcOrd="1" destOrd="0" presId="urn:microsoft.com/office/officeart/2018/2/layout/IconVerticalSolidList"/>
    <dgm:cxn modelId="{EADA6A9C-3B36-43BD-AF2E-950D994C6315}" type="presParOf" srcId="{C3FA347A-FB99-4F7A-97E1-DEC900F28264}" destId="{C9875398-6589-4FDC-9F78-0A3F5E0034BB}" srcOrd="2" destOrd="0" presId="urn:microsoft.com/office/officeart/2018/2/layout/IconVerticalSolidList"/>
    <dgm:cxn modelId="{A82D5C4D-3CAB-4C20-A5AC-425CEC33E3B4}" type="presParOf" srcId="{C3FA347A-FB99-4F7A-97E1-DEC900F28264}" destId="{8CCBD6CC-2404-4763-AB38-70F63A3A6591}" srcOrd="3" destOrd="0" presId="urn:microsoft.com/office/officeart/2018/2/layout/IconVerticalSolidList"/>
    <dgm:cxn modelId="{F45597A2-96C2-42FE-8396-919D42FE2AED}" type="presParOf" srcId="{46785FBE-80AB-49AF-BCC3-0DBB1AAA9744}" destId="{17A7EFEE-D3EE-4188-8E68-F215B1286876}" srcOrd="3" destOrd="0" presId="urn:microsoft.com/office/officeart/2018/2/layout/IconVerticalSolidList"/>
    <dgm:cxn modelId="{DF171E75-1319-4F92-8BB7-1465BE5F3671}" type="presParOf" srcId="{46785FBE-80AB-49AF-BCC3-0DBB1AAA9744}" destId="{13145D1C-A7CC-485C-A14B-8BEAA21169E7}" srcOrd="4" destOrd="0" presId="urn:microsoft.com/office/officeart/2018/2/layout/IconVerticalSolidList"/>
    <dgm:cxn modelId="{3531CD95-EB9C-447D-A778-646431C8B0D4}" type="presParOf" srcId="{13145D1C-A7CC-485C-A14B-8BEAA21169E7}" destId="{78E66DD2-FCCB-4D82-BAA9-F16615F74F38}" srcOrd="0" destOrd="0" presId="urn:microsoft.com/office/officeart/2018/2/layout/IconVerticalSolidList"/>
    <dgm:cxn modelId="{9FA716EB-51ED-4561-9CF2-95028B59E218}" type="presParOf" srcId="{13145D1C-A7CC-485C-A14B-8BEAA21169E7}" destId="{CE7D6E6E-9DAE-4245-805D-703A01CAE966}" srcOrd="1" destOrd="0" presId="urn:microsoft.com/office/officeart/2018/2/layout/IconVerticalSolidList"/>
    <dgm:cxn modelId="{0EE0430F-6BB1-4A4F-9895-1E511854D390}" type="presParOf" srcId="{13145D1C-A7CC-485C-A14B-8BEAA21169E7}" destId="{F2718330-0082-47C1-AD46-25496ABEF6B9}" srcOrd="2" destOrd="0" presId="urn:microsoft.com/office/officeart/2018/2/layout/IconVerticalSolidList"/>
    <dgm:cxn modelId="{17BFCF02-849D-4884-8CD0-B504B023F202}" type="presParOf" srcId="{13145D1C-A7CC-485C-A14B-8BEAA21169E7}" destId="{967223AD-AEAE-4B3F-B32C-BF743AADF525}" srcOrd="3" destOrd="0" presId="urn:microsoft.com/office/officeart/2018/2/layout/IconVerticalSolidList"/>
    <dgm:cxn modelId="{10ABF82B-9C3D-42DE-A480-7AE063F41942}" type="presParOf" srcId="{46785FBE-80AB-49AF-BCC3-0DBB1AAA9744}" destId="{EB7C52A9-169C-4E44-A2FC-B7A37B7FE5E8}" srcOrd="5" destOrd="0" presId="urn:microsoft.com/office/officeart/2018/2/layout/IconVerticalSolidList"/>
    <dgm:cxn modelId="{E84ECE09-7002-48E0-8F18-D5DB4FF8D170}" type="presParOf" srcId="{46785FBE-80AB-49AF-BCC3-0DBB1AAA9744}" destId="{DFF0C601-3B2E-4B5C-9508-972B161ABD99}" srcOrd="6" destOrd="0" presId="urn:microsoft.com/office/officeart/2018/2/layout/IconVerticalSolidList"/>
    <dgm:cxn modelId="{BC7D9FE3-6DFE-4412-AA03-4B845675C5DD}" type="presParOf" srcId="{DFF0C601-3B2E-4B5C-9508-972B161ABD99}" destId="{4446A6AA-5852-4723-8798-AC850AA395F7}" srcOrd="0" destOrd="0" presId="urn:microsoft.com/office/officeart/2018/2/layout/IconVerticalSolidList"/>
    <dgm:cxn modelId="{612CCE97-2EE5-44FD-BF3D-3F1C82FDE771}" type="presParOf" srcId="{DFF0C601-3B2E-4B5C-9508-972B161ABD99}" destId="{63E7CD0F-4114-4A5B-A9F6-0BC0E8DE990B}" srcOrd="1" destOrd="0" presId="urn:microsoft.com/office/officeart/2018/2/layout/IconVerticalSolidList"/>
    <dgm:cxn modelId="{A296091A-2954-4D63-837C-BCCC50C6CFC1}" type="presParOf" srcId="{DFF0C601-3B2E-4B5C-9508-972B161ABD99}" destId="{B976A9EB-61B1-4B70-B42D-75AF5F6D7A7C}" srcOrd="2" destOrd="0" presId="urn:microsoft.com/office/officeart/2018/2/layout/IconVerticalSolidList"/>
    <dgm:cxn modelId="{CBF637D2-1A27-4571-AF22-6A6D0C89401A}" type="presParOf" srcId="{DFF0C601-3B2E-4B5C-9508-972B161ABD99}" destId="{B48FCC26-C38B-49AB-AF67-C0B2FC42B0F7}" srcOrd="3" destOrd="0" presId="urn:microsoft.com/office/officeart/2018/2/layout/IconVerticalSolidList"/>
    <dgm:cxn modelId="{8A1093A4-B7CA-4DB2-963E-14E8A5437EF7}" type="presParOf" srcId="{46785FBE-80AB-49AF-BCC3-0DBB1AAA9744}" destId="{7D6715B1-6B41-4410-A37E-7E848CD7FFB1}" srcOrd="7" destOrd="0" presId="urn:microsoft.com/office/officeart/2018/2/layout/IconVerticalSolidList"/>
    <dgm:cxn modelId="{2761E757-1F8E-414D-A654-029D0C697F44}" type="presParOf" srcId="{46785FBE-80AB-49AF-BCC3-0DBB1AAA9744}" destId="{46658549-486C-4F7B-A91D-6228AC015EBF}" srcOrd="8" destOrd="0" presId="urn:microsoft.com/office/officeart/2018/2/layout/IconVerticalSolidList"/>
    <dgm:cxn modelId="{9C260E85-3A67-4FC7-8057-30FE75D44648}" type="presParOf" srcId="{46658549-486C-4F7B-A91D-6228AC015EBF}" destId="{8472AF67-E31C-404B-B5E8-88B984838214}" srcOrd="0" destOrd="0" presId="urn:microsoft.com/office/officeart/2018/2/layout/IconVerticalSolidList"/>
    <dgm:cxn modelId="{07D97B4C-FD20-42C6-A0E1-B6E6E77F9789}" type="presParOf" srcId="{46658549-486C-4F7B-A91D-6228AC015EBF}" destId="{E9489A70-7DD2-4358-B516-326CA8C0AF9C}" srcOrd="1" destOrd="0" presId="urn:microsoft.com/office/officeart/2018/2/layout/IconVerticalSolidList"/>
    <dgm:cxn modelId="{B64C5F10-D1B5-4C7F-BD6D-089487ACE38C}" type="presParOf" srcId="{46658549-486C-4F7B-A91D-6228AC015EBF}" destId="{EC0BB8D9-F40F-44EF-A738-DA6EB70680F1}" srcOrd="2" destOrd="0" presId="urn:microsoft.com/office/officeart/2018/2/layout/IconVerticalSolidList"/>
    <dgm:cxn modelId="{BB679180-F9AA-4F15-A65F-B1C7E3B419BE}" type="presParOf" srcId="{46658549-486C-4F7B-A91D-6228AC015EBF}" destId="{519B2C57-32B2-4A97-9E1D-ED52C86BA9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B9D0D8-F0A3-452A-B313-DDD00D8F193A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17636E41-55EB-442C-8018-C0DAC638ED84}">
      <dgm:prSet phldrT="[Text]" custT="1"/>
      <dgm:spPr/>
      <dgm:t>
        <a:bodyPr/>
        <a:lstStyle/>
        <a:p>
          <a:r>
            <a:rPr lang="en-US" sz="1600" b="1" dirty="0">
              <a:solidFill>
                <a:srgbClr val="404040"/>
              </a:solidFill>
              <a:latin typeface="Montserrat" pitchFamily="2" charset="77"/>
            </a:rPr>
            <a:t>Total Mitigation </a:t>
          </a:r>
          <a:r>
            <a:rPr lang="en-US" sz="1400" dirty="0">
              <a:solidFill>
                <a:srgbClr val="404040"/>
              </a:solidFill>
              <a:latin typeface="Montserrat" pitchFamily="2" charset="77"/>
            </a:rPr>
            <a:t>Benefits = $529,700,659</a:t>
          </a:r>
          <a:endParaRPr lang="en-US" sz="1400" dirty="0">
            <a:latin typeface="Montserrat" pitchFamily="2" charset="77"/>
          </a:endParaRPr>
        </a:p>
      </dgm:t>
    </dgm:pt>
    <dgm:pt modelId="{6DC02880-34D8-44F2-B7AB-4B1706FF73E0}" type="parTrans" cxnId="{91C550BA-E244-48E7-9BF3-81AD356130FE}">
      <dgm:prSet/>
      <dgm:spPr/>
      <dgm:t>
        <a:bodyPr/>
        <a:lstStyle/>
        <a:p>
          <a:endParaRPr lang="en-US"/>
        </a:p>
      </dgm:t>
    </dgm:pt>
    <dgm:pt modelId="{01A4AD07-B454-490A-A1BC-2BEE61451AF6}" type="sibTrans" cxnId="{91C550BA-E244-48E7-9BF3-81AD356130FE}">
      <dgm:prSet/>
      <dgm:spPr/>
      <dgm:t>
        <a:bodyPr/>
        <a:lstStyle/>
        <a:p>
          <a:endParaRPr lang="en-US"/>
        </a:p>
      </dgm:t>
    </dgm:pt>
    <dgm:pt modelId="{69231F40-4139-42B3-A79B-E76CC78AC229}">
      <dgm:prSet phldrT="[Text]" custT="1"/>
      <dgm:spPr/>
      <dgm:t>
        <a:bodyPr/>
        <a:lstStyle/>
        <a:p>
          <a:pPr rtl="0"/>
          <a:r>
            <a:rPr lang="en-US" sz="1600" b="1" dirty="0">
              <a:solidFill>
                <a:srgbClr val="404040"/>
              </a:solidFill>
              <a:latin typeface="Montserrat" pitchFamily="2" charset="77"/>
            </a:rPr>
            <a:t>Total Mitigation Project Cost </a:t>
          </a:r>
          <a:r>
            <a:rPr lang="en-US" sz="1400" dirty="0">
              <a:solidFill>
                <a:srgbClr val="404040"/>
              </a:solidFill>
              <a:latin typeface="Montserrat" pitchFamily="2" charset="77"/>
            </a:rPr>
            <a:t>= $361,117,891</a:t>
          </a:r>
          <a:endParaRPr lang="en-US" sz="1400" dirty="0">
            <a:latin typeface="Montserrat" pitchFamily="2" charset="77"/>
          </a:endParaRPr>
        </a:p>
      </dgm:t>
    </dgm:pt>
    <dgm:pt modelId="{A236BCF8-A9E7-4657-93D7-4F4FA0F3BBA7}" type="parTrans" cxnId="{7B4E2B17-BD00-482D-8E80-FA0838FD7630}">
      <dgm:prSet/>
      <dgm:spPr/>
      <dgm:t>
        <a:bodyPr/>
        <a:lstStyle/>
        <a:p>
          <a:endParaRPr lang="en-US"/>
        </a:p>
      </dgm:t>
    </dgm:pt>
    <dgm:pt modelId="{A5914CCF-773F-4080-80C2-7463A3793792}" type="sibTrans" cxnId="{7B4E2B17-BD00-482D-8E80-FA0838FD7630}">
      <dgm:prSet/>
      <dgm:spPr/>
      <dgm:t>
        <a:bodyPr/>
        <a:lstStyle/>
        <a:p>
          <a:endParaRPr lang="en-US"/>
        </a:p>
      </dgm:t>
    </dgm:pt>
    <dgm:pt modelId="{4CA650BE-8C7E-4E67-80C2-96725DFFE85F}">
      <dgm:prSet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1600" b="1" dirty="0">
              <a:solidFill>
                <a:srgbClr val="404040"/>
              </a:solidFill>
              <a:latin typeface="Montserrat" pitchFamily="2" charset="77"/>
              <a:cs typeface="Arial"/>
            </a:rPr>
            <a:t>BCR = 1.47</a:t>
          </a:r>
        </a:p>
      </dgm:t>
    </dgm:pt>
    <dgm:pt modelId="{F73C1DF0-A8C3-43D8-A71C-0902F8049056}" type="parTrans" cxnId="{AE54B001-89CC-4FEC-9929-C86CA07D2191}">
      <dgm:prSet/>
      <dgm:spPr/>
      <dgm:t>
        <a:bodyPr/>
        <a:lstStyle/>
        <a:p>
          <a:endParaRPr lang="en-US"/>
        </a:p>
      </dgm:t>
    </dgm:pt>
    <dgm:pt modelId="{C24C1508-DDBB-4A69-B423-C176A5105509}" type="sibTrans" cxnId="{AE54B001-89CC-4FEC-9929-C86CA07D2191}">
      <dgm:prSet/>
      <dgm:spPr/>
      <dgm:t>
        <a:bodyPr/>
        <a:lstStyle/>
        <a:p>
          <a:endParaRPr lang="en-US"/>
        </a:p>
      </dgm:t>
    </dgm:pt>
    <dgm:pt modelId="{A51091D7-FF64-477F-89F5-FFAE5AA8B536}" type="pres">
      <dgm:prSet presAssocID="{9FB9D0D8-F0A3-452A-B313-DDD00D8F193A}" presName="Name0" presStyleCnt="0">
        <dgm:presLayoutVars>
          <dgm:dir/>
          <dgm:animLvl val="lvl"/>
          <dgm:resizeHandles val="exact"/>
        </dgm:presLayoutVars>
      </dgm:prSet>
      <dgm:spPr/>
    </dgm:pt>
    <dgm:pt modelId="{0D31F6A4-4EB4-4FB0-8FE1-DCBBCCB34812}" type="pres">
      <dgm:prSet presAssocID="{17636E41-55EB-442C-8018-C0DAC638ED84}" presName="Name8" presStyleCnt="0"/>
      <dgm:spPr/>
    </dgm:pt>
    <dgm:pt modelId="{7F805D2D-CAFC-40B3-9E33-F37656017A64}" type="pres">
      <dgm:prSet presAssocID="{17636E41-55EB-442C-8018-C0DAC638ED84}" presName="level" presStyleLbl="node1" presStyleIdx="0" presStyleCnt="3">
        <dgm:presLayoutVars>
          <dgm:chMax val="1"/>
          <dgm:bulletEnabled val="1"/>
        </dgm:presLayoutVars>
      </dgm:prSet>
      <dgm:spPr/>
    </dgm:pt>
    <dgm:pt modelId="{A5732778-BEF0-4D5A-928D-C1C4B90D14FC}" type="pres">
      <dgm:prSet presAssocID="{17636E41-55EB-442C-8018-C0DAC638ED8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47EAE8D-2159-43ED-9382-F12CEA89AD49}" type="pres">
      <dgm:prSet presAssocID="{69231F40-4139-42B3-A79B-E76CC78AC229}" presName="Name8" presStyleCnt="0"/>
      <dgm:spPr/>
    </dgm:pt>
    <dgm:pt modelId="{BCF14D1E-6834-49DA-99CE-0CD4FF84563A}" type="pres">
      <dgm:prSet presAssocID="{69231F40-4139-42B3-A79B-E76CC78AC229}" presName="level" presStyleLbl="node1" presStyleIdx="1" presStyleCnt="3">
        <dgm:presLayoutVars>
          <dgm:chMax val="1"/>
          <dgm:bulletEnabled val="1"/>
        </dgm:presLayoutVars>
      </dgm:prSet>
      <dgm:spPr/>
    </dgm:pt>
    <dgm:pt modelId="{02889876-29D9-4BA9-9F4B-DF4EA758DD11}" type="pres">
      <dgm:prSet presAssocID="{69231F40-4139-42B3-A79B-E76CC78AC2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9CADEFF-3339-4C70-96BA-7FE2C58B4C8C}" type="pres">
      <dgm:prSet presAssocID="{4CA650BE-8C7E-4E67-80C2-96725DFFE85F}" presName="Name8" presStyleCnt="0"/>
      <dgm:spPr/>
    </dgm:pt>
    <dgm:pt modelId="{6E312415-F345-47F5-8D20-129B73E50973}" type="pres">
      <dgm:prSet presAssocID="{4CA650BE-8C7E-4E67-80C2-96725DFFE85F}" presName="level" presStyleLbl="node1" presStyleIdx="2" presStyleCnt="3">
        <dgm:presLayoutVars>
          <dgm:chMax val="1"/>
          <dgm:bulletEnabled val="1"/>
        </dgm:presLayoutVars>
      </dgm:prSet>
      <dgm:spPr/>
    </dgm:pt>
    <dgm:pt modelId="{A9E1CF9B-9B4B-4D29-A70E-EA7E8FDC545A}" type="pres">
      <dgm:prSet presAssocID="{4CA650BE-8C7E-4E67-80C2-96725DFFE85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E54B001-89CC-4FEC-9929-C86CA07D2191}" srcId="{9FB9D0D8-F0A3-452A-B313-DDD00D8F193A}" destId="{4CA650BE-8C7E-4E67-80C2-96725DFFE85F}" srcOrd="2" destOrd="0" parTransId="{F73C1DF0-A8C3-43D8-A71C-0902F8049056}" sibTransId="{C24C1508-DDBB-4A69-B423-C176A5105509}"/>
    <dgm:cxn modelId="{3CE62B11-1A9F-492A-8AAB-48858619FD70}" type="presOf" srcId="{4CA650BE-8C7E-4E67-80C2-96725DFFE85F}" destId="{6E312415-F345-47F5-8D20-129B73E50973}" srcOrd="0" destOrd="0" presId="urn:microsoft.com/office/officeart/2005/8/layout/pyramid3"/>
    <dgm:cxn modelId="{7B4E2B17-BD00-482D-8E80-FA0838FD7630}" srcId="{9FB9D0D8-F0A3-452A-B313-DDD00D8F193A}" destId="{69231F40-4139-42B3-A79B-E76CC78AC229}" srcOrd="1" destOrd="0" parTransId="{A236BCF8-A9E7-4657-93D7-4F4FA0F3BBA7}" sibTransId="{A5914CCF-773F-4080-80C2-7463A3793792}"/>
    <dgm:cxn modelId="{CA76865E-6BEF-4F3A-BACA-7B0CE5AA8327}" type="presOf" srcId="{17636E41-55EB-442C-8018-C0DAC638ED84}" destId="{A5732778-BEF0-4D5A-928D-C1C4B90D14FC}" srcOrd="1" destOrd="0" presId="urn:microsoft.com/office/officeart/2005/8/layout/pyramid3"/>
    <dgm:cxn modelId="{6D4CE15F-F39B-4E92-811F-A1FB0AEEF279}" type="presOf" srcId="{9FB9D0D8-F0A3-452A-B313-DDD00D8F193A}" destId="{A51091D7-FF64-477F-89F5-FFAE5AA8B536}" srcOrd="0" destOrd="0" presId="urn:microsoft.com/office/officeart/2005/8/layout/pyramid3"/>
    <dgm:cxn modelId="{F712484C-544D-41FF-80D0-163A1618F89E}" type="presOf" srcId="{17636E41-55EB-442C-8018-C0DAC638ED84}" destId="{7F805D2D-CAFC-40B3-9E33-F37656017A64}" srcOrd="0" destOrd="0" presId="urn:microsoft.com/office/officeart/2005/8/layout/pyramid3"/>
    <dgm:cxn modelId="{5F301755-9186-4362-B2BF-0308CEA4F506}" type="presOf" srcId="{4CA650BE-8C7E-4E67-80C2-96725DFFE85F}" destId="{A9E1CF9B-9B4B-4D29-A70E-EA7E8FDC545A}" srcOrd="1" destOrd="0" presId="urn:microsoft.com/office/officeart/2005/8/layout/pyramid3"/>
    <dgm:cxn modelId="{8547B37C-88E2-43D7-9D13-5BC7544478E8}" type="presOf" srcId="{69231F40-4139-42B3-A79B-E76CC78AC229}" destId="{BCF14D1E-6834-49DA-99CE-0CD4FF84563A}" srcOrd="0" destOrd="0" presId="urn:microsoft.com/office/officeart/2005/8/layout/pyramid3"/>
    <dgm:cxn modelId="{957A1AA4-85D1-4AAA-B0D5-C77F0C608979}" type="presOf" srcId="{69231F40-4139-42B3-A79B-E76CC78AC229}" destId="{02889876-29D9-4BA9-9F4B-DF4EA758DD11}" srcOrd="1" destOrd="0" presId="urn:microsoft.com/office/officeart/2005/8/layout/pyramid3"/>
    <dgm:cxn modelId="{91C550BA-E244-48E7-9BF3-81AD356130FE}" srcId="{9FB9D0D8-F0A3-452A-B313-DDD00D8F193A}" destId="{17636E41-55EB-442C-8018-C0DAC638ED84}" srcOrd="0" destOrd="0" parTransId="{6DC02880-34D8-44F2-B7AB-4B1706FF73E0}" sibTransId="{01A4AD07-B454-490A-A1BC-2BEE61451AF6}"/>
    <dgm:cxn modelId="{FCD9EB55-006B-43C5-8DAF-15E6EA967EFB}" type="presParOf" srcId="{A51091D7-FF64-477F-89F5-FFAE5AA8B536}" destId="{0D31F6A4-4EB4-4FB0-8FE1-DCBBCCB34812}" srcOrd="0" destOrd="0" presId="urn:microsoft.com/office/officeart/2005/8/layout/pyramid3"/>
    <dgm:cxn modelId="{74916BF8-F8AE-408C-9488-232226F8AD2D}" type="presParOf" srcId="{0D31F6A4-4EB4-4FB0-8FE1-DCBBCCB34812}" destId="{7F805D2D-CAFC-40B3-9E33-F37656017A64}" srcOrd="0" destOrd="0" presId="urn:microsoft.com/office/officeart/2005/8/layout/pyramid3"/>
    <dgm:cxn modelId="{EAF53C4F-178C-4251-ACE0-55EBE69DD467}" type="presParOf" srcId="{0D31F6A4-4EB4-4FB0-8FE1-DCBBCCB34812}" destId="{A5732778-BEF0-4D5A-928D-C1C4B90D14FC}" srcOrd="1" destOrd="0" presId="urn:microsoft.com/office/officeart/2005/8/layout/pyramid3"/>
    <dgm:cxn modelId="{D5648791-06F5-4B35-A8F0-A3F1C1A9DEA7}" type="presParOf" srcId="{A51091D7-FF64-477F-89F5-FFAE5AA8B536}" destId="{747EAE8D-2159-43ED-9382-F12CEA89AD49}" srcOrd="1" destOrd="0" presId="urn:microsoft.com/office/officeart/2005/8/layout/pyramid3"/>
    <dgm:cxn modelId="{4DADF4DA-90DE-40A5-A80B-DDFC18BCDDA5}" type="presParOf" srcId="{747EAE8D-2159-43ED-9382-F12CEA89AD49}" destId="{BCF14D1E-6834-49DA-99CE-0CD4FF84563A}" srcOrd="0" destOrd="0" presId="urn:microsoft.com/office/officeart/2005/8/layout/pyramid3"/>
    <dgm:cxn modelId="{6900019D-BC40-4266-B01F-77B46C06A36F}" type="presParOf" srcId="{747EAE8D-2159-43ED-9382-F12CEA89AD49}" destId="{02889876-29D9-4BA9-9F4B-DF4EA758DD11}" srcOrd="1" destOrd="0" presId="urn:microsoft.com/office/officeart/2005/8/layout/pyramid3"/>
    <dgm:cxn modelId="{71319995-D186-487D-9CB3-6969D56233DD}" type="presParOf" srcId="{A51091D7-FF64-477F-89F5-FFAE5AA8B536}" destId="{59CADEFF-3339-4C70-96BA-7FE2C58B4C8C}" srcOrd="2" destOrd="0" presId="urn:microsoft.com/office/officeart/2005/8/layout/pyramid3"/>
    <dgm:cxn modelId="{7EEA54E7-EAF5-402D-AE4D-51B512A40911}" type="presParOf" srcId="{59CADEFF-3339-4C70-96BA-7FE2C58B4C8C}" destId="{6E312415-F345-47F5-8D20-129B73E50973}" srcOrd="0" destOrd="0" presId="urn:microsoft.com/office/officeart/2005/8/layout/pyramid3"/>
    <dgm:cxn modelId="{F27C23A8-DFDE-4FEF-BE1A-5132E186B419}" type="presParOf" srcId="{59CADEFF-3339-4C70-96BA-7FE2C58B4C8C}" destId="{A9E1CF9B-9B4B-4D29-A70E-EA7E8FDC545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7B2115-A103-487E-B0B6-1234200F53F5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FE9C3030-77C9-40F1-B9F1-DB888E635FE0}">
      <dgm:prSet phldrT="[Text]" phldr="0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Montserrat"/>
              <a:cs typeface="Calibri"/>
            </a:rPr>
            <a:t>MIT PROJECT</a:t>
          </a:r>
          <a:endParaRPr lang="en-US" b="1" dirty="0">
            <a:solidFill>
              <a:schemeClr val="bg1"/>
            </a:solidFill>
            <a:latin typeface="Montserrat"/>
          </a:endParaRPr>
        </a:p>
      </dgm:t>
    </dgm:pt>
    <dgm:pt modelId="{FF26AE00-0E77-445E-9CEE-7861DD6B7028}" type="parTrans" cxnId="{F3B7600E-460E-4103-BBBF-1AE32B5F7A24}">
      <dgm:prSet/>
      <dgm:spPr/>
      <dgm:t>
        <a:bodyPr/>
        <a:lstStyle/>
        <a:p>
          <a:endParaRPr lang="en-US"/>
        </a:p>
      </dgm:t>
    </dgm:pt>
    <dgm:pt modelId="{F2A94B56-684A-40DC-A5FF-F691D118FF11}" type="sibTrans" cxnId="{F3B7600E-460E-4103-BBBF-1AE32B5F7A24}">
      <dgm:prSet/>
      <dgm:spPr/>
      <dgm:t>
        <a:bodyPr/>
        <a:lstStyle/>
        <a:p>
          <a:endParaRPr lang="en-US"/>
        </a:p>
      </dgm:t>
    </dgm:pt>
    <dgm:pt modelId="{4AE98D57-A3F3-48B5-9F9E-EBC3EF3E36BE}">
      <dgm:prSet phldr="0"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1000" b="1" dirty="0">
              <a:solidFill>
                <a:schemeClr val="bg1"/>
              </a:solidFill>
              <a:latin typeface="Montserrat"/>
              <a:cs typeface="Calibri"/>
            </a:rPr>
            <a:t>Resilient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800" dirty="0">
              <a:solidFill>
                <a:schemeClr val="bg1"/>
              </a:solidFill>
              <a:latin typeface="Montserrat"/>
              <a:cs typeface="Calibri"/>
            </a:rPr>
            <a:t>(Bunkered fuel)</a:t>
          </a:r>
        </a:p>
      </dgm:t>
    </dgm:pt>
    <dgm:pt modelId="{378CA55A-E5BF-47C1-A9A0-1FCF6E9BD328}" type="parTrans" cxnId="{A3858229-68A7-4568-93D2-F1F11E5D74C9}">
      <dgm:prSet/>
      <dgm:spPr/>
      <dgm:t>
        <a:bodyPr/>
        <a:lstStyle/>
        <a:p>
          <a:endParaRPr lang="en-US"/>
        </a:p>
      </dgm:t>
    </dgm:pt>
    <dgm:pt modelId="{4AB015C1-F9FB-4120-A905-A610D82F9E4F}" type="sibTrans" cxnId="{A3858229-68A7-4568-93D2-F1F11E5D74C9}">
      <dgm:prSet/>
      <dgm:spPr/>
      <dgm:t>
        <a:bodyPr/>
        <a:lstStyle/>
        <a:p>
          <a:endParaRPr lang="en-US" dirty="0"/>
        </a:p>
      </dgm:t>
    </dgm:pt>
    <dgm:pt modelId="{99BD3F4C-3690-4BAE-8E3D-C7174B69FC39}">
      <dgm:prSet phldr="0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b="1" dirty="0">
              <a:solidFill>
                <a:schemeClr val="bg1"/>
              </a:solidFill>
              <a:latin typeface="Montserrat"/>
              <a:cs typeface="Calibri"/>
            </a:rPr>
            <a:t>Addresses</a:t>
          </a:r>
          <a:r>
            <a:rPr lang="en-US" sz="1000" dirty="0">
              <a:solidFill>
                <a:schemeClr val="bg1"/>
              </a:solidFill>
              <a:latin typeface="Montserrat"/>
              <a:cs typeface="Calibri"/>
            </a:rPr>
            <a:t> </a:t>
          </a:r>
          <a:r>
            <a:rPr lang="en-US" sz="1000" b="1" dirty="0">
              <a:solidFill>
                <a:schemeClr val="bg1"/>
              </a:solidFill>
              <a:latin typeface="Montserrat"/>
              <a:cs typeface="Calibri"/>
            </a:rPr>
            <a:t>Risks</a:t>
          </a:r>
          <a:r>
            <a:rPr lang="en-US" sz="1000" dirty="0">
              <a:solidFill>
                <a:schemeClr val="bg1"/>
              </a:solidFill>
              <a:latin typeface="Montserrat"/>
              <a:cs typeface="Calibri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>
              <a:solidFill>
                <a:schemeClr val="bg1"/>
              </a:solidFill>
              <a:latin typeface="Montserrat"/>
              <a:cs typeface="Calibri"/>
            </a:rPr>
            <a:t> </a:t>
          </a:r>
          <a:r>
            <a:rPr lang="en-US" sz="800" dirty="0">
              <a:solidFill>
                <a:schemeClr val="bg1"/>
              </a:solidFill>
              <a:latin typeface="Montserrat"/>
              <a:cs typeface="Calibri"/>
            </a:rPr>
            <a:t>(MNA) </a:t>
          </a:r>
        </a:p>
      </dgm:t>
    </dgm:pt>
    <dgm:pt modelId="{C2455490-050F-4A9B-8217-393CF7CC99B4}" type="parTrans" cxnId="{11FFBA88-22F6-4177-8BDE-B403B55695D2}">
      <dgm:prSet/>
      <dgm:spPr/>
      <dgm:t>
        <a:bodyPr/>
        <a:lstStyle/>
        <a:p>
          <a:endParaRPr lang="en-US"/>
        </a:p>
      </dgm:t>
    </dgm:pt>
    <dgm:pt modelId="{DB1158E1-B9D3-4E01-AAD1-F2AF4BE23ED1}" type="sibTrans" cxnId="{11FFBA88-22F6-4177-8BDE-B403B55695D2}">
      <dgm:prSet/>
      <dgm:spPr/>
      <dgm:t>
        <a:bodyPr/>
        <a:lstStyle/>
        <a:p>
          <a:endParaRPr lang="en-US"/>
        </a:p>
      </dgm:t>
    </dgm:pt>
    <dgm:pt modelId="{3FAFDB33-371B-4D36-9125-6F80ADF6F609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000" b="1" dirty="0">
              <a:solidFill>
                <a:schemeClr val="bg1"/>
              </a:solidFill>
              <a:latin typeface="Montserrat"/>
              <a:cs typeface="Calibri"/>
            </a:rPr>
            <a:t>Eligibility</a:t>
          </a:r>
          <a:r>
            <a:rPr lang="en-US" sz="1000" dirty="0">
              <a:solidFill>
                <a:schemeClr val="bg1"/>
              </a:solidFill>
              <a:latin typeface="Montserrat"/>
              <a:cs typeface="Calibri"/>
            </a:rPr>
            <a:t> </a:t>
          </a:r>
          <a:r>
            <a:rPr lang="en-US" sz="800" dirty="0">
              <a:solidFill>
                <a:schemeClr val="bg1"/>
              </a:solidFill>
              <a:latin typeface="Montserrat"/>
              <a:cs typeface="Calibri"/>
            </a:rPr>
            <a:t>(Acquisition)</a:t>
          </a:r>
        </a:p>
      </dgm:t>
    </dgm:pt>
    <dgm:pt modelId="{BAC168C6-E8C6-45E9-832D-0BD20B73F80D}" type="parTrans" cxnId="{69677651-2A68-49DF-A98F-EE8CA5EBD8FB}">
      <dgm:prSet/>
      <dgm:spPr/>
      <dgm:t>
        <a:bodyPr/>
        <a:lstStyle/>
        <a:p>
          <a:endParaRPr lang="en-US"/>
        </a:p>
      </dgm:t>
    </dgm:pt>
    <dgm:pt modelId="{97BAE88F-FF67-4DB2-B1BF-30B1FEF7045C}" type="sibTrans" cxnId="{69677651-2A68-49DF-A98F-EE8CA5EBD8FB}">
      <dgm:prSet/>
      <dgm:spPr/>
      <dgm:t>
        <a:bodyPr/>
        <a:lstStyle/>
        <a:p>
          <a:endParaRPr lang="en-US" dirty="0"/>
        </a:p>
      </dgm:t>
    </dgm:pt>
    <dgm:pt modelId="{9260297F-3DCB-42A0-8251-6F1357B2A463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1000" b="1" dirty="0">
              <a:solidFill>
                <a:schemeClr val="bg1"/>
              </a:solidFill>
              <a:latin typeface="Montserrat"/>
              <a:cs typeface="Calibri"/>
            </a:rPr>
            <a:t>National Objective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800" dirty="0">
              <a:solidFill>
                <a:schemeClr val="bg1"/>
              </a:solidFill>
              <a:latin typeface="Montserrat"/>
              <a:cs typeface="Calibri"/>
            </a:rPr>
            <a:t>(UNM)</a:t>
          </a:r>
        </a:p>
      </dgm:t>
    </dgm:pt>
    <dgm:pt modelId="{F29E7C7C-E4E1-49CB-AFB3-09361070E48E}" type="parTrans" cxnId="{46EFA4C1-A72B-4399-BA8B-74D8144F94D2}">
      <dgm:prSet/>
      <dgm:spPr/>
      <dgm:t>
        <a:bodyPr/>
        <a:lstStyle/>
        <a:p>
          <a:endParaRPr lang="en-US"/>
        </a:p>
      </dgm:t>
    </dgm:pt>
    <dgm:pt modelId="{D649FAE2-E4A5-41DF-B45B-DE117E87C4FD}" type="sibTrans" cxnId="{46EFA4C1-A72B-4399-BA8B-74D8144F94D2}">
      <dgm:prSet/>
      <dgm:spPr/>
      <dgm:t>
        <a:bodyPr/>
        <a:lstStyle/>
        <a:p>
          <a:endParaRPr lang="en-US"/>
        </a:p>
      </dgm:t>
    </dgm:pt>
    <dgm:pt modelId="{408563E2-81C4-491D-BE13-3EB49E3E2D75}" type="pres">
      <dgm:prSet presAssocID="{447B2115-A103-487E-B0B6-1234200F53F5}" presName="linearFlow" presStyleCnt="0">
        <dgm:presLayoutVars>
          <dgm:dir/>
          <dgm:resizeHandles val="exact"/>
        </dgm:presLayoutVars>
      </dgm:prSet>
      <dgm:spPr/>
    </dgm:pt>
    <dgm:pt modelId="{D0F933D9-D52C-4BAA-B29B-41CC34111BE5}" type="pres">
      <dgm:prSet presAssocID="{4AE98D57-A3F3-48B5-9F9E-EBC3EF3E36BE}" presName="node" presStyleLbl="node1" presStyleIdx="0" presStyleCnt="5" custScaleX="293434" custScaleY="252681" custLinFactX="100000" custLinFactY="-34455" custLinFactNeighborX="103987" custLinFactNeighborY="-100000">
        <dgm:presLayoutVars>
          <dgm:bulletEnabled val="1"/>
        </dgm:presLayoutVars>
      </dgm:prSet>
      <dgm:spPr/>
    </dgm:pt>
    <dgm:pt modelId="{55D623B5-E1C5-4CC4-93FE-5D290AA726F8}" type="pres">
      <dgm:prSet presAssocID="{4AB015C1-F9FB-4120-A905-A610D82F9E4F}" presName="spacerL" presStyleCnt="0"/>
      <dgm:spPr/>
    </dgm:pt>
    <dgm:pt modelId="{F44F99ED-B6F2-4A96-B481-62D13F19A9B4}" type="pres">
      <dgm:prSet presAssocID="{4AB015C1-F9FB-4120-A905-A610D82F9E4F}" presName="sibTrans" presStyleLbl="sibTrans2D1" presStyleIdx="0" presStyleCnt="4" custLinFactX="217780" custLinFactY="-100000" custLinFactNeighborX="300000" custLinFactNeighborY="-128337"/>
      <dgm:spPr/>
    </dgm:pt>
    <dgm:pt modelId="{68A06D2E-A2A9-4AAA-AAA8-1E087A7F04EC}" type="pres">
      <dgm:prSet presAssocID="{4AB015C1-F9FB-4120-A905-A610D82F9E4F}" presName="spacerR" presStyleCnt="0"/>
      <dgm:spPr/>
    </dgm:pt>
    <dgm:pt modelId="{C89B5BE0-8F60-4361-B091-C42B16F277A6}" type="pres">
      <dgm:prSet presAssocID="{99BD3F4C-3690-4BAE-8E3D-C7174B69FC39}" presName="node" presStyleLbl="node1" presStyleIdx="1" presStyleCnt="5" custScaleX="294680" custScaleY="256215" custLinFactX="190716" custLinFactY="-48348" custLinFactNeighborX="200000" custLinFactNeighborY="-100000">
        <dgm:presLayoutVars>
          <dgm:bulletEnabled val="1"/>
        </dgm:presLayoutVars>
      </dgm:prSet>
      <dgm:spPr/>
    </dgm:pt>
    <dgm:pt modelId="{2F7FF614-10CA-4EF4-A40D-D7173C041F13}" type="pres">
      <dgm:prSet presAssocID="{DB1158E1-B9D3-4E01-AAD1-F2AF4BE23ED1}" presName="spacerL" presStyleCnt="0"/>
      <dgm:spPr/>
    </dgm:pt>
    <dgm:pt modelId="{993020CB-A979-473D-987C-BA3A51AECB24}" type="pres">
      <dgm:prSet presAssocID="{DB1158E1-B9D3-4E01-AAD1-F2AF4BE23ED1}" presName="sibTrans" presStyleLbl="sibTrans2D1" presStyleIdx="1" presStyleCnt="4" custLinFactX="358108" custLinFactY="-100000" custLinFactNeighborX="400000" custLinFactNeighborY="-132875"/>
      <dgm:spPr/>
    </dgm:pt>
    <dgm:pt modelId="{360B0B79-6379-4FEE-82E1-96753B96DD1E}" type="pres">
      <dgm:prSet presAssocID="{DB1158E1-B9D3-4E01-AAD1-F2AF4BE23ED1}" presName="spacerR" presStyleCnt="0"/>
      <dgm:spPr/>
    </dgm:pt>
    <dgm:pt modelId="{2BB6CBF7-76D4-4E05-9345-C4832C7C648D}" type="pres">
      <dgm:prSet presAssocID="{3FAFDB33-371B-4D36-9125-6F80ADF6F609}" presName="node" presStyleLbl="node1" presStyleIdx="2" presStyleCnt="5" custScaleX="289095" custScaleY="244460" custLinFactX="300000" custLinFactY="-50064" custLinFactNeighborX="322146" custLinFactNeighborY="-100000">
        <dgm:presLayoutVars>
          <dgm:bulletEnabled val="1"/>
        </dgm:presLayoutVars>
      </dgm:prSet>
      <dgm:spPr/>
    </dgm:pt>
    <dgm:pt modelId="{3E5A860E-09D9-4837-8661-E328E2B52252}" type="pres">
      <dgm:prSet presAssocID="{97BAE88F-FF67-4DB2-B1BF-30B1FEF7045C}" presName="spacerL" presStyleCnt="0"/>
      <dgm:spPr/>
    </dgm:pt>
    <dgm:pt modelId="{B8E6ABEF-A6EF-4AE7-B6B4-8D04909574A4}" type="pres">
      <dgm:prSet presAssocID="{97BAE88F-FF67-4DB2-B1BF-30B1FEF7045C}" presName="sibTrans" presStyleLbl="sibTrans2D1" presStyleIdx="2" presStyleCnt="4" custLinFactX="-774435" custLinFactY="200000" custLinFactNeighborX="-800000" custLinFactNeighborY="215365"/>
      <dgm:spPr/>
    </dgm:pt>
    <dgm:pt modelId="{2A5BF5A1-457E-434D-AF01-12AC8816C917}" type="pres">
      <dgm:prSet presAssocID="{97BAE88F-FF67-4DB2-B1BF-30B1FEF7045C}" presName="spacerR" presStyleCnt="0"/>
      <dgm:spPr/>
    </dgm:pt>
    <dgm:pt modelId="{6D2C7658-B97D-4C29-8F9D-5C61DEB1D5D8}" type="pres">
      <dgm:prSet presAssocID="{9260297F-3DCB-42A0-8251-6F1357B2A463}" presName="node" presStyleLbl="node1" presStyleIdx="3" presStyleCnt="5" custScaleX="323798" custScaleY="308327" custLinFactX="-413249" custLinFactY="100000" custLinFactNeighborX="-500000" custLinFactNeighborY="119670">
        <dgm:presLayoutVars>
          <dgm:bulletEnabled val="1"/>
        </dgm:presLayoutVars>
      </dgm:prSet>
      <dgm:spPr/>
    </dgm:pt>
    <dgm:pt modelId="{FD5491B6-2CE5-4136-BF28-1ACE81F0D117}" type="pres">
      <dgm:prSet presAssocID="{D649FAE2-E4A5-41DF-B45B-DE117E87C4FD}" presName="spacerL" presStyleCnt="0"/>
      <dgm:spPr/>
    </dgm:pt>
    <dgm:pt modelId="{5EC85BBD-CB24-409B-AE0C-C48CD55E6CCE}" type="pres">
      <dgm:prSet presAssocID="{D649FAE2-E4A5-41DF-B45B-DE117E87C4FD}" presName="sibTrans" presStyleLbl="sibTrans2D1" presStyleIdx="3" presStyleCnt="4" custLinFactX="-602961" custLinFactY="165365" custLinFactNeighborX="-700000" custLinFactNeighborY="200000"/>
      <dgm:spPr/>
    </dgm:pt>
    <dgm:pt modelId="{E540939D-7F66-4ECD-A3FD-F7DBE2F43D0B}" type="pres">
      <dgm:prSet presAssocID="{D649FAE2-E4A5-41DF-B45B-DE117E87C4FD}" presName="spacerR" presStyleCnt="0"/>
      <dgm:spPr/>
    </dgm:pt>
    <dgm:pt modelId="{B294E113-5517-4354-A36E-DB3FDECDF8CA}" type="pres">
      <dgm:prSet presAssocID="{FE9C3030-77C9-40F1-B9F1-DB888E635FE0}" presName="node" presStyleLbl="node1" presStyleIdx="4" presStyleCnt="5" custScaleX="334233" custScaleY="296114" custLinFactX="-300000" custLinFactY="100000" custLinFactNeighborX="-326941" custLinFactNeighborY="103386">
        <dgm:presLayoutVars>
          <dgm:bulletEnabled val="1"/>
        </dgm:presLayoutVars>
      </dgm:prSet>
      <dgm:spPr/>
    </dgm:pt>
  </dgm:ptLst>
  <dgm:cxnLst>
    <dgm:cxn modelId="{F3B7600E-460E-4103-BBBF-1AE32B5F7A24}" srcId="{447B2115-A103-487E-B0B6-1234200F53F5}" destId="{FE9C3030-77C9-40F1-B9F1-DB888E635FE0}" srcOrd="4" destOrd="0" parTransId="{FF26AE00-0E77-445E-9CEE-7861DD6B7028}" sibTransId="{F2A94B56-684A-40DC-A5FF-F691D118FF11}"/>
    <dgm:cxn modelId="{D8C39F1C-B244-4F20-B4FF-D4591DA27E69}" type="presOf" srcId="{D649FAE2-E4A5-41DF-B45B-DE117E87C4FD}" destId="{5EC85BBD-CB24-409B-AE0C-C48CD55E6CCE}" srcOrd="0" destOrd="0" presId="urn:microsoft.com/office/officeart/2005/8/layout/equation1"/>
    <dgm:cxn modelId="{A3858229-68A7-4568-93D2-F1F11E5D74C9}" srcId="{447B2115-A103-487E-B0B6-1234200F53F5}" destId="{4AE98D57-A3F3-48B5-9F9E-EBC3EF3E36BE}" srcOrd="0" destOrd="0" parTransId="{378CA55A-E5BF-47C1-A9A0-1FCF6E9BD328}" sibTransId="{4AB015C1-F9FB-4120-A905-A610D82F9E4F}"/>
    <dgm:cxn modelId="{EA6ABC3F-A47E-4F8D-B5B1-DA007D18AC87}" type="presOf" srcId="{97BAE88F-FF67-4DB2-B1BF-30B1FEF7045C}" destId="{B8E6ABEF-A6EF-4AE7-B6B4-8D04909574A4}" srcOrd="0" destOrd="0" presId="urn:microsoft.com/office/officeart/2005/8/layout/equation1"/>
    <dgm:cxn modelId="{991F4265-8B2B-4093-BCF6-0BE5B597B124}" type="presOf" srcId="{DB1158E1-B9D3-4E01-AAD1-F2AF4BE23ED1}" destId="{993020CB-A979-473D-987C-BA3A51AECB24}" srcOrd="0" destOrd="0" presId="urn:microsoft.com/office/officeart/2005/8/layout/equation1"/>
    <dgm:cxn modelId="{15FD1448-9316-4C32-B30D-1B13522F8B6A}" type="presOf" srcId="{4AE98D57-A3F3-48B5-9F9E-EBC3EF3E36BE}" destId="{D0F933D9-D52C-4BAA-B29B-41CC34111BE5}" srcOrd="0" destOrd="0" presId="urn:microsoft.com/office/officeart/2005/8/layout/equation1"/>
    <dgm:cxn modelId="{69677651-2A68-49DF-A98F-EE8CA5EBD8FB}" srcId="{447B2115-A103-487E-B0B6-1234200F53F5}" destId="{3FAFDB33-371B-4D36-9125-6F80ADF6F609}" srcOrd="2" destOrd="0" parTransId="{BAC168C6-E8C6-45E9-832D-0BD20B73F80D}" sibTransId="{97BAE88F-FF67-4DB2-B1BF-30B1FEF7045C}"/>
    <dgm:cxn modelId="{0E05DF54-DB91-4281-A0FA-365E9D9B0FFE}" type="presOf" srcId="{4AB015C1-F9FB-4120-A905-A610D82F9E4F}" destId="{F44F99ED-B6F2-4A96-B481-62D13F19A9B4}" srcOrd="0" destOrd="0" presId="urn:microsoft.com/office/officeart/2005/8/layout/equation1"/>
    <dgm:cxn modelId="{11FFBA88-22F6-4177-8BDE-B403B55695D2}" srcId="{447B2115-A103-487E-B0B6-1234200F53F5}" destId="{99BD3F4C-3690-4BAE-8E3D-C7174B69FC39}" srcOrd="1" destOrd="0" parTransId="{C2455490-050F-4A9B-8217-393CF7CC99B4}" sibTransId="{DB1158E1-B9D3-4E01-AAD1-F2AF4BE23ED1}"/>
    <dgm:cxn modelId="{8399FB8A-5CDC-4A06-89C6-F418B4E55F9D}" type="presOf" srcId="{3FAFDB33-371B-4D36-9125-6F80ADF6F609}" destId="{2BB6CBF7-76D4-4E05-9345-C4832C7C648D}" srcOrd="0" destOrd="0" presId="urn:microsoft.com/office/officeart/2005/8/layout/equation1"/>
    <dgm:cxn modelId="{21D46E93-1D3B-4658-A9D9-94D5C0E6741F}" type="presOf" srcId="{FE9C3030-77C9-40F1-B9F1-DB888E635FE0}" destId="{B294E113-5517-4354-A36E-DB3FDECDF8CA}" srcOrd="0" destOrd="0" presId="urn:microsoft.com/office/officeart/2005/8/layout/equation1"/>
    <dgm:cxn modelId="{8D22D5BA-6836-406D-85ED-2A88AC1F65CD}" type="presOf" srcId="{447B2115-A103-487E-B0B6-1234200F53F5}" destId="{408563E2-81C4-491D-BE13-3EB49E3E2D75}" srcOrd="0" destOrd="0" presId="urn:microsoft.com/office/officeart/2005/8/layout/equation1"/>
    <dgm:cxn modelId="{381483BD-F92F-4241-8F1D-13C8560ACAE9}" type="presOf" srcId="{99BD3F4C-3690-4BAE-8E3D-C7174B69FC39}" destId="{C89B5BE0-8F60-4361-B091-C42B16F277A6}" srcOrd="0" destOrd="0" presId="urn:microsoft.com/office/officeart/2005/8/layout/equation1"/>
    <dgm:cxn modelId="{46EFA4C1-A72B-4399-BA8B-74D8144F94D2}" srcId="{447B2115-A103-487E-B0B6-1234200F53F5}" destId="{9260297F-3DCB-42A0-8251-6F1357B2A463}" srcOrd="3" destOrd="0" parTransId="{F29E7C7C-E4E1-49CB-AFB3-09361070E48E}" sibTransId="{D649FAE2-E4A5-41DF-B45B-DE117E87C4FD}"/>
    <dgm:cxn modelId="{506ABADF-F662-406C-B4BD-CF6BDCAEE90D}" type="presOf" srcId="{9260297F-3DCB-42A0-8251-6F1357B2A463}" destId="{6D2C7658-B97D-4C29-8F9D-5C61DEB1D5D8}" srcOrd="0" destOrd="0" presId="urn:microsoft.com/office/officeart/2005/8/layout/equation1"/>
    <dgm:cxn modelId="{AA40563B-C07B-4800-8799-E7CE3F6DE881}" type="presParOf" srcId="{408563E2-81C4-491D-BE13-3EB49E3E2D75}" destId="{D0F933D9-D52C-4BAA-B29B-41CC34111BE5}" srcOrd="0" destOrd="0" presId="urn:microsoft.com/office/officeart/2005/8/layout/equation1"/>
    <dgm:cxn modelId="{94227652-4013-4EF5-BB35-8867AA5118C3}" type="presParOf" srcId="{408563E2-81C4-491D-BE13-3EB49E3E2D75}" destId="{55D623B5-E1C5-4CC4-93FE-5D290AA726F8}" srcOrd="1" destOrd="0" presId="urn:microsoft.com/office/officeart/2005/8/layout/equation1"/>
    <dgm:cxn modelId="{F9938D13-260C-4764-AC60-6B2E161F46D1}" type="presParOf" srcId="{408563E2-81C4-491D-BE13-3EB49E3E2D75}" destId="{F44F99ED-B6F2-4A96-B481-62D13F19A9B4}" srcOrd="2" destOrd="0" presId="urn:microsoft.com/office/officeart/2005/8/layout/equation1"/>
    <dgm:cxn modelId="{6166C7D2-A95B-4087-83CD-FAA3AEAF1BA8}" type="presParOf" srcId="{408563E2-81C4-491D-BE13-3EB49E3E2D75}" destId="{68A06D2E-A2A9-4AAA-AAA8-1E087A7F04EC}" srcOrd="3" destOrd="0" presId="urn:microsoft.com/office/officeart/2005/8/layout/equation1"/>
    <dgm:cxn modelId="{5FE614E0-4E23-4FED-82E2-DB91BC09D4B0}" type="presParOf" srcId="{408563E2-81C4-491D-BE13-3EB49E3E2D75}" destId="{C89B5BE0-8F60-4361-B091-C42B16F277A6}" srcOrd="4" destOrd="0" presId="urn:microsoft.com/office/officeart/2005/8/layout/equation1"/>
    <dgm:cxn modelId="{D3A0257E-E666-40E3-8BB4-D4F832FB5DDD}" type="presParOf" srcId="{408563E2-81C4-491D-BE13-3EB49E3E2D75}" destId="{2F7FF614-10CA-4EF4-A40D-D7173C041F13}" srcOrd="5" destOrd="0" presId="urn:microsoft.com/office/officeart/2005/8/layout/equation1"/>
    <dgm:cxn modelId="{4C78B383-FA90-4999-8BD2-D02A6B594B50}" type="presParOf" srcId="{408563E2-81C4-491D-BE13-3EB49E3E2D75}" destId="{993020CB-A979-473D-987C-BA3A51AECB24}" srcOrd="6" destOrd="0" presId="urn:microsoft.com/office/officeart/2005/8/layout/equation1"/>
    <dgm:cxn modelId="{B7C4AF39-7C29-482B-B71D-DF35D2240532}" type="presParOf" srcId="{408563E2-81C4-491D-BE13-3EB49E3E2D75}" destId="{360B0B79-6379-4FEE-82E1-96753B96DD1E}" srcOrd="7" destOrd="0" presId="urn:microsoft.com/office/officeart/2005/8/layout/equation1"/>
    <dgm:cxn modelId="{CA28CC57-DD6E-41AD-ACB5-738E702E3F82}" type="presParOf" srcId="{408563E2-81C4-491D-BE13-3EB49E3E2D75}" destId="{2BB6CBF7-76D4-4E05-9345-C4832C7C648D}" srcOrd="8" destOrd="0" presId="urn:microsoft.com/office/officeart/2005/8/layout/equation1"/>
    <dgm:cxn modelId="{CA9C161A-A9F5-4982-BE5C-99A9758FE307}" type="presParOf" srcId="{408563E2-81C4-491D-BE13-3EB49E3E2D75}" destId="{3E5A860E-09D9-4837-8661-E328E2B52252}" srcOrd="9" destOrd="0" presId="urn:microsoft.com/office/officeart/2005/8/layout/equation1"/>
    <dgm:cxn modelId="{B03410D6-D27D-4329-B144-820D5268424A}" type="presParOf" srcId="{408563E2-81C4-491D-BE13-3EB49E3E2D75}" destId="{B8E6ABEF-A6EF-4AE7-B6B4-8D04909574A4}" srcOrd="10" destOrd="0" presId="urn:microsoft.com/office/officeart/2005/8/layout/equation1"/>
    <dgm:cxn modelId="{802CD14C-0B56-481E-B6B5-E3BCD967E8F4}" type="presParOf" srcId="{408563E2-81C4-491D-BE13-3EB49E3E2D75}" destId="{2A5BF5A1-457E-434D-AF01-12AC8816C917}" srcOrd="11" destOrd="0" presId="urn:microsoft.com/office/officeart/2005/8/layout/equation1"/>
    <dgm:cxn modelId="{F3168FC6-2B20-40C3-963C-6576CA63FFEC}" type="presParOf" srcId="{408563E2-81C4-491D-BE13-3EB49E3E2D75}" destId="{6D2C7658-B97D-4C29-8F9D-5C61DEB1D5D8}" srcOrd="12" destOrd="0" presId="urn:microsoft.com/office/officeart/2005/8/layout/equation1"/>
    <dgm:cxn modelId="{5B114FAD-FF4D-41EE-9558-4FEEF8FBDDFA}" type="presParOf" srcId="{408563E2-81C4-491D-BE13-3EB49E3E2D75}" destId="{FD5491B6-2CE5-4136-BF28-1ACE81F0D117}" srcOrd="13" destOrd="0" presId="urn:microsoft.com/office/officeart/2005/8/layout/equation1"/>
    <dgm:cxn modelId="{5A365A8A-A1CD-470C-B278-3680C6FB66A1}" type="presParOf" srcId="{408563E2-81C4-491D-BE13-3EB49E3E2D75}" destId="{5EC85BBD-CB24-409B-AE0C-C48CD55E6CCE}" srcOrd="14" destOrd="0" presId="urn:microsoft.com/office/officeart/2005/8/layout/equation1"/>
    <dgm:cxn modelId="{BFB28C68-A116-4DF3-A0D5-B6AF847762A7}" type="presParOf" srcId="{408563E2-81C4-491D-BE13-3EB49E3E2D75}" destId="{E540939D-7F66-4ECD-A3FD-F7DBE2F43D0B}" srcOrd="15" destOrd="0" presId="urn:microsoft.com/office/officeart/2005/8/layout/equation1"/>
    <dgm:cxn modelId="{062BDBDF-A253-4DD8-A780-196CE7FC5917}" type="presParOf" srcId="{408563E2-81C4-491D-BE13-3EB49E3E2D75}" destId="{B294E113-5517-4354-A36E-DB3FDECDF8CA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7B2115-A103-487E-B0B6-1234200F53F5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408563E2-81C4-491D-BE13-3EB49E3E2D75}" type="pres">
      <dgm:prSet presAssocID="{447B2115-A103-487E-B0B6-1234200F53F5}" presName="linearFlow" presStyleCnt="0">
        <dgm:presLayoutVars>
          <dgm:dir/>
          <dgm:resizeHandles val="exact"/>
        </dgm:presLayoutVars>
      </dgm:prSet>
      <dgm:spPr/>
    </dgm:pt>
  </dgm:ptLst>
  <dgm:cxnLst>
    <dgm:cxn modelId="{8D22D5BA-6836-406D-85ED-2A88AC1F65CD}" type="presOf" srcId="{447B2115-A103-487E-B0B6-1234200F53F5}" destId="{408563E2-81C4-491D-BE13-3EB49E3E2D75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E518E6F-6334-4275-A3D1-F16926AE72BE}" type="doc">
      <dgm:prSet loTypeId="urn:microsoft.com/office/officeart/2005/8/layout/equation1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B347CE-6BC7-4E22-9A67-4E0B0A2B4535}">
      <dgm:prSet phldrT="[Text]" phldr="0" custT="1"/>
      <dgm:spPr/>
      <dgm:t>
        <a:bodyPr/>
        <a:lstStyle/>
        <a:p>
          <a:pPr rtl="0"/>
          <a:r>
            <a:rPr lang="en-US" sz="1050" b="1" dirty="0">
              <a:solidFill>
                <a:schemeClr val="bg1"/>
              </a:solidFill>
              <a:latin typeface="Montserrat"/>
              <a:cs typeface="Calibri"/>
            </a:rPr>
            <a:t>LONG-TERM O&amp;M Plan</a:t>
          </a:r>
        </a:p>
      </dgm:t>
    </dgm:pt>
    <dgm:pt modelId="{F03D7958-36A6-4B9A-B246-FB7E8270EB52}" type="parTrans" cxnId="{376F3930-9092-429C-9980-CD69148296B1}">
      <dgm:prSet/>
      <dgm:spPr/>
      <dgm:t>
        <a:bodyPr/>
        <a:lstStyle/>
        <a:p>
          <a:endParaRPr lang="en-US"/>
        </a:p>
      </dgm:t>
    </dgm:pt>
    <dgm:pt modelId="{464FA1B4-8EEF-4311-A9FB-994CB501F7BF}" type="sibTrans" cxnId="{376F3930-9092-429C-9980-CD69148296B1}">
      <dgm:prSet/>
      <dgm:spPr/>
      <dgm:t>
        <a:bodyPr/>
        <a:lstStyle/>
        <a:p>
          <a:endParaRPr lang="en-US"/>
        </a:p>
      </dgm:t>
    </dgm:pt>
    <dgm:pt modelId="{1E19074F-2EC9-4C14-B2DC-9A093AB435EA}">
      <dgm:prSet phldrT="[Text]" custT="1"/>
      <dgm:spPr/>
      <dgm:t>
        <a:bodyPr/>
        <a:lstStyle/>
        <a:p>
          <a:r>
            <a:rPr lang="en-US" sz="1000" b="1" dirty="0">
              <a:solidFill>
                <a:schemeClr val="bg1"/>
              </a:solidFill>
              <a:latin typeface="Montserrat"/>
              <a:cs typeface="Calibri"/>
            </a:rPr>
            <a:t>BENEFITS </a:t>
          </a:r>
        </a:p>
        <a:p>
          <a:r>
            <a:rPr lang="en-US" sz="800" dirty="0">
              <a:solidFill>
                <a:schemeClr val="bg1"/>
              </a:solidFill>
              <a:latin typeface="Montserrat"/>
              <a:cs typeface="Calibri"/>
            </a:rPr>
            <a:t>(BCR = 1.47)</a:t>
          </a:r>
        </a:p>
      </dgm:t>
    </dgm:pt>
    <dgm:pt modelId="{2C8C21A0-DE66-4BE3-8207-4B79F3621734}" type="parTrans" cxnId="{F49505A5-3482-40C8-AABB-0A952CA2D778}">
      <dgm:prSet/>
      <dgm:spPr/>
      <dgm:t>
        <a:bodyPr/>
        <a:lstStyle/>
        <a:p>
          <a:endParaRPr lang="en-US"/>
        </a:p>
      </dgm:t>
    </dgm:pt>
    <dgm:pt modelId="{48F636A5-2DAE-45F7-AF02-C96A0A638566}" type="sibTrans" cxnId="{F49505A5-3482-40C8-AABB-0A952CA2D778}">
      <dgm:prSet/>
      <dgm:spPr/>
      <dgm:t>
        <a:bodyPr/>
        <a:lstStyle/>
        <a:p>
          <a:endParaRPr lang="en-US" dirty="0"/>
        </a:p>
      </dgm:t>
    </dgm:pt>
    <dgm:pt modelId="{0314E20B-0CCD-4EFF-845C-53BE578E76C4}">
      <dgm:prSet phldr="0" custT="1"/>
      <dgm:spPr/>
      <dgm:t>
        <a:bodyPr/>
        <a:lstStyle/>
        <a:p>
          <a:pPr rtl="0"/>
          <a:r>
            <a:rPr lang="en-US" sz="1050" b="1" dirty="0">
              <a:solidFill>
                <a:schemeClr val="bg1"/>
              </a:solidFill>
              <a:latin typeface="Montserrat" panose="00000500000000000000" pitchFamily="2" charset="0"/>
              <a:cs typeface="Calibri"/>
            </a:rPr>
            <a:t>MIT Consistency</a:t>
          </a:r>
        </a:p>
        <a:p>
          <a:pPr rtl="0"/>
          <a:r>
            <a:rPr lang="en-US" sz="800" b="0" dirty="0">
              <a:solidFill>
                <a:schemeClr val="bg1"/>
              </a:solidFill>
              <a:latin typeface="Montserrat"/>
              <a:cs typeface="Calibri"/>
            </a:rPr>
            <a:t> (Lifeline)</a:t>
          </a:r>
        </a:p>
      </dgm:t>
    </dgm:pt>
    <dgm:pt modelId="{65A37E6D-423A-48B3-B308-086E314A531D}" type="parTrans" cxnId="{AA93802E-1B0E-4AA1-BFA9-B6FBB6C1FECA}">
      <dgm:prSet/>
      <dgm:spPr/>
      <dgm:t>
        <a:bodyPr/>
        <a:lstStyle/>
        <a:p>
          <a:endParaRPr lang="en-US"/>
        </a:p>
      </dgm:t>
    </dgm:pt>
    <dgm:pt modelId="{2C11030E-5401-4BE9-842F-2664BA76E742}" type="sibTrans" cxnId="{AA93802E-1B0E-4AA1-BFA9-B6FBB6C1FECA}">
      <dgm:prSet/>
      <dgm:spPr/>
      <dgm:t>
        <a:bodyPr/>
        <a:lstStyle/>
        <a:p>
          <a:endParaRPr lang="en-US"/>
        </a:p>
      </dgm:t>
    </dgm:pt>
    <dgm:pt modelId="{EA80F3C5-6955-4A69-A1BE-005025D9D055}">
      <dgm:prSet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050" b="1" dirty="0">
              <a:solidFill>
                <a:schemeClr val="bg1"/>
              </a:solidFill>
              <a:latin typeface="Montserrat"/>
              <a:cs typeface="Calibri"/>
            </a:rPr>
            <a:t>COVERED PROJECT</a:t>
          </a:r>
        </a:p>
      </dgm:t>
    </dgm:pt>
    <dgm:pt modelId="{D2F5FD98-DA9D-4164-B63A-0BC7FB2D68EA}" type="parTrans" cxnId="{2A8C12E8-B70B-42F5-A126-975FE320E624}">
      <dgm:prSet/>
      <dgm:spPr/>
      <dgm:t>
        <a:bodyPr/>
        <a:lstStyle/>
        <a:p>
          <a:endParaRPr lang="en-US"/>
        </a:p>
      </dgm:t>
    </dgm:pt>
    <dgm:pt modelId="{437E5365-32CB-449E-88BE-5E2D391DD2BD}" type="sibTrans" cxnId="{2A8C12E8-B70B-42F5-A126-975FE320E624}">
      <dgm:prSet/>
      <dgm:spPr/>
      <dgm:t>
        <a:bodyPr/>
        <a:lstStyle/>
        <a:p>
          <a:endParaRPr lang="en-US"/>
        </a:p>
      </dgm:t>
    </dgm:pt>
    <dgm:pt modelId="{D8160777-B10B-4BA0-9C03-1AD3C2F9AF49}">
      <dgm:prSet phldr="0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100" b="1" dirty="0">
              <a:solidFill>
                <a:schemeClr val="bg1"/>
              </a:solidFill>
              <a:latin typeface="Montserrat"/>
              <a:cs typeface="Calibri"/>
            </a:rPr>
            <a:t>MIT PROJECT</a:t>
          </a:r>
        </a:p>
      </dgm:t>
    </dgm:pt>
    <dgm:pt modelId="{F6F7350C-2A25-4C99-9039-CCEDC130899E}" type="parTrans" cxnId="{90287926-4917-405D-81AB-0B98C2E151F1}">
      <dgm:prSet/>
      <dgm:spPr/>
      <dgm:t>
        <a:bodyPr/>
        <a:lstStyle/>
        <a:p>
          <a:endParaRPr lang="en-US"/>
        </a:p>
      </dgm:t>
    </dgm:pt>
    <dgm:pt modelId="{3F6AF328-F721-40BA-944B-068338D1FC3C}" type="sibTrans" cxnId="{90287926-4917-405D-81AB-0B98C2E151F1}">
      <dgm:prSet/>
      <dgm:spPr>
        <a:solidFill>
          <a:srgbClr val="92D050"/>
        </a:solidFill>
      </dgm:spPr>
      <dgm:t>
        <a:bodyPr/>
        <a:lstStyle/>
        <a:p>
          <a:endParaRPr lang="en-US" dirty="0"/>
        </a:p>
      </dgm:t>
    </dgm:pt>
    <dgm:pt modelId="{277D4DD4-E3BE-4774-8094-8CCCB4A4E1ED}">
      <dgm:prSet phldr="0" custT="1"/>
      <dgm:spPr/>
      <dgm:t>
        <a:bodyPr/>
        <a:lstStyle/>
        <a:p>
          <a:pPr rtl="0"/>
          <a:r>
            <a:rPr lang="en-US" sz="1000" b="1" dirty="0">
              <a:solidFill>
                <a:schemeClr val="bg1"/>
              </a:solidFill>
              <a:latin typeface="Montserrat"/>
              <a:cs typeface="Calibri"/>
            </a:rPr>
            <a:t>Cost =</a:t>
          </a:r>
        </a:p>
        <a:p>
          <a:pPr rtl="0"/>
          <a:r>
            <a:rPr lang="en-US" sz="1000" b="1" dirty="0">
              <a:solidFill>
                <a:schemeClr val="bg1"/>
              </a:solidFill>
              <a:latin typeface="Montserrat"/>
              <a:cs typeface="Calibri"/>
            </a:rPr>
            <a:t>+$100M</a:t>
          </a:r>
        </a:p>
      </dgm:t>
    </dgm:pt>
    <dgm:pt modelId="{63889A6C-51AB-4933-B7FB-0CB9037C6519}" type="parTrans" cxnId="{E1A80AEA-0EBC-4E64-9DDF-B93F63D7A67C}">
      <dgm:prSet/>
      <dgm:spPr/>
      <dgm:t>
        <a:bodyPr/>
        <a:lstStyle/>
        <a:p>
          <a:endParaRPr lang="en-US"/>
        </a:p>
      </dgm:t>
    </dgm:pt>
    <dgm:pt modelId="{02486C14-3685-47E1-9413-6A33F6C9E3CD}" type="sibTrans" cxnId="{E1A80AEA-0EBC-4E64-9DDF-B93F63D7A67C}">
      <dgm:prSet/>
      <dgm:spPr/>
      <dgm:t>
        <a:bodyPr/>
        <a:lstStyle/>
        <a:p>
          <a:endParaRPr lang="en-US"/>
        </a:p>
      </dgm:t>
    </dgm:pt>
    <dgm:pt modelId="{F18EA193-F35A-443A-911F-457F3C2C8C5B}" type="pres">
      <dgm:prSet presAssocID="{EE518E6F-6334-4275-A3D1-F16926AE72BE}" presName="linearFlow" presStyleCnt="0">
        <dgm:presLayoutVars>
          <dgm:dir/>
          <dgm:resizeHandles val="exact"/>
        </dgm:presLayoutVars>
      </dgm:prSet>
      <dgm:spPr/>
    </dgm:pt>
    <dgm:pt modelId="{8AC88680-F3A3-44DD-87AE-DDCC0BF6DA22}" type="pres">
      <dgm:prSet presAssocID="{D8160777-B10B-4BA0-9C03-1AD3C2F9AF49}" presName="node" presStyleLbl="node1" presStyleIdx="0" presStyleCnt="6" custScaleX="1269778" custScaleY="1204183" custLinFactX="228396" custLinFactY="-600000" custLinFactNeighborX="300000" custLinFactNeighborY="-608015">
        <dgm:presLayoutVars>
          <dgm:bulletEnabled val="1"/>
        </dgm:presLayoutVars>
      </dgm:prSet>
      <dgm:spPr/>
    </dgm:pt>
    <dgm:pt modelId="{8CE48B1E-60F0-4FC6-AB10-4C40698A9F20}" type="pres">
      <dgm:prSet presAssocID="{3F6AF328-F721-40BA-944B-068338D1FC3C}" presName="spacerL" presStyleCnt="0"/>
      <dgm:spPr/>
    </dgm:pt>
    <dgm:pt modelId="{E2E7A252-09A2-4FD0-9A4E-E17491087CE8}" type="pres">
      <dgm:prSet presAssocID="{3F6AF328-F721-40BA-944B-068338D1FC3C}" presName="sibTrans" presStyleLbl="sibTrans2D1" presStyleIdx="0" presStyleCnt="5" custScaleX="659343" custScaleY="655191" custLinFactX="815437" custLinFactY="-1010237" custLinFactNeighborX="900000" custLinFactNeighborY="-1100000"/>
      <dgm:spPr/>
    </dgm:pt>
    <dgm:pt modelId="{4CE3D558-501C-4BA8-B7D0-67A4B85D7827}" type="pres">
      <dgm:prSet presAssocID="{3F6AF328-F721-40BA-944B-068338D1FC3C}" presName="spacerR" presStyleCnt="0"/>
      <dgm:spPr/>
    </dgm:pt>
    <dgm:pt modelId="{055D4C60-A276-44AD-9891-86F6C8779092}" type="pres">
      <dgm:prSet presAssocID="{1BB347CE-6BC7-4E22-9A67-4E0B0A2B4535}" presName="node" presStyleLbl="node1" presStyleIdx="1" presStyleCnt="6" custScaleX="1122100" custScaleY="1035612" custLinFactX="900000" custLinFactY="-600000" custLinFactNeighborX="991203" custLinFactNeighborY="-628246">
        <dgm:presLayoutVars>
          <dgm:bulletEnabled val="1"/>
        </dgm:presLayoutVars>
      </dgm:prSet>
      <dgm:spPr/>
    </dgm:pt>
    <dgm:pt modelId="{18BA5C33-234E-48BE-9852-D87A8050EE1E}" type="pres">
      <dgm:prSet presAssocID="{464FA1B4-8EEF-4311-A9FB-994CB501F7BF}" presName="spacerL" presStyleCnt="0"/>
      <dgm:spPr/>
    </dgm:pt>
    <dgm:pt modelId="{6897D09D-9A46-4675-ACD1-3F82F703B0FF}" type="pres">
      <dgm:prSet presAssocID="{464FA1B4-8EEF-4311-A9FB-994CB501F7BF}" presName="sibTrans" presStyleLbl="sibTrans2D1" presStyleIdx="1" presStyleCnt="5" custScaleX="433248" custScaleY="580739" custLinFactX="2358130" custLinFactY="-1100000" custLinFactNeighborX="2400000" custLinFactNeighborY="-1179863"/>
      <dgm:spPr/>
    </dgm:pt>
    <dgm:pt modelId="{7DD9A2C5-365B-4A0E-8347-6AB76ACBA844}" type="pres">
      <dgm:prSet presAssocID="{464FA1B4-8EEF-4311-A9FB-994CB501F7BF}" presName="spacerR" presStyleCnt="0"/>
      <dgm:spPr/>
    </dgm:pt>
    <dgm:pt modelId="{9E2D5559-7E5F-4B9A-ACDF-70167AA44188}" type="pres">
      <dgm:prSet presAssocID="{1E19074F-2EC9-4C14-B2DC-9A093AB435EA}" presName="node" presStyleLbl="node1" presStyleIdx="2" presStyleCnt="6" custScaleX="1009302" custScaleY="938332" custLinFactX="1799456" custLinFactY="-600000" custLinFactNeighborX="1800000" custLinFactNeighborY="-686168">
        <dgm:presLayoutVars>
          <dgm:bulletEnabled val="1"/>
        </dgm:presLayoutVars>
      </dgm:prSet>
      <dgm:spPr/>
    </dgm:pt>
    <dgm:pt modelId="{EC8B6E17-9ABB-422A-8D71-AF44CE78DB86}" type="pres">
      <dgm:prSet presAssocID="{48F636A5-2DAE-45F7-AF02-C96A0A638566}" presName="spacerL" presStyleCnt="0"/>
      <dgm:spPr/>
    </dgm:pt>
    <dgm:pt modelId="{41F8C818-5969-4661-8D74-84DAD6BF4B54}" type="pres">
      <dgm:prSet presAssocID="{48F636A5-2DAE-45F7-AF02-C96A0A638566}" presName="sibTrans" presStyleLbl="sibTrans2D1" presStyleIdx="2" presStyleCnt="5" custScaleX="483428" custScaleY="587224" custLinFactX="-3159286" custLinFactY="300000" custLinFactNeighborX="-3200000" custLinFactNeighborY="306190"/>
      <dgm:spPr/>
    </dgm:pt>
    <dgm:pt modelId="{5B285759-6E0F-4A4E-88ED-AA4577E986A9}" type="pres">
      <dgm:prSet presAssocID="{48F636A5-2DAE-45F7-AF02-C96A0A638566}" presName="spacerR" presStyleCnt="0"/>
      <dgm:spPr/>
    </dgm:pt>
    <dgm:pt modelId="{3F758CA0-B57B-4CEC-A486-9D53EFCFC115}" type="pres">
      <dgm:prSet presAssocID="{0314E20B-0CCD-4EFF-845C-53BE578E76C4}" presName="node" presStyleLbl="node1" presStyleIdx="3" presStyleCnt="6" custScaleX="1300392" custScaleY="1073873" custLinFactX="-1587379" custLinFactY="174129" custLinFactNeighborX="-1600000" custLinFactNeighborY="200000">
        <dgm:presLayoutVars>
          <dgm:bulletEnabled val="1"/>
        </dgm:presLayoutVars>
      </dgm:prSet>
      <dgm:spPr/>
    </dgm:pt>
    <dgm:pt modelId="{5EDAE623-8E87-4230-866E-117F69FFA08D}" type="pres">
      <dgm:prSet presAssocID="{2C11030E-5401-4BE9-842F-2664BA76E742}" presName="spacerL" presStyleCnt="0"/>
      <dgm:spPr/>
    </dgm:pt>
    <dgm:pt modelId="{D442170E-28B6-4F2E-A8CE-57F16E5787AC}" type="pres">
      <dgm:prSet presAssocID="{2C11030E-5401-4BE9-842F-2664BA76E742}" presName="sibTrans" presStyleLbl="sibTrans2D1" presStyleIdx="3" presStyleCnt="5" custScaleX="551902" custScaleY="536955" custLinFactX="-1980778" custLinFactY="196571" custLinFactNeighborX="-2000000" custLinFactNeighborY="200000"/>
      <dgm:spPr/>
    </dgm:pt>
    <dgm:pt modelId="{B894F4A8-55D7-48A8-BDCB-F8B91D8AD417}" type="pres">
      <dgm:prSet presAssocID="{2C11030E-5401-4BE9-842F-2664BA76E742}" presName="spacerR" presStyleCnt="0"/>
      <dgm:spPr/>
    </dgm:pt>
    <dgm:pt modelId="{947B3CE9-A5BC-474F-A969-36722979A232}" type="pres">
      <dgm:prSet presAssocID="{277D4DD4-E3BE-4774-8094-8CCCB4A4E1ED}" presName="node" presStyleLbl="node1" presStyleIdx="4" presStyleCnt="6" custScaleX="1132507" custScaleY="886593" custLinFactX="-863224" custLinFactY="100000" custLinFactNeighborX="-900000" custLinFactNeighborY="144105">
        <dgm:presLayoutVars>
          <dgm:bulletEnabled val="1"/>
        </dgm:presLayoutVars>
      </dgm:prSet>
      <dgm:spPr/>
    </dgm:pt>
    <dgm:pt modelId="{BB51A888-11BA-4DAA-B074-B2B237129F72}" type="pres">
      <dgm:prSet presAssocID="{02486C14-3685-47E1-9413-6A33F6C9E3CD}" presName="spacerL" presStyleCnt="0"/>
      <dgm:spPr/>
    </dgm:pt>
    <dgm:pt modelId="{D1925043-2F27-4271-8C3C-FF1BE56F5A71}" type="pres">
      <dgm:prSet presAssocID="{02486C14-3685-47E1-9413-6A33F6C9E3CD}" presName="sibTrans" presStyleLbl="sibTrans2D1" presStyleIdx="4" presStyleCnt="5" custScaleX="342783" custScaleY="406078" custLinFactX="-1000000" custLinFactY="172503" custLinFactNeighborX="-1089291" custLinFactNeighborY="200000"/>
      <dgm:spPr/>
    </dgm:pt>
    <dgm:pt modelId="{1D4DFB57-F0F1-4EE7-A9D4-DB4990CFF16D}" type="pres">
      <dgm:prSet presAssocID="{02486C14-3685-47E1-9413-6A33F6C9E3CD}" presName="spacerR" presStyleCnt="0"/>
      <dgm:spPr/>
    </dgm:pt>
    <dgm:pt modelId="{FE1FFB23-B8CE-4BB1-A0EC-86F21FBE4C9E}" type="pres">
      <dgm:prSet presAssocID="{EA80F3C5-6955-4A69-A1BE-005025D9D055}" presName="node" presStyleLbl="node1" presStyleIdx="5" presStyleCnt="6" custScaleX="1360383" custScaleY="1162824" custLinFactX="-378087" custLinFactY="65233" custLinFactNeighborX="-400000" custLinFactNeighborY="100000">
        <dgm:presLayoutVars>
          <dgm:bulletEnabled val="1"/>
        </dgm:presLayoutVars>
      </dgm:prSet>
      <dgm:spPr/>
    </dgm:pt>
  </dgm:ptLst>
  <dgm:cxnLst>
    <dgm:cxn modelId="{C4AD6006-B487-43E6-8D3F-B86C83B1D9BD}" type="presOf" srcId="{1E19074F-2EC9-4C14-B2DC-9A093AB435EA}" destId="{9E2D5559-7E5F-4B9A-ACDF-70167AA44188}" srcOrd="0" destOrd="0" presId="urn:microsoft.com/office/officeart/2005/8/layout/equation1"/>
    <dgm:cxn modelId="{90287926-4917-405D-81AB-0B98C2E151F1}" srcId="{EE518E6F-6334-4275-A3D1-F16926AE72BE}" destId="{D8160777-B10B-4BA0-9C03-1AD3C2F9AF49}" srcOrd="0" destOrd="0" parTransId="{F6F7350C-2A25-4C99-9039-CCEDC130899E}" sibTransId="{3F6AF328-F721-40BA-944B-068338D1FC3C}"/>
    <dgm:cxn modelId="{C363BF28-986E-4DFB-84F4-464BA58363E2}" type="presOf" srcId="{1BB347CE-6BC7-4E22-9A67-4E0B0A2B4535}" destId="{055D4C60-A276-44AD-9891-86F6C8779092}" srcOrd="0" destOrd="0" presId="urn:microsoft.com/office/officeart/2005/8/layout/equation1"/>
    <dgm:cxn modelId="{AA93802E-1B0E-4AA1-BFA9-B6FBB6C1FECA}" srcId="{EE518E6F-6334-4275-A3D1-F16926AE72BE}" destId="{0314E20B-0CCD-4EFF-845C-53BE578E76C4}" srcOrd="3" destOrd="0" parTransId="{65A37E6D-423A-48B3-B308-086E314A531D}" sibTransId="{2C11030E-5401-4BE9-842F-2664BA76E742}"/>
    <dgm:cxn modelId="{376F3930-9092-429C-9980-CD69148296B1}" srcId="{EE518E6F-6334-4275-A3D1-F16926AE72BE}" destId="{1BB347CE-6BC7-4E22-9A67-4E0B0A2B4535}" srcOrd="1" destOrd="0" parTransId="{F03D7958-36A6-4B9A-B246-FB7E8270EB52}" sibTransId="{464FA1B4-8EEF-4311-A9FB-994CB501F7BF}"/>
    <dgm:cxn modelId="{E4270936-E676-4E20-B552-487F234EDEEC}" type="presOf" srcId="{D8160777-B10B-4BA0-9C03-1AD3C2F9AF49}" destId="{8AC88680-F3A3-44DD-87AE-DDCC0BF6DA22}" srcOrd="0" destOrd="0" presId="urn:microsoft.com/office/officeart/2005/8/layout/equation1"/>
    <dgm:cxn modelId="{B0944846-14F3-4387-B480-11E56692A2B6}" type="presOf" srcId="{EE518E6F-6334-4275-A3D1-F16926AE72BE}" destId="{F18EA193-F35A-443A-911F-457F3C2C8C5B}" srcOrd="0" destOrd="0" presId="urn:microsoft.com/office/officeart/2005/8/layout/equation1"/>
    <dgm:cxn modelId="{07EDFC4C-10DB-412B-BF35-52AC9A5898C6}" type="presOf" srcId="{464FA1B4-8EEF-4311-A9FB-994CB501F7BF}" destId="{6897D09D-9A46-4675-ACD1-3F82F703B0FF}" srcOrd="0" destOrd="0" presId="urn:microsoft.com/office/officeart/2005/8/layout/equation1"/>
    <dgm:cxn modelId="{63D7AA75-EB95-4779-9157-E4E49155078E}" type="presOf" srcId="{EA80F3C5-6955-4A69-A1BE-005025D9D055}" destId="{FE1FFB23-B8CE-4BB1-A0EC-86F21FBE4C9E}" srcOrd="0" destOrd="0" presId="urn:microsoft.com/office/officeart/2005/8/layout/equation1"/>
    <dgm:cxn modelId="{F3555898-0847-4948-ABCA-10733279E339}" type="presOf" srcId="{2C11030E-5401-4BE9-842F-2664BA76E742}" destId="{D442170E-28B6-4F2E-A8CE-57F16E5787AC}" srcOrd="0" destOrd="0" presId="urn:microsoft.com/office/officeart/2005/8/layout/equation1"/>
    <dgm:cxn modelId="{F49505A5-3482-40C8-AABB-0A952CA2D778}" srcId="{EE518E6F-6334-4275-A3D1-F16926AE72BE}" destId="{1E19074F-2EC9-4C14-B2DC-9A093AB435EA}" srcOrd="2" destOrd="0" parTransId="{2C8C21A0-DE66-4BE3-8207-4B79F3621734}" sibTransId="{48F636A5-2DAE-45F7-AF02-C96A0A638566}"/>
    <dgm:cxn modelId="{775CB7B1-CA03-41EA-8C32-81C8E2944D62}" type="presOf" srcId="{3F6AF328-F721-40BA-944B-068338D1FC3C}" destId="{E2E7A252-09A2-4FD0-9A4E-E17491087CE8}" srcOrd="0" destOrd="0" presId="urn:microsoft.com/office/officeart/2005/8/layout/equation1"/>
    <dgm:cxn modelId="{2C79BDB1-BC54-4994-B4B7-4B4335755538}" type="presOf" srcId="{48F636A5-2DAE-45F7-AF02-C96A0A638566}" destId="{41F8C818-5969-4661-8D74-84DAD6BF4B54}" srcOrd="0" destOrd="0" presId="urn:microsoft.com/office/officeart/2005/8/layout/equation1"/>
    <dgm:cxn modelId="{A7F7D0B7-BA0D-46AC-BA12-0DD0546D0446}" type="presOf" srcId="{0314E20B-0CCD-4EFF-845C-53BE578E76C4}" destId="{3F758CA0-B57B-4CEC-A486-9D53EFCFC115}" srcOrd="0" destOrd="0" presId="urn:microsoft.com/office/officeart/2005/8/layout/equation1"/>
    <dgm:cxn modelId="{485727B8-2BB0-4E30-B146-3DAB3034CB57}" type="presOf" srcId="{02486C14-3685-47E1-9413-6A33F6C9E3CD}" destId="{D1925043-2F27-4271-8C3C-FF1BE56F5A71}" srcOrd="0" destOrd="0" presId="urn:microsoft.com/office/officeart/2005/8/layout/equation1"/>
    <dgm:cxn modelId="{9E8AB7BF-F7E7-4A2E-9CCE-6A4D490530AB}" type="presOf" srcId="{277D4DD4-E3BE-4774-8094-8CCCB4A4E1ED}" destId="{947B3CE9-A5BC-474F-A969-36722979A232}" srcOrd="0" destOrd="0" presId="urn:microsoft.com/office/officeart/2005/8/layout/equation1"/>
    <dgm:cxn modelId="{2A8C12E8-B70B-42F5-A126-975FE320E624}" srcId="{EE518E6F-6334-4275-A3D1-F16926AE72BE}" destId="{EA80F3C5-6955-4A69-A1BE-005025D9D055}" srcOrd="5" destOrd="0" parTransId="{D2F5FD98-DA9D-4164-B63A-0BC7FB2D68EA}" sibTransId="{437E5365-32CB-449E-88BE-5E2D391DD2BD}"/>
    <dgm:cxn modelId="{E1A80AEA-0EBC-4E64-9DDF-B93F63D7A67C}" srcId="{EE518E6F-6334-4275-A3D1-F16926AE72BE}" destId="{277D4DD4-E3BE-4774-8094-8CCCB4A4E1ED}" srcOrd="4" destOrd="0" parTransId="{63889A6C-51AB-4933-B7FB-0CB9037C6519}" sibTransId="{02486C14-3685-47E1-9413-6A33F6C9E3CD}"/>
    <dgm:cxn modelId="{6F0BA088-B2FF-4DBF-8B7D-800C07821B50}" type="presParOf" srcId="{F18EA193-F35A-443A-911F-457F3C2C8C5B}" destId="{8AC88680-F3A3-44DD-87AE-DDCC0BF6DA22}" srcOrd="0" destOrd="0" presId="urn:microsoft.com/office/officeart/2005/8/layout/equation1"/>
    <dgm:cxn modelId="{8C245589-AECC-490F-9C0E-D0B1291965C4}" type="presParOf" srcId="{F18EA193-F35A-443A-911F-457F3C2C8C5B}" destId="{8CE48B1E-60F0-4FC6-AB10-4C40698A9F20}" srcOrd="1" destOrd="0" presId="urn:microsoft.com/office/officeart/2005/8/layout/equation1"/>
    <dgm:cxn modelId="{A4347774-642C-4AB3-B95E-15DC4984188F}" type="presParOf" srcId="{F18EA193-F35A-443A-911F-457F3C2C8C5B}" destId="{E2E7A252-09A2-4FD0-9A4E-E17491087CE8}" srcOrd="2" destOrd="0" presId="urn:microsoft.com/office/officeart/2005/8/layout/equation1"/>
    <dgm:cxn modelId="{323A9DCD-51E3-43AF-BF59-E0CCF60F0FBF}" type="presParOf" srcId="{F18EA193-F35A-443A-911F-457F3C2C8C5B}" destId="{4CE3D558-501C-4BA8-B7D0-67A4B85D7827}" srcOrd="3" destOrd="0" presId="urn:microsoft.com/office/officeart/2005/8/layout/equation1"/>
    <dgm:cxn modelId="{C2AF708F-2EEC-41DB-8A0C-6880F8F91594}" type="presParOf" srcId="{F18EA193-F35A-443A-911F-457F3C2C8C5B}" destId="{055D4C60-A276-44AD-9891-86F6C8779092}" srcOrd="4" destOrd="0" presId="urn:microsoft.com/office/officeart/2005/8/layout/equation1"/>
    <dgm:cxn modelId="{E3EF87EB-0608-4357-AF85-BCB37B1C7EC9}" type="presParOf" srcId="{F18EA193-F35A-443A-911F-457F3C2C8C5B}" destId="{18BA5C33-234E-48BE-9852-D87A8050EE1E}" srcOrd="5" destOrd="0" presId="urn:microsoft.com/office/officeart/2005/8/layout/equation1"/>
    <dgm:cxn modelId="{9C81A695-5D20-4C46-992B-495C8CCACB7D}" type="presParOf" srcId="{F18EA193-F35A-443A-911F-457F3C2C8C5B}" destId="{6897D09D-9A46-4675-ACD1-3F82F703B0FF}" srcOrd="6" destOrd="0" presId="urn:microsoft.com/office/officeart/2005/8/layout/equation1"/>
    <dgm:cxn modelId="{D72D14FA-3E70-4E00-BD50-4E167DD74031}" type="presParOf" srcId="{F18EA193-F35A-443A-911F-457F3C2C8C5B}" destId="{7DD9A2C5-365B-4A0E-8347-6AB76ACBA844}" srcOrd="7" destOrd="0" presId="urn:microsoft.com/office/officeart/2005/8/layout/equation1"/>
    <dgm:cxn modelId="{CF704097-DF66-474F-BE71-DCF5CAF752DB}" type="presParOf" srcId="{F18EA193-F35A-443A-911F-457F3C2C8C5B}" destId="{9E2D5559-7E5F-4B9A-ACDF-70167AA44188}" srcOrd="8" destOrd="0" presId="urn:microsoft.com/office/officeart/2005/8/layout/equation1"/>
    <dgm:cxn modelId="{173905D3-050F-460D-A2AD-24CED0F13BD5}" type="presParOf" srcId="{F18EA193-F35A-443A-911F-457F3C2C8C5B}" destId="{EC8B6E17-9ABB-422A-8D71-AF44CE78DB86}" srcOrd="9" destOrd="0" presId="urn:microsoft.com/office/officeart/2005/8/layout/equation1"/>
    <dgm:cxn modelId="{D161D415-DC21-4E84-8588-CF24B506EA66}" type="presParOf" srcId="{F18EA193-F35A-443A-911F-457F3C2C8C5B}" destId="{41F8C818-5969-4661-8D74-84DAD6BF4B54}" srcOrd="10" destOrd="0" presId="urn:microsoft.com/office/officeart/2005/8/layout/equation1"/>
    <dgm:cxn modelId="{F8442133-165C-46C8-9A15-2F9101949205}" type="presParOf" srcId="{F18EA193-F35A-443A-911F-457F3C2C8C5B}" destId="{5B285759-6E0F-4A4E-88ED-AA4577E986A9}" srcOrd="11" destOrd="0" presId="urn:microsoft.com/office/officeart/2005/8/layout/equation1"/>
    <dgm:cxn modelId="{1C3ED19D-920D-42B6-8145-B048AC32A1CB}" type="presParOf" srcId="{F18EA193-F35A-443A-911F-457F3C2C8C5B}" destId="{3F758CA0-B57B-4CEC-A486-9D53EFCFC115}" srcOrd="12" destOrd="0" presId="urn:microsoft.com/office/officeart/2005/8/layout/equation1"/>
    <dgm:cxn modelId="{B979483E-20C3-4475-927B-92BE9A239C1A}" type="presParOf" srcId="{F18EA193-F35A-443A-911F-457F3C2C8C5B}" destId="{5EDAE623-8E87-4230-866E-117F69FFA08D}" srcOrd="13" destOrd="0" presId="urn:microsoft.com/office/officeart/2005/8/layout/equation1"/>
    <dgm:cxn modelId="{A9A2FF3F-CAF0-4B98-BD18-C5CA2084608C}" type="presParOf" srcId="{F18EA193-F35A-443A-911F-457F3C2C8C5B}" destId="{D442170E-28B6-4F2E-A8CE-57F16E5787AC}" srcOrd="14" destOrd="0" presId="urn:microsoft.com/office/officeart/2005/8/layout/equation1"/>
    <dgm:cxn modelId="{12507C71-B678-4E7D-8E3B-8F0EC1FD991F}" type="presParOf" srcId="{F18EA193-F35A-443A-911F-457F3C2C8C5B}" destId="{B894F4A8-55D7-48A8-BDCB-F8B91D8AD417}" srcOrd="15" destOrd="0" presId="urn:microsoft.com/office/officeart/2005/8/layout/equation1"/>
    <dgm:cxn modelId="{89E9FDE7-A1C0-4879-8F1B-8D41FB5BB425}" type="presParOf" srcId="{F18EA193-F35A-443A-911F-457F3C2C8C5B}" destId="{947B3CE9-A5BC-474F-A969-36722979A232}" srcOrd="16" destOrd="0" presId="urn:microsoft.com/office/officeart/2005/8/layout/equation1"/>
    <dgm:cxn modelId="{FBBD571D-B42C-433C-A151-8054FD7BB053}" type="presParOf" srcId="{F18EA193-F35A-443A-911F-457F3C2C8C5B}" destId="{BB51A888-11BA-4DAA-B074-B2B237129F72}" srcOrd="17" destOrd="0" presId="urn:microsoft.com/office/officeart/2005/8/layout/equation1"/>
    <dgm:cxn modelId="{2EED6F87-A6D9-4608-A96C-212321F60FCA}" type="presParOf" srcId="{F18EA193-F35A-443A-911F-457F3C2C8C5B}" destId="{D1925043-2F27-4271-8C3C-FF1BE56F5A71}" srcOrd="18" destOrd="0" presId="urn:microsoft.com/office/officeart/2005/8/layout/equation1"/>
    <dgm:cxn modelId="{3EA49A94-5115-4615-B7B3-45803E706940}" type="presParOf" srcId="{F18EA193-F35A-443A-911F-457F3C2C8C5B}" destId="{1D4DFB57-F0F1-4EE7-A9D4-DB4990CFF16D}" srcOrd="19" destOrd="0" presId="urn:microsoft.com/office/officeart/2005/8/layout/equation1"/>
    <dgm:cxn modelId="{153C9BDE-B8D5-4574-B3EF-6D1AE4723F03}" type="presParOf" srcId="{F18EA193-F35A-443A-911F-457F3C2C8C5B}" destId="{FE1FFB23-B8CE-4BB1-A0EC-86F21FBE4C9E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1F5D34A-E6CF-4C56-BE99-FD784154522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BBFD64-078D-4C5C-B559-AAE973EC5E8C}">
      <dgm:prSet/>
      <dgm:spPr/>
      <dgm:t>
        <a:bodyPr/>
        <a:lstStyle/>
        <a:p>
          <a:r>
            <a:rPr lang="en-US">
              <a:latin typeface="Montserrat"/>
            </a:rPr>
            <a:t>18 Fuel Tanks in concrete bunkers</a:t>
          </a:r>
        </a:p>
      </dgm:t>
    </dgm:pt>
    <dgm:pt modelId="{69F0D932-A5B3-4439-B73F-45EC24AEAAA0}" type="parTrans" cxnId="{7B522F94-B579-4AF6-BB11-98921875D074}">
      <dgm:prSet/>
      <dgm:spPr/>
      <dgm:t>
        <a:bodyPr/>
        <a:lstStyle/>
        <a:p>
          <a:endParaRPr lang="en-US"/>
        </a:p>
      </dgm:t>
    </dgm:pt>
    <dgm:pt modelId="{1F2018B5-81F5-4A64-89DA-57622B7B269E}" type="sibTrans" cxnId="{7B522F94-B579-4AF6-BB11-98921875D074}">
      <dgm:prSet/>
      <dgm:spPr/>
      <dgm:t>
        <a:bodyPr/>
        <a:lstStyle/>
        <a:p>
          <a:endParaRPr lang="en-US"/>
        </a:p>
      </dgm:t>
    </dgm:pt>
    <dgm:pt modelId="{E0EC87AF-ACB9-41B7-936E-1391DCED2C2A}">
      <dgm:prSet/>
      <dgm:spPr/>
      <dgm:t>
        <a:bodyPr/>
        <a:lstStyle/>
        <a:p>
          <a:pPr rtl="0"/>
          <a:r>
            <a:rPr lang="en-US">
              <a:latin typeface="Montserrat"/>
            </a:rPr>
            <a:t>STT Fuel Supply Increase </a:t>
          </a:r>
        </a:p>
        <a:p>
          <a:r>
            <a:rPr lang="en-US">
              <a:latin typeface="Montserrat"/>
            </a:rPr>
            <a:t>27 days</a:t>
          </a:r>
        </a:p>
      </dgm:t>
    </dgm:pt>
    <dgm:pt modelId="{4A8C86FC-597D-4C05-9D2F-0FE0DD06970B}" type="parTrans" cxnId="{759318DD-C716-4A9C-970F-A498B2818FA6}">
      <dgm:prSet/>
      <dgm:spPr/>
      <dgm:t>
        <a:bodyPr/>
        <a:lstStyle/>
        <a:p>
          <a:endParaRPr lang="en-US"/>
        </a:p>
      </dgm:t>
    </dgm:pt>
    <dgm:pt modelId="{F065338B-98C0-4F98-BD2B-53E5B3175A6B}" type="sibTrans" cxnId="{759318DD-C716-4A9C-970F-A498B2818FA6}">
      <dgm:prSet/>
      <dgm:spPr/>
      <dgm:t>
        <a:bodyPr/>
        <a:lstStyle/>
        <a:p>
          <a:endParaRPr lang="en-US"/>
        </a:p>
      </dgm:t>
    </dgm:pt>
    <dgm:pt modelId="{C48D653A-55B5-4FFA-B358-82DBBB716321}">
      <dgm:prSet/>
      <dgm:spPr/>
      <dgm:t>
        <a:bodyPr/>
        <a:lstStyle/>
        <a:p>
          <a:r>
            <a:rPr lang="en-US">
              <a:latin typeface="Montserrat"/>
            </a:rPr>
            <a:t>STX Fuel Supply Increase</a:t>
          </a:r>
        </a:p>
        <a:p>
          <a:r>
            <a:rPr lang="en-US">
              <a:latin typeface="Montserrat"/>
            </a:rPr>
            <a:t>20 days</a:t>
          </a:r>
        </a:p>
      </dgm:t>
    </dgm:pt>
    <dgm:pt modelId="{8B97E453-F31F-4D8E-80F5-AD641046AC41}" type="parTrans" cxnId="{180B4845-2C30-4CB2-882C-D6B50366C564}">
      <dgm:prSet/>
      <dgm:spPr/>
      <dgm:t>
        <a:bodyPr/>
        <a:lstStyle/>
        <a:p>
          <a:endParaRPr lang="en-US"/>
        </a:p>
      </dgm:t>
    </dgm:pt>
    <dgm:pt modelId="{366721E2-1472-4FD4-9329-471C3BACAF02}" type="sibTrans" cxnId="{180B4845-2C30-4CB2-882C-D6B50366C564}">
      <dgm:prSet/>
      <dgm:spPr/>
      <dgm:t>
        <a:bodyPr/>
        <a:lstStyle/>
        <a:p>
          <a:endParaRPr lang="en-US"/>
        </a:p>
      </dgm:t>
    </dgm:pt>
    <dgm:pt modelId="{15A50424-3118-4105-813B-95C3C92C2143}">
      <dgm:prSet/>
      <dgm:spPr/>
      <dgm:t>
        <a:bodyPr/>
        <a:lstStyle/>
        <a:p>
          <a:pPr rtl="0"/>
          <a:r>
            <a:rPr lang="en-US">
              <a:latin typeface="Montserrat"/>
            </a:rPr>
            <a:t>Additional fuel supply point (Offshore Mooring Buoy</a:t>
          </a:r>
          <a:r>
            <a:rPr lang="en-US"/>
            <a:t>)</a:t>
          </a:r>
        </a:p>
      </dgm:t>
    </dgm:pt>
    <dgm:pt modelId="{34662C66-C9DC-42FB-B32D-452079603034}" type="parTrans" cxnId="{4BD0BD22-8F42-4C5F-BF86-48F917A38C4C}">
      <dgm:prSet/>
      <dgm:spPr/>
      <dgm:t>
        <a:bodyPr/>
        <a:lstStyle/>
        <a:p>
          <a:endParaRPr lang="en-US"/>
        </a:p>
      </dgm:t>
    </dgm:pt>
    <dgm:pt modelId="{CA37C56D-7FCA-4DAE-9DF5-0AE1D0B8D804}" type="sibTrans" cxnId="{4BD0BD22-8F42-4C5F-BF86-48F917A38C4C}">
      <dgm:prSet/>
      <dgm:spPr/>
      <dgm:t>
        <a:bodyPr/>
        <a:lstStyle/>
        <a:p>
          <a:endParaRPr lang="en-US"/>
        </a:p>
      </dgm:t>
    </dgm:pt>
    <dgm:pt modelId="{71330A5D-17DC-4EA2-9CDC-28EB45D23DF0}">
      <dgm:prSet/>
      <dgm:spPr/>
      <dgm:t>
        <a:bodyPr/>
        <a:lstStyle/>
        <a:p>
          <a:r>
            <a:rPr lang="en-US">
              <a:latin typeface="Montserrat"/>
            </a:rPr>
            <a:t>Additional fuel dispensing point (Truck rack)</a:t>
          </a:r>
        </a:p>
      </dgm:t>
    </dgm:pt>
    <dgm:pt modelId="{8829070D-959A-446C-A039-C7D13BF05983}" type="parTrans" cxnId="{54DAEF9A-8943-4280-B086-E4C260AA3B88}">
      <dgm:prSet/>
      <dgm:spPr/>
      <dgm:t>
        <a:bodyPr/>
        <a:lstStyle/>
        <a:p>
          <a:endParaRPr lang="en-US"/>
        </a:p>
      </dgm:t>
    </dgm:pt>
    <dgm:pt modelId="{1C52AB10-0888-45D2-B040-66D13751F378}" type="sibTrans" cxnId="{54DAEF9A-8943-4280-B086-E4C260AA3B88}">
      <dgm:prSet/>
      <dgm:spPr/>
      <dgm:t>
        <a:bodyPr/>
        <a:lstStyle/>
        <a:p>
          <a:endParaRPr lang="en-US"/>
        </a:p>
      </dgm:t>
    </dgm:pt>
    <dgm:pt modelId="{98AE467D-C99F-47D5-8897-E0E51EBCB9E6}" type="pres">
      <dgm:prSet presAssocID="{31F5D34A-E6CF-4C56-BE99-FD7841545227}" presName="cycle" presStyleCnt="0">
        <dgm:presLayoutVars>
          <dgm:dir/>
          <dgm:resizeHandles val="exact"/>
        </dgm:presLayoutVars>
      </dgm:prSet>
      <dgm:spPr/>
    </dgm:pt>
    <dgm:pt modelId="{C0859894-B352-4C0D-8B35-3743EC22A3C5}" type="pres">
      <dgm:prSet presAssocID="{44BBFD64-078D-4C5C-B559-AAE973EC5E8C}" presName="dummy" presStyleCnt="0"/>
      <dgm:spPr/>
    </dgm:pt>
    <dgm:pt modelId="{BA6E238D-ACF3-4F6E-B3DB-AC25A2F29699}" type="pres">
      <dgm:prSet presAssocID="{44BBFD64-078D-4C5C-B559-AAE973EC5E8C}" presName="node" presStyleLbl="revTx" presStyleIdx="0" presStyleCnt="5">
        <dgm:presLayoutVars>
          <dgm:bulletEnabled val="1"/>
        </dgm:presLayoutVars>
      </dgm:prSet>
      <dgm:spPr/>
    </dgm:pt>
    <dgm:pt modelId="{09F0BB75-DCC1-4A61-99CB-6099E9D28B0A}" type="pres">
      <dgm:prSet presAssocID="{1F2018B5-81F5-4A64-89DA-57622B7B269E}" presName="sibTrans" presStyleLbl="node1" presStyleIdx="0" presStyleCnt="5"/>
      <dgm:spPr/>
    </dgm:pt>
    <dgm:pt modelId="{FF0314D7-0CDF-4CE0-9BC6-C76B2E1227AB}" type="pres">
      <dgm:prSet presAssocID="{E0EC87AF-ACB9-41B7-936E-1391DCED2C2A}" presName="dummy" presStyleCnt="0"/>
      <dgm:spPr/>
    </dgm:pt>
    <dgm:pt modelId="{26B5FAAD-4CA9-4D07-B845-268DDC84A2AE}" type="pres">
      <dgm:prSet presAssocID="{E0EC87AF-ACB9-41B7-936E-1391DCED2C2A}" presName="node" presStyleLbl="revTx" presStyleIdx="1" presStyleCnt="5">
        <dgm:presLayoutVars>
          <dgm:bulletEnabled val="1"/>
        </dgm:presLayoutVars>
      </dgm:prSet>
      <dgm:spPr/>
    </dgm:pt>
    <dgm:pt modelId="{E8342274-C38E-4A81-8CE7-479E32663650}" type="pres">
      <dgm:prSet presAssocID="{F065338B-98C0-4F98-BD2B-53E5B3175A6B}" presName="sibTrans" presStyleLbl="node1" presStyleIdx="1" presStyleCnt="5"/>
      <dgm:spPr/>
    </dgm:pt>
    <dgm:pt modelId="{337CFBAC-9BC0-4A96-9FF0-C58A8933C011}" type="pres">
      <dgm:prSet presAssocID="{C48D653A-55B5-4FFA-B358-82DBBB716321}" presName="dummy" presStyleCnt="0"/>
      <dgm:spPr/>
    </dgm:pt>
    <dgm:pt modelId="{6AF24838-475F-4322-A6DB-20CE641769C2}" type="pres">
      <dgm:prSet presAssocID="{C48D653A-55B5-4FFA-B358-82DBBB716321}" presName="node" presStyleLbl="revTx" presStyleIdx="2" presStyleCnt="5">
        <dgm:presLayoutVars>
          <dgm:bulletEnabled val="1"/>
        </dgm:presLayoutVars>
      </dgm:prSet>
      <dgm:spPr/>
    </dgm:pt>
    <dgm:pt modelId="{0E64AA06-7F38-4B63-9991-799C8C22CFAD}" type="pres">
      <dgm:prSet presAssocID="{366721E2-1472-4FD4-9329-471C3BACAF02}" presName="sibTrans" presStyleLbl="node1" presStyleIdx="2" presStyleCnt="5"/>
      <dgm:spPr/>
    </dgm:pt>
    <dgm:pt modelId="{212C033E-E215-4DDC-AA24-66B3E02EF6CC}" type="pres">
      <dgm:prSet presAssocID="{15A50424-3118-4105-813B-95C3C92C2143}" presName="dummy" presStyleCnt="0"/>
      <dgm:spPr/>
    </dgm:pt>
    <dgm:pt modelId="{081C572E-B0F7-4B04-B31D-07CDB12DA14C}" type="pres">
      <dgm:prSet presAssocID="{15A50424-3118-4105-813B-95C3C92C2143}" presName="node" presStyleLbl="revTx" presStyleIdx="3" presStyleCnt="5" custScaleX="115470" custRadScaleRad="101004" custRadScaleInc="-8618">
        <dgm:presLayoutVars>
          <dgm:bulletEnabled val="1"/>
        </dgm:presLayoutVars>
      </dgm:prSet>
      <dgm:spPr/>
    </dgm:pt>
    <dgm:pt modelId="{525DEB9A-E388-4424-A301-FC715542E281}" type="pres">
      <dgm:prSet presAssocID="{CA37C56D-7FCA-4DAE-9DF5-0AE1D0B8D804}" presName="sibTrans" presStyleLbl="node1" presStyleIdx="3" presStyleCnt="5"/>
      <dgm:spPr/>
    </dgm:pt>
    <dgm:pt modelId="{55EC5E8A-1FA0-44FE-A4FB-7410078A435A}" type="pres">
      <dgm:prSet presAssocID="{71330A5D-17DC-4EA2-9CDC-28EB45D23DF0}" presName="dummy" presStyleCnt="0"/>
      <dgm:spPr/>
    </dgm:pt>
    <dgm:pt modelId="{5BA173BA-02E4-491B-B54B-55F6B07A8E8C}" type="pres">
      <dgm:prSet presAssocID="{71330A5D-17DC-4EA2-9CDC-28EB45D23DF0}" presName="node" presStyleLbl="revTx" presStyleIdx="4" presStyleCnt="5" custRadScaleRad="97919" custRadScaleInc="-3707">
        <dgm:presLayoutVars>
          <dgm:bulletEnabled val="1"/>
        </dgm:presLayoutVars>
      </dgm:prSet>
      <dgm:spPr/>
    </dgm:pt>
    <dgm:pt modelId="{62100852-7A5E-49CA-9E71-EB087FB6CF96}" type="pres">
      <dgm:prSet presAssocID="{1C52AB10-0888-45D2-B040-66D13751F378}" presName="sibTrans" presStyleLbl="node1" presStyleIdx="4" presStyleCnt="5"/>
      <dgm:spPr/>
    </dgm:pt>
  </dgm:ptLst>
  <dgm:cxnLst>
    <dgm:cxn modelId="{4BD0BD22-8F42-4C5F-BF86-48F917A38C4C}" srcId="{31F5D34A-E6CF-4C56-BE99-FD7841545227}" destId="{15A50424-3118-4105-813B-95C3C92C2143}" srcOrd="3" destOrd="0" parTransId="{34662C66-C9DC-42FB-B32D-452079603034}" sibTransId="{CA37C56D-7FCA-4DAE-9DF5-0AE1D0B8D804}"/>
    <dgm:cxn modelId="{14FD4723-91F3-494A-AC4E-EC51EFA1F0C7}" type="presOf" srcId="{C48D653A-55B5-4FFA-B358-82DBBB716321}" destId="{6AF24838-475F-4322-A6DB-20CE641769C2}" srcOrd="0" destOrd="0" presId="urn:microsoft.com/office/officeart/2005/8/layout/cycle1"/>
    <dgm:cxn modelId="{4908932F-06AA-47EA-8255-0C7E911B9624}" type="presOf" srcId="{31F5D34A-E6CF-4C56-BE99-FD7841545227}" destId="{98AE467D-C99F-47D5-8897-E0E51EBCB9E6}" srcOrd="0" destOrd="0" presId="urn:microsoft.com/office/officeart/2005/8/layout/cycle1"/>
    <dgm:cxn modelId="{B5B10137-2730-45B0-825D-59E1CDFAEF15}" type="presOf" srcId="{44BBFD64-078D-4C5C-B559-AAE973EC5E8C}" destId="{BA6E238D-ACF3-4F6E-B3DB-AC25A2F29699}" srcOrd="0" destOrd="0" presId="urn:microsoft.com/office/officeart/2005/8/layout/cycle1"/>
    <dgm:cxn modelId="{180B4845-2C30-4CB2-882C-D6B50366C564}" srcId="{31F5D34A-E6CF-4C56-BE99-FD7841545227}" destId="{C48D653A-55B5-4FFA-B358-82DBBB716321}" srcOrd="2" destOrd="0" parTransId="{8B97E453-F31F-4D8E-80F5-AD641046AC41}" sibTransId="{366721E2-1472-4FD4-9329-471C3BACAF02}"/>
    <dgm:cxn modelId="{BB6B8D4D-1D4B-4C5F-AB90-A7A7D6992EA6}" type="presOf" srcId="{E0EC87AF-ACB9-41B7-936E-1391DCED2C2A}" destId="{26B5FAAD-4CA9-4D07-B845-268DDC84A2AE}" srcOrd="0" destOrd="0" presId="urn:microsoft.com/office/officeart/2005/8/layout/cycle1"/>
    <dgm:cxn modelId="{19D8D375-F927-48D7-9ADD-507918B7DFDE}" type="presOf" srcId="{1C52AB10-0888-45D2-B040-66D13751F378}" destId="{62100852-7A5E-49CA-9E71-EB087FB6CF96}" srcOrd="0" destOrd="0" presId="urn:microsoft.com/office/officeart/2005/8/layout/cycle1"/>
    <dgm:cxn modelId="{0735097D-F40B-4925-A90D-26AEE4878C83}" type="presOf" srcId="{71330A5D-17DC-4EA2-9CDC-28EB45D23DF0}" destId="{5BA173BA-02E4-491B-B54B-55F6B07A8E8C}" srcOrd="0" destOrd="0" presId="urn:microsoft.com/office/officeart/2005/8/layout/cycle1"/>
    <dgm:cxn modelId="{7B522F94-B579-4AF6-BB11-98921875D074}" srcId="{31F5D34A-E6CF-4C56-BE99-FD7841545227}" destId="{44BBFD64-078D-4C5C-B559-AAE973EC5E8C}" srcOrd="0" destOrd="0" parTransId="{69F0D932-A5B3-4439-B73F-45EC24AEAAA0}" sibTransId="{1F2018B5-81F5-4A64-89DA-57622B7B269E}"/>
    <dgm:cxn modelId="{CC34F798-253E-4719-96E7-B964649B311F}" type="presOf" srcId="{F065338B-98C0-4F98-BD2B-53E5B3175A6B}" destId="{E8342274-C38E-4A81-8CE7-479E32663650}" srcOrd="0" destOrd="0" presId="urn:microsoft.com/office/officeart/2005/8/layout/cycle1"/>
    <dgm:cxn modelId="{54DAEF9A-8943-4280-B086-E4C260AA3B88}" srcId="{31F5D34A-E6CF-4C56-BE99-FD7841545227}" destId="{71330A5D-17DC-4EA2-9CDC-28EB45D23DF0}" srcOrd="4" destOrd="0" parTransId="{8829070D-959A-446C-A039-C7D13BF05983}" sibTransId="{1C52AB10-0888-45D2-B040-66D13751F378}"/>
    <dgm:cxn modelId="{2150E49C-7DAA-4160-A411-A4989AE38529}" type="presOf" srcId="{1F2018B5-81F5-4A64-89DA-57622B7B269E}" destId="{09F0BB75-DCC1-4A61-99CB-6099E9D28B0A}" srcOrd="0" destOrd="0" presId="urn:microsoft.com/office/officeart/2005/8/layout/cycle1"/>
    <dgm:cxn modelId="{71623FCB-C227-4DF2-9575-CDD7075C9F64}" type="presOf" srcId="{15A50424-3118-4105-813B-95C3C92C2143}" destId="{081C572E-B0F7-4B04-B31D-07CDB12DA14C}" srcOrd="0" destOrd="0" presId="urn:microsoft.com/office/officeart/2005/8/layout/cycle1"/>
    <dgm:cxn modelId="{BA780CD8-F42D-4277-853B-52A488A3CBE4}" type="presOf" srcId="{CA37C56D-7FCA-4DAE-9DF5-0AE1D0B8D804}" destId="{525DEB9A-E388-4424-A301-FC715542E281}" srcOrd="0" destOrd="0" presId="urn:microsoft.com/office/officeart/2005/8/layout/cycle1"/>
    <dgm:cxn modelId="{759318DD-C716-4A9C-970F-A498B2818FA6}" srcId="{31F5D34A-E6CF-4C56-BE99-FD7841545227}" destId="{E0EC87AF-ACB9-41B7-936E-1391DCED2C2A}" srcOrd="1" destOrd="0" parTransId="{4A8C86FC-597D-4C05-9D2F-0FE0DD06970B}" sibTransId="{F065338B-98C0-4F98-BD2B-53E5B3175A6B}"/>
    <dgm:cxn modelId="{EE7CE6F6-D25F-43C8-9DEE-E905D725E119}" type="presOf" srcId="{366721E2-1472-4FD4-9329-471C3BACAF02}" destId="{0E64AA06-7F38-4B63-9991-799C8C22CFAD}" srcOrd="0" destOrd="0" presId="urn:microsoft.com/office/officeart/2005/8/layout/cycle1"/>
    <dgm:cxn modelId="{8B648A61-6827-44BB-9714-6A634B4B4FE2}" type="presParOf" srcId="{98AE467D-C99F-47D5-8897-E0E51EBCB9E6}" destId="{C0859894-B352-4C0D-8B35-3743EC22A3C5}" srcOrd="0" destOrd="0" presId="urn:microsoft.com/office/officeart/2005/8/layout/cycle1"/>
    <dgm:cxn modelId="{B057DD8A-EE1D-4139-A458-BCFED9E40DC9}" type="presParOf" srcId="{98AE467D-C99F-47D5-8897-E0E51EBCB9E6}" destId="{BA6E238D-ACF3-4F6E-B3DB-AC25A2F29699}" srcOrd="1" destOrd="0" presId="urn:microsoft.com/office/officeart/2005/8/layout/cycle1"/>
    <dgm:cxn modelId="{89B4C4C4-1C56-4774-82F3-057CB02BC1D3}" type="presParOf" srcId="{98AE467D-C99F-47D5-8897-E0E51EBCB9E6}" destId="{09F0BB75-DCC1-4A61-99CB-6099E9D28B0A}" srcOrd="2" destOrd="0" presId="urn:microsoft.com/office/officeart/2005/8/layout/cycle1"/>
    <dgm:cxn modelId="{8EFF321B-C020-4AB0-BDDF-2B0648B208DA}" type="presParOf" srcId="{98AE467D-C99F-47D5-8897-E0E51EBCB9E6}" destId="{FF0314D7-0CDF-4CE0-9BC6-C76B2E1227AB}" srcOrd="3" destOrd="0" presId="urn:microsoft.com/office/officeart/2005/8/layout/cycle1"/>
    <dgm:cxn modelId="{AD6C81D5-9B77-4BFD-AF57-A794B1FB6EA1}" type="presParOf" srcId="{98AE467D-C99F-47D5-8897-E0E51EBCB9E6}" destId="{26B5FAAD-4CA9-4D07-B845-268DDC84A2AE}" srcOrd="4" destOrd="0" presId="urn:microsoft.com/office/officeart/2005/8/layout/cycle1"/>
    <dgm:cxn modelId="{EC900FE5-B533-4918-82F5-A886E03A204E}" type="presParOf" srcId="{98AE467D-C99F-47D5-8897-E0E51EBCB9E6}" destId="{E8342274-C38E-4A81-8CE7-479E32663650}" srcOrd="5" destOrd="0" presId="urn:microsoft.com/office/officeart/2005/8/layout/cycle1"/>
    <dgm:cxn modelId="{B34E7586-B36F-424F-83C3-4D65B91E6BD7}" type="presParOf" srcId="{98AE467D-C99F-47D5-8897-E0E51EBCB9E6}" destId="{337CFBAC-9BC0-4A96-9FF0-C58A8933C011}" srcOrd="6" destOrd="0" presId="urn:microsoft.com/office/officeart/2005/8/layout/cycle1"/>
    <dgm:cxn modelId="{602E0FEA-2E32-41C9-BE8D-FC0394D0F698}" type="presParOf" srcId="{98AE467D-C99F-47D5-8897-E0E51EBCB9E6}" destId="{6AF24838-475F-4322-A6DB-20CE641769C2}" srcOrd="7" destOrd="0" presId="urn:microsoft.com/office/officeart/2005/8/layout/cycle1"/>
    <dgm:cxn modelId="{ED315246-D290-4897-81B8-4CAE73C26DEC}" type="presParOf" srcId="{98AE467D-C99F-47D5-8897-E0E51EBCB9E6}" destId="{0E64AA06-7F38-4B63-9991-799C8C22CFAD}" srcOrd="8" destOrd="0" presId="urn:microsoft.com/office/officeart/2005/8/layout/cycle1"/>
    <dgm:cxn modelId="{9A6F3A7B-6E81-4832-A5C6-DB0C80B4AA2B}" type="presParOf" srcId="{98AE467D-C99F-47D5-8897-E0E51EBCB9E6}" destId="{212C033E-E215-4DDC-AA24-66B3E02EF6CC}" srcOrd="9" destOrd="0" presId="urn:microsoft.com/office/officeart/2005/8/layout/cycle1"/>
    <dgm:cxn modelId="{9F6CEE71-075B-4835-8754-6300489678D5}" type="presParOf" srcId="{98AE467D-C99F-47D5-8897-E0E51EBCB9E6}" destId="{081C572E-B0F7-4B04-B31D-07CDB12DA14C}" srcOrd="10" destOrd="0" presId="urn:microsoft.com/office/officeart/2005/8/layout/cycle1"/>
    <dgm:cxn modelId="{AD55F20F-932C-4FA6-B7FC-596562949437}" type="presParOf" srcId="{98AE467D-C99F-47D5-8897-E0E51EBCB9E6}" destId="{525DEB9A-E388-4424-A301-FC715542E281}" srcOrd="11" destOrd="0" presId="urn:microsoft.com/office/officeart/2005/8/layout/cycle1"/>
    <dgm:cxn modelId="{035DAF6E-71DF-4234-B169-00F61379FB2E}" type="presParOf" srcId="{98AE467D-C99F-47D5-8897-E0E51EBCB9E6}" destId="{55EC5E8A-1FA0-44FE-A4FB-7410078A435A}" srcOrd="12" destOrd="0" presId="urn:microsoft.com/office/officeart/2005/8/layout/cycle1"/>
    <dgm:cxn modelId="{839A19C1-4BD8-4AA4-942D-4375245FAD61}" type="presParOf" srcId="{98AE467D-C99F-47D5-8897-E0E51EBCB9E6}" destId="{5BA173BA-02E4-491B-B54B-55F6B07A8E8C}" srcOrd="13" destOrd="0" presId="urn:microsoft.com/office/officeart/2005/8/layout/cycle1"/>
    <dgm:cxn modelId="{15240CEA-3FE0-405C-8CF7-727F35130BDC}" type="presParOf" srcId="{98AE467D-C99F-47D5-8897-E0E51EBCB9E6}" destId="{62100852-7A5E-49CA-9E71-EB087FB6CF9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CC7628-84AA-4742-8184-606716A227F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478A81C8-076D-473F-B9D1-463836EBD75A}">
      <dgm:prSet phldrT="[Text]"/>
      <dgm:spPr/>
      <dgm:t>
        <a:bodyPr/>
        <a:lstStyle/>
        <a:p>
          <a:r>
            <a:rPr lang="en-US" b="1" dirty="0">
              <a:latin typeface="Montserrat"/>
            </a:rPr>
            <a:t>       Meet the definition of a Mitigation Activity</a:t>
          </a:r>
        </a:p>
      </dgm:t>
    </dgm:pt>
    <dgm:pt modelId="{94BDF7DE-12F0-4ECA-A323-24FE4B5BA656}" type="parTrans" cxnId="{BBC3F332-28BB-4B75-BB71-EFC935DE4973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9806CED0-AB62-4E4A-B696-FFAFF45B96BD}" type="sibTrans" cxnId="{BBC3F332-28BB-4B75-BB71-EFC935DE4973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5AFB4A48-4D1C-49D3-BF05-408BF25FD77E}">
      <dgm:prSet phldrT="[Text]" custT="1"/>
      <dgm:spPr/>
      <dgm:t>
        <a:bodyPr/>
        <a:lstStyle/>
        <a:p>
          <a:pPr rtl="0"/>
          <a:r>
            <a:rPr lang="en-US" sz="1700" b="1" dirty="0">
              <a:latin typeface="Montserrat"/>
            </a:rPr>
            <a:t>Address current and future risks identified in </a:t>
          </a:r>
          <a:r>
            <a:rPr lang="en-US" sz="1700" b="1" dirty="0">
              <a:solidFill>
                <a:schemeClr val="bg2"/>
              </a:solidFill>
              <a:latin typeface="Montserrat"/>
            </a:rPr>
            <a:t>the </a:t>
          </a:r>
          <a:r>
            <a:rPr lang="en-US" sz="1700" b="1" dirty="0">
              <a:solidFill>
                <a:schemeClr val="bg2"/>
              </a:solidFill>
              <a:latin typeface="Montserra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U.S. Virgin Islands Hazard Mitigation Plan 2019 - Update (vi.gov)</a:t>
          </a:r>
          <a:endParaRPr lang="en-US" sz="1700" b="1" dirty="0">
            <a:solidFill>
              <a:schemeClr val="bg2"/>
            </a:solidFill>
            <a:latin typeface="Montserrat"/>
          </a:endParaRPr>
        </a:p>
      </dgm:t>
    </dgm:pt>
    <dgm:pt modelId="{B39D6A24-4FB9-4E4E-979B-F1A1E87AE590}" type="parTrans" cxnId="{140517AD-2CF9-4681-9355-6163067512FF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0366C134-969E-4EF6-88DF-0E161CA63049}" type="sibTrans" cxnId="{140517AD-2CF9-4681-9355-6163067512FF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97A8B927-1492-469A-928D-181D0D60B02E}">
      <dgm:prSet phldrT="[Text]"/>
      <dgm:spPr/>
      <dgm:t>
        <a:bodyPr/>
        <a:lstStyle/>
        <a:p>
          <a:pPr rtl="0"/>
          <a:r>
            <a:rPr lang="en-US" b="1" dirty="0">
              <a:latin typeface="Montserrat"/>
            </a:rPr>
            <a:t>CDBG-eligibility activities under Title I of the Housing and Community Development Act 1974 (HCDA)</a:t>
          </a:r>
        </a:p>
      </dgm:t>
    </dgm:pt>
    <dgm:pt modelId="{08102CFA-2469-4866-A564-4CF2215A5B4B}" type="parTrans" cxnId="{7BF2585E-9CEA-42A4-9204-5697D6321971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41BE2C3E-78DF-4205-A22D-6520AB171DFA}" type="sibTrans" cxnId="{7BF2585E-9CEA-42A4-9204-5697D6321971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6EB02551-DA32-4DC0-8541-60189C5ADD16}">
      <dgm:prSet phldrT="[Text]"/>
      <dgm:spPr/>
      <dgm:t>
        <a:bodyPr/>
        <a:lstStyle/>
        <a:p>
          <a:pPr rtl="0"/>
          <a:r>
            <a:rPr lang="en-US" b="1" dirty="0">
              <a:latin typeface="Montserrat"/>
            </a:rPr>
            <a:t>       * Meet a HUD National Objective</a:t>
          </a:r>
        </a:p>
      </dgm:t>
    </dgm:pt>
    <dgm:pt modelId="{575DA7E9-77D7-4924-837D-F2A9C3BD6E1E}" type="parTrans" cxnId="{DA93688F-DBC4-4862-8CF5-7237C91A9BF1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DF646029-FE66-4CFE-80E6-83C2C00F556E}" type="sibTrans" cxnId="{DA93688F-DBC4-4862-8CF5-7237C91A9BF1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F792F18A-C69D-458C-8C15-71FA8EA1CB27}" type="pres">
      <dgm:prSet presAssocID="{E2CC7628-84AA-4742-8184-606716A227FA}" presName="Name0" presStyleCnt="0">
        <dgm:presLayoutVars>
          <dgm:chMax val="7"/>
          <dgm:chPref val="7"/>
          <dgm:dir/>
        </dgm:presLayoutVars>
      </dgm:prSet>
      <dgm:spPr/>
    </dgm:pt>
    <dgm:pt modelId="{DF66C029-B315-440E-AAC1-73C813E3F9C8}" type="pres">
      <dgm:prSet presAssocID="{E2CC7628-84AA-4742-8184-606716A227FA}" presName="Name1" presStyleCnt="0"/>
      <dgm:spPr/>
    </dgm:pt>
    <dgm:pt modelId="{5F6F0BB8-A3DB-4B9B-AD70-AC15B5949D7D}" type="pres">
      <dgm:prSet presAssocID="{E2CC7628-84AA-4742-8184-606716A227FA}" presName="cycle" presStyleCnt="0"/>
      <dgm:spPr/>
    </dgm:pt>
    <dgm:pt modelId="{02FB6761-6C08-4BA1-A6F6-712F66AA834F}" type="pres">
      <dgm:prSet presAssocID="{E2CC7628-84AA-4742-8184-606716A227FA}" presName="srcNode" presStyleLbl="node1" presStyleIdx="0" presStyleCnt="4"/>
      <dgm:spPr/>
    </dgm:pt>
    <dgm:pt modelId="{AAE438CD-E09C-4ADA-B3EF-AF5C52DFB662}" type="pres">
      <dgm:prSet presAssocID="{E2CC7628-84AA-4742-8184-606716A227FA}" presName="conn" presStyleLbl="parChTrans1D2" presStyleIdx="0" presStyleCnt="1"/>
      <dgm:spPr/>
    </dgm:pt>
    <dgm:pt modelId="{92A1CC83-F7FE-49B5-A75B-ECE1FAB6C965}" type="pres">
      <dgm:prSet presAssocID="{E2CC7628-84AA-4742-8184-606716A227FA}" presName="extraNode" presStyleLbl="node1" presStyleIdx="0" presStyleCnt="4"/>
      <dgm:spPr/>
    </dgm:pt>
    <dgm:pt modelId="{6803AFC2-C6F7-4AA0-B8DF-DFC8AE79B9B3}" type="pres">
      <dgm:prSet presAssocID="{E2CC7628-84AA-4742-8184-606716A227FA}" presName="dstNode" presStyleLbl="node1" presStyleIdx="0" presStyleCnt="4"/>
      <dgm:spPr/>
    </dgm:pt>
    <dgm:pt modelId="{F51D1AEC-5968-480A-ABD2-42FC3F898931}" type="pres">
      <dgm:prSet presAssocID="{478A81C8-076D-473F-B9D1-463836EBD75A}" presName="text_1" presStyleLbl="node1" presStyleIdx="0" presStyleCnt="4" custScaleY="122837">
        <dgm:presLayoutVars>
          <dgm:bulletEnabled val="1"/>
        </dgm:presLayoutVars>
      </dgm:prSet>
      <dgm:spPr/>
    </dgm:pt>
    <dgm:pt modelId="{3F92D89A-242B-4E67-8471-4D34AF0E9778}" type="pres">
      <dgm:prSet presAssocID="{478A81C8-076D-473F-B9D1-463836EBD75A}" presName="accent_1" presStyleCnt="0"/>
      <dgm:spPr/>
    </dgm:pt>
    <dgm:pt modelId="{DC445D69-4BEC-4650-B563-7F473BD35CF7}" type="pres">
      <dgm:prSet presAssocID="{478A81C8-076D-473F-B9D1-463836EBD75A}" presName="accentRepeatNode" presStyleLbl="solidFgAcc1" presStyleIdx="0" presStyleCnt="4"/>
      <dgm:spPr/>
    </dgm:pt>
    <dgm:pt modelId="{E28F8C2F-2A6F-4E47-9A1C-1B1801E2EE27}" type="pres">
      <dgm:prSet presAssocID="{5AFB4A48-4D1C-49D3-BF05-408BF25FD77E}" presName="text_2" presStyleLbl="node1" presStyleIdx="1" presStyleCnt="4" custScaleY="125028">
        <dgm:presLayoutVars>
          <dgm:bulletEnabled val="1"/>
        </dgm:presLayoutVars>
      </dgm:prSet>
      <dgm:spPr/>
    </dgm:pt>
    <dgm:pt modelId="{44D761DE-CB33-4C0A-9BF2-B14B1B15721F}" type="pres">
      <dgm:prSet presAssocID="{5AFB4A48-4D1C-49D3-BF05-408BF25FD77E}" presName="accent_2" presStyleCnt="0"/>
      <dgm:spPr/>
    </dgm:pt>
    <dgm:pt modelId="{5084D49E-653D-40AE-B0D9-7F2E3EBDFC42}" type="pres">
      <dgm:prSet presAssocID="{5AFB4A48-4D1C-49D3-BF05-408BF25FD77E}" presName="accentRepeatNode" presStyleLbl="solidFgAcc1" presStyleIdx="1" presStyleCnt="4"/>
      <dgm:spPr/>
    </dgm:pt>
    <dgm:pt modelId="{7643759E-4041-4869-9E2B-7409E246B23F}" type="pres">
      <dgm:prSet presAssocID="{97A8B927-1492-469A-928D-181D0D60B02E}" presName="text_3" presStyleLbl="node1" presStyleIdx="2" presStyleCnt="4" custScaleY="121139">
        <dgm:presLayoutVars>
          <dgm:bulletEnabled val="1"/>
        </dgm:presLayoutVars>
      </dgm:prSet>
      <dgm:spPr/>
    </dgm:pt>
    <dgm:pt modelId="{E78C914C-D697-43D1-837E-13F7FE442781}" type="pres">
      <dgm:prSet presAssocID="{97A8B927-1492-469A-928D-181D0D60B02E}" presName="accent_3" presStyleCnt="0"/>
      <dgm:spPr/>
    </dgm:pt>
    <dgm:pt modelId="{66C48493-1667-4B82-9740-13F26B92CCBE}" type="pres">
      <dgm:prSet presAssocID="{97A8B927-1492-469A-928D-181D0D60B02E}" presName="accentRepeatNode" presStyleLbl="solidFgAcc1" presStyleIdx="2" presStyleCnt="4"/>
      <dgm:spPr/>
    </dgm:pt>
    <dgm:pt modelId="{8A83D449-CEEB-42FA-9DA2-B586E32D71F8}" type="pres">
      <dgm:prSet presAssocID="{6EB02551-DA32-4DC0-8541-60189C5ADD16}" presName="text_4" presStyleLbl="node1" presStyleIdx="3" presStyleCnt="4">
        <dgm:presLayoutVars>
          <dgm:bulletEnabled val="1"/>
        </dgm:presLayoutVars>
      </dgm:prSet>
      <dgm:spPr/>
    </dgm:pt>
    <dgm:pt modelId="{C87ABDED-BAD3-482D-B23E-E13ADA2D0E4D}" type="pres">
      <dgm:prSet presAssocID="{6EB02551-DA32-4DC0-8541-60189C5ADD16}" presName="accent_4" presStyleCnt="0"/>
      <dgm:spPr/>
    </dgm:pt>
    <dgm:pt modelId="{C305AB31-3F79-4A57-95A7-8629BD806AAD}" type="pres">
      <dgm:prSet presAssocID="{6EB02551-DA32-4DC0-8541-60189C5ADD16}" presName="accentRepeatNode" presStyleLbl="solidFgAcc1" presStyleIdx="3" presStyleCnt="4"/>
      <dgm:spPr/>
    </dgm:pt>
  </dgm:ptLst>
  <dgm:cxnLst>
    <dgm:cxn modelId="{BBC3F332-28BB-4B75-BB71-EFC935DE4973}" srcId="{E2CC7628-84AA-4742-8184-606716A227FA}" destId="{478A81C8-076D-473F-B9D1-463836EBD75A}" srcOrd="0" destOrd="0" parTransId="{94BDF7DE-12F0-4ECA-A323-24FE4B5BA656}" sibTransId="{9806CED0-AB62-4E4A-B696-FFAFF45B96BD}"/>
    <dgm:cxn modelId="{7BF2585E-9CEA-42A4-9204-5697D6321971}" srcId="{E2CC7628-84AA-4742-8184-606716A227FA}" destId="{97A8B927-1492-469A-928D-181D0D60B02E}" srcOrd="2" destOrd="0" parTransId="{08102CFA-2469-4866-A564-4CF2215A5B4B}" sibTransId="{41BE2C3E-78DF-4205-A22D-6520AB171DFA}"/>
    <dgm:cxn modelId="{A2E71E44-8A57-4B18-BD89-0194FD9C52C4}" type="presOf" srcId="{97A8B927-1492-469A-928D-181D0D60B02E}" destId="{7643759E-4041-4869-9E2B-7409E246B23F}" srcOrd="0" destOrd="0" presId="urn:microsoft.com/office/officeart/2008/layout/VerticalCurvedList"/>
    <dgm:cxn modelId="{DA93688F-DBC4-4862-8CF5-7237C91A9BF1}" srcId="{E2CC7628-84AA-4742-8184-606716A227FA}" destId="{6EB02551-DA32-4DC0-8541-60189C5ADD16}" srcOrd="3" destOrd="0" parTransId="{575DA7E9-77D7-4924-837D-F2A9C3BD6E1E}" sibTransId="{DF646029-FE66-4CFE-80E6-83C2C00F556E}"/>
    <dgm:cxn modelId="{709C2AA0-E447-4BE2-97DE-FEFFF0D7CC04}" type="presOf" srcId="{E2CC7628-84AA-4742-8184-606716A227FA}" destId="{F792F18A-C69D-458C-8C15-71FA8EA1CB27}" srcOrd="0" destOrd="0" presId="urn:microsoft.com/office/officeart/2008/layout/VerticalCurvedList"/>
    <dgm:cxn modelId="{E09AA4A6-9DD8-49EE-8218-7A2C4F39FA53}" type="presOf" srcId="{6EB02551-DA32-4DC0-8541-60189C5ADD16}" destId="{8A83D449-CEEB-42FA-9DA2-B586E32D71F8}" srcOrd="0" destOrd="0" presId="urn:microsoft.com/office/officeart/2008/layout/VerticalCurvedList"/>
    <dgm:cxn modelId="{2AC1EDAC-46B5-43E6-95D5-EF5EAA949C57}" type="presOf" srcId="{478A81C8-076D-473F-B9D1-463836EBD75A}" destId="{F51D1AEC-5968-480A-ABD2-42FC3F898931}" srcOrd="0" destOrd="0" presId="urn:microsoft.com/office/officeart/2008/layout/VerticalCurvedList"/>
    <dgm:cxn modelId="{140517AD-2CF9-4681-9355-6163067512FF}" srcId="{E2CC7628-84AA-4742-8184-606716A227FA}" destId="{5AFB4A48-4D1C-49D3-BF05-408BF25FD77E}" srcOrd="1" destOrd="0" parTransId="{B39D6A24-4FB9-4E4E-979B-F1A1E87AE590}" sibTransId="{0366C134-969E-4EF6-88DF-0E161CA63049}"/>
    <dgm:cxn modelId="{F18C1BB1-D132-4705-B789-8EAB9DA7EAE7}" type="presOf" srcId="{9806CED0-AB62-4E4A-B696-FFAFF45B96BD}" destId="{AAE438CD-E09C-4ADA-B3EF-AF5C52DFB662}" srcOrd="0" destOrd="0" presId="urn:microsoft.com/office/officeart/2008/layout/VerticalCurvedList"/>
    <dgm:cxn modelId="{13F8B4FC-B8E7-4B09-8BF7-DE01D544AF56}" type="presOf" srcId="{5AFB4A48-4D1C-49D3-BF05-408BF25FD77E}" destId="{E28F8C2F-2A6F-4E47-9A1C-1B1801E2EE27}" srcOrd="0" destOrd="0" presId="urn:microsoft.com/office/officeart/2008/layout/VerticalCurvedList"/>
    <dgm:cxn modelId="{AC100713-ACC9-4A05-8019-0567476CB519}" type="presParOf" srcId="{F792F18A-C69D-458C-8C15-71FA8EA1CB27}" destId="{DF66C029-B315-440E-AAC1-73C813E3F9C8}" srcOrd="0" destOrd="0" presId="urn:microsoft.com/office/officeart/2008/layout/VerticalCurvedList"/>
    <dgm:cxn modelId="{52945B71-7F11-49F9-9076-328B38C85DA2}" type="presParOf" srcId="{DF66C029-B315-440E-AAC1-73C813E3F9C8}" destId="{5F6F0BB8-A3DB-4B9B-AD70-AC15B5949D7D}" srcOrd="0" destOrd="0" presId="urn:microsoft.com/office/officeart/2008/layout/VerticalCurvedList"/>
    <dgm:cxn modelId="{CC9F5494-7613-4E29-A0BB-14852899CAE9}" type="presParOf" srcId="{5F6F0BB8-A3DB-4B9B-AD70-AC15B5949D7D}" destId="{02FB6761-6C08-4BA1-A6F6-712F66AA834F}" srcOrd="0" destOrd="0" presId="urn:microsoft.com/office/officeart/2008/layout/VerticalCurvedList"/>
    <dgm:cxn modelId="{F3D7675C-7117-4B47-904F-84807B89CE62}" type="presParOf" srcId="{5F6F0BB8-A3DB-4B9B-AD70-AC15B5949D7D}" destId="{AAE438CD-E09C-4ADA-B3EF-AF5C52DFB662}" srcOrd="1" destOrd="0" presId="urn:microsoft.com/office/officeart/2008/layout/VerticalCurvedList"/>
    <dgm:cxn modelId="{C5F9DE9E-C999-4191-A6BD-2B1E802C7A14}" type="presParOf" srcId="{5F6F0BB8-A3DB-4B9B-AD70-AC15B5949D7D}" destId="{92A1CC83-F7FE-49B5-A75B-ECE1FAB6C965}" srcOrd="2" destOrd="0" presId="urn:microsoft.com/office/officeart/2008/layout/VerticalCurvedList"/>
    <dgm:cxn modelId="{361A4176-7907-43A4-8C75-C9A13030962A}" type="presParOf" srcId="{5F6F0BB8-A3DB-4B9B-AD70-AC15B5949D7D}" destId="{6803AFC2-C6F7-4AA0-B8DF-DFC8AE79B9B3}" srcOrd="3" destOrd="0" presId="urn:microsoft.com/office/officeart/2008/layout/VerticalCurvedList"/>
    <dgm:cxn modelId="{78AC9CF3-238F-4BBC-A131-5FCD29B252E3}" type="presParOf" srcId="{DF66C029-B315-440E-AAC1-73C813E3F9C8}" destId="{F51D1AEC-5968-480A-ABD2-42FC3F898931}" srcOrd="1" destOrd="0" presId="urn:microsoft.com/office/officeart/2008/layout/VerticalCurvedList"/>
    <dgm:cxn modelId="{A03B4C25-635E-4657-A410-FE354955E6CC}" type="presParOf" srcId="{DF66C029-B315-440E-AAC1-73C813E3F9C8}" destId="{3F92D89A-242B-4E67-8471-4D34AF0E9778}" srcOrd="2" destOrd="0" presId="urn:microsoft.com/office/officeart/2008/layout/VerticalCurvedList"/>
    <dgm:cxn modelId="{F6698E18-A80D-44A5-877A-583DB69E3790}" type="presParOf" srcId="{3F92D89A-242B-4E67-8471-4D34AF0E9778}" destId="{DC445D69-4BEC-4650-B563-7F473BD35CF7}" srcOrd="0" destOrd="0" presId="urn:microsoft.com/office/officeart/2008/layout/VerticalCurvedList"/>
    <dgm:cxn modelId="{7D780BD5-D27F-4457-B310-9F75A47F1562}" type="presParOf" srcId="{DF66C029-B315-440E-AAC1-73C813E3F9C8}" destId="{E28F8C2F-2A6F-4E47-9A1C-1B1801E2EE27}" srcOrd="3" destOrd="0" presId="urn:microsoft.com/office/officeart/2008/layout/VerticalCurvedList"/>
    <dgm:cxn modelId="{E8AFEFB2-4B81-472C-B0EB-74BCB0BD5D9D}" type="presParOf" srcId="{DF66C029-B315-440E-AAC1-73C813E3F9C8}" destId="{44D761DE-CB33-4C0A-9BF2-B14B1B15721F}" srcOrd="4" destOrd="0" presId="urn:microsoft.com/office/officeart/2008/layout/VerticalCurvedList"/>
    <dgm:cxn modelId="{5B5BFF57-5C80-4792-8100-AB04B4BCC0C2}" type="presParOf" srcId="{44D761DE-CB33-4C0A-9BF2-B14B1B15721F}" destId="{5084D49E-653D-40AE-B0D9-7F2E3EBDFC42}" srcOrd="0" destOrd="0" presId="urn:microsoft.com/office/officeart/2008/layout/VerticalCurvedList"/>
    <dgm:cxn modelId="{087A42FC-ECFB-45EB-B72C-43A1DAA401D4}" type="presParOf" srcId="{DF66C029-B315-440E-AAC1-73C813E3F9C8}" destId="{7643759E-4041-4869-9E2B-7409E246B23F}" srcOrd="5" destOrd="0" presId="urn:microsoft.com/office/officeart/2008/layout/VerticalCurvedList"/>
    <dgm:cxn modelId="{B157A2B7-F13D-4DA6-B40A-3097213C2463}" type="presParOf" srcId="{DF66C029-B315-440E-AAC1-73C813E3F9C8}" destId="{E78C914C-D697-43D1-837E-13F7FE442781}" srcOrd="6" destOrd="0" presId="urn:microsoft.com/office/officeart/2008/layout/VerticalCurvedList"/>
    <dgm:cxn modelId="{4FFEA857-AE36-4E93-8A70-40174D0C90FD}" type="presParOf" srcId="{E78C914C-D697-43D1-837E-13F7FE442781}" destId="{66C48493-1667-4B82-9740-13F26B92CCBE}" srcOrd="0" destOrd="0" presId="urn:microsoft.com/office/officeart/2008/layout/VerticalCurvedList"/>
    <dgm:cxn modelId="{099E27E5-EA2D-44E0-9AAB-0CADC09B4DEA}" type="presParOf" srcId="{DF66C029-B315-440E-AAC1-73C813E3F9C8}" destId="{8A83D449-CEEB-42FA-9DA2-B586E32D71F8}" srcOrd="7" destOrd="0" presId="urn:microsoft.com/office/officeart/2008/layout/VerticalCurvedList"/>
    <dgm:cxn modelId="{91D6454A-CE4F-42CF-8726-FA88B8CE01B6}" type="presParOf" srcId="{DF66C029-B315-440E-AAC1-73C813E3F9C8}" destId="{C87ABDED-BAD3-482D-B23E-E13ADA2D0E4D}" srcOrd="8" destOrd="0" presId="urn:microsoft.com/office/officeart/2008/layout/VerticalCurvedList"/>
    <dgm:cxn modelId="{0901AA2E-C1B5-4113-AB8A-C27E02F41BC6}" type="presParOf" srcId="{C87ABDED-BAD3-482D-B23E-E13ADA2D0E4D}" destId="{C305AB31-3F79-4A57-95A7-8629BD806A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711347-742F-4CE1-A04D-F27F43BF554A}" type="doc">
      <dgm:prSet loTypeId="urn:microsoft.com/office/officeart/2005/8/layout/process4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ED8814B-CE33-41B8-B4A3-D665AD187106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n-US" sz="3600" b="1" dirty="0">
              <a:solidFill>
                <a:schemeClr val="bg2"/>
              </a:solidFill>
              <a:latin typeface="Montserrat" panose="00000500000000000000" pitchFamily="2" charset="0"/>
              <a:cs typeface="Calibri"/>
            </a:rPr>
            <a:t>Mitigation Activities </a:t>
          </a:r>
          <a:endParaRPr lang="en-US" sz="3600" b="1" dirty="0">
            <a:solidFill>
              <a:schemeClr val="bg2"/>
            </a:solidFill>
            <a:latin typeface="Montserrat" panose="00000500000000000000" pitchFamily="2" charset="0"/>
          </a:endParaRPr>
        </a:p>
      </dgm:t>
    </dgm:pt>
    <dgm:pt modelId="{DA04BEB8-10D9-406E-B08E-6513550EF18C}" type="parTrans" cxnId="{B8E6D4B1-8B67-4323-A4AB-83F082A615DD}">
      <dgm:prSet/>
      <dgm:spPr/>
      <dgm:t>
        <a:bodyPr/>
        <a:lstStyle/>
        <a:p>
          <a:endParaRPr lang="en-US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47CA6797-4DF5-4900-84DC-A726A38FA72C}" type="sibTrans" cxnId="{B8E6D4B1-8B67-4323-A4AB-83F082A615DD}">
      <dgm:prSet/>
      <dgm:spPr/>
      <dgm:t>
        <a:bodyPr/>
        <a:lstStyle/>
        <a:p>
          <a:endParaRPr lang="en-US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F889EC95-5724-44B2-8FFB-97C5B6B29A7A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b="1" dirty="0">
              <a:solidFill>
                <a:schemeClr val="accent1"/>
              </a:solidFill>
              <a:latin typeface="Montserrat" panose="00000500000000000000" pitchFamily="2" charset="0"/>
            </a:rPr>
            <a:t>Activity Categories </a:t>
          </a:r>
        </a:p>
      </dgm:t>
    </dgm:pt>
    <dgm:pt modelId="{6280B5BA-1B41-4760-9D77-9D713E32A039}" type="parTrans" cxnId="{B1333964-5355-4CE3-8D3C-77CF7375BBAF}">
      <dgm:prSet/>
      <dgm:spPr/>
      <dgm:t>
        <a:bodyPr/>
        <a:lstStyle/>
        <a:p>
          <a:endParaRPr lang="en-US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E27CF210-8411-4854-BAB5-F3EE0F61DA1D}" type="sibTrans" cxnId="{B1333964-5355-4CE3-8D3C-77CF7375BBAF}">
      <dgm:prSet/>
      <dgm:spPr/>
      <dgm:t>
        <a:bodyPr/>
        <a:lstStyle/>
        <a:p>
          <a:endParaRPr lang="en-US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E90433A3-34AF-419A-9682-78D3C84A18A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accent1"/>
              </a:solidFill>
              <a:latin typeface="Montserrat" panose="00000500000000000000" pitchFamily="2" charset="0"/>
            </a:rPr>
            <a:t>Infrastructure and Public Facilities</a:t>
          </a:r>
        </a:p>
      </dgm:t>
    </dgm:pt>
    <dgm:pt modelId="{E6B01890-3C2F-4680-8825-8E42B5946F67}" type="parTrans" cxnId="{0F430329-8D3D-431B-8EA5-EAE8C3D7B9D3}">
      <dgm:prSet/>
      <dgm:spPr/>
      <dgm:t>
        <a:bodyPr/>
        <a:lstStyle/>
        <a:p>
          <a:endParaRPr lang="en-US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2FB15B01-0D7E-4901-A3ED-2501F4E788DE}" type="sibTrans" cxnId="{0F430329-8D3D-431B-8EA5-EAE8C3D7B9D3}">
      <dgm:prSet/>
      <dgm:spPr/>
      <dgm:t>
        <a:bodyPr/>
        <a:lstStyle/>
        <a:p>
          <a:endParaRPr lang="en-US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C2432362-BEDB-4BE6-9944-F9B2A85236B1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n-US" b="1">
              <a:solidFill>
                <a:schemeClr val="accent1"/>
              </a:solidFill>
              <a:latin typeface="Montserrat" panose="00000500000000000000" pitchFamily="2" charset="0"/>
            </a:rPr>
            <a:t>Economic Revitalization</a:t>
          </a:r>
        </a:p>
      </dgm:t>
    </dgm:pt>
    <dgm:pt modelId="{EEB2811D-C5BB-42DE-91E7-33961AE85833}" type="parTrans" cxnId="{75133CAD-0B05-488A-BB83-1BE3410646C6}">
      <dgm:prSet/>
      <dgm:spPr/>
      <dgm:t>
        <a:bodyPr/>
        <a:lstStyle/>
        <a:p>
          <a:endParaRPr lang="en-US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D647C5F2-6990-4798-A12A-444AF507D48F}" type="sibTrans" cxnId="{75133CAD-0B05-488A-BB83-1BE3410646C6}">
      <dgm:prSet/>
      <dgm:spPr/>
      <dgm:t>
        <a:bodyPr/>
        <a:lstStyle/>
        <a:p>
          <a:endParaRPr lang="en-US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056B430D-E758-48B6-9F23-14CE534EE151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b="1">
              <a:solidFill>
                <a:schemeClr val="accent1"/>
              </a:solidFill>
              <a:latin typeface="Montserrat" panose="00000500000000000000" pitchFamily="2" charset="0"/>
            </a:rPr>
            <a:t>Planning </a:t>
          </a:r>
        </a:p>
        <a:p>
          <a:pPr>
            <a:spcAft>
              <a:spcPts val="0"/>
            </a:spcAft>
          </a:pPr>
          <a:r>
            <a:rPr lang="en-US" b="1">
              <a:solidFill>
                <a:schemeClr val="accent1"/>
              </a:solidFill>
              <a:latin typeface="Montserrat" panose="00000500000000000000" pitchFamily="2" charset="0"/>
            </a:rPr>
            <a:t>&amp; Grant Administration</a:t>
          </a:r>
        </a:p>
      </dgm:t>
    </dgm:pt>
    <dgm:pt modelId="{E7B4AD52-E6EC-404E-84E4-14BC5C86E340}" type="parTrans" cxnId="{63FF7418-0346-406B-9802-D96923CACB14}">
      <dgm:prSet/>
      <dgm:spPr/>
      <dgm:t>
        <a:bodyPr/>
        <a:lstStyle/>
        <a:p>
          <a:endParaRPr lang="en-US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0B2872D1-9A95-4CCD-9B77-4C553E0457A9}" type="sibTrans" cxnId="{63FF7418-0346-406B-9802-D96923CACB14}">
      <dgm:prSet/>
      <dgm:spPr/>
      <dgm:t>
        <a:bodyPr/>
        <a:lstStyle/>
        <a:p>
          <a:endParaRPr lang="en-US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B9D195CC-6F3C-452A-8727-B918D0ED8D8C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accent1"/>
              </a:solidFill>
              <a:latin typeface="Montserrat" panose="00000500000000000000" pitchFamily="2" charset="0"/>
            </a:rPr>
            <a:t>Housing </a:t>
          </a:r>
        </a:p>
      </dgm:t>
    </dgm:pt>
    <dgm:pt modelId="{B0D95D44-A178-451E-898C-B85A1CC6A8F4}" type="sibTrans" cxnId="{9A94D496-73A7-414A-8BE6-2451AB9C035B}">
      <dgm:prSet/>
      <dgm:spPr/>
      <dgm:t>
        <a:bodyPr/>
        <a:lstStyle/>
        <a:p>
          <a:endParaRPr lang="en-US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CD9F2412-3213-4EA2-AF69-779EDACF08C2}" type="parTrans" cxnId="{9A94D496-73A7-414A-8BE6-2451AB9C035B}">
      <dgm:prSet/>
      <dgm:spPr/>
      <dgm:t>
        <a:bodyPr/>
        <a:lstStyle/>
        <a:p>
          <a:endParaRPr lang="en-US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BDB8D679-0712-4BE2-87BC-0097EC0FC32F}" type="pres">
      <dgm:prSet presAssocID="{3A711347-742F-4CE1-A04D-F27F43BF554A}" presName="Name0" presStyleCnt="0">
        <dgm:presLayoutVars>
          <dgm:dir/>
          <dgm:animLvl val="lvl"/>
          <dgm:resizeHandles val="exact"/>
        </dgm:presLayoutVars>
      </dgm:prSet>
      <dgm:spPr/>
    </dgm:pt>
    <dgm:pt modelId="{F514C531-EC0B-4427-8E56-547EE602560E}" type="pres">
      <dgm:prSet presAssocID="{F889EC95-5724-44B2-8FFB-97C5B6B29A7A}" presName="boxAndChildren" presStyleCnt="0"/>
      <dgm:spPr/>
    </dgm:pt>
    <dgm:pt modelId="{BB965D7B-4B47-4104-89F2-7DA0989A8948}" type="pres">
      <dgm:prSet presAssocID="{F889EC95-5724-44B2-8FFB-97C5B6B29A7A}" presName="parentTextBox" presStyleLbl="node1" presStyleIdx="0" presStyleCnt="2"/>
      <dgm:spPr/>
    </dgm:pt>
    <dgm:pt modelId="{A1D9E54C-6DF4-4A43-8F91-E3AE6AA8E88E}" type="pres">
      <dgm:prSet presAssocID="{F889EC95-5724-44B2-8FFB-97C5B6B29A7A}" presName="entireBox" presStyleLbl="node1" presStyleIdx="0" presStyleCnt="2"/>
      <dgm:spPr/>
    </dgm:pt>
    <dgm:pt modelId="{1FCD8075-3967-4CA2-8783-92F0B6EDB2A4}" type="pres">
      <dgm:prSet presAssocID="{F889EC95-5724-44B2-8FFB-97C5B6B29A7A}" presName="descendantBox" presStyleCnt="0"/>
      <dgm:spPr/>
    </dgm:pt>
    <dgm:pt modelId="{9C752A1B-40CC-4F64-875E-BD3AE4DAB3E6}" type="pres">
      <dgm:prSet presAssocID="{E90433A3-34AF-419A-9682-78D3C84A18A9}" presName="childTextBox" presStyleLbl="fgAccFollowNode1" presStyleIdx="0" presStyleCnt="4" custScaleX="101735" custLinFactNeighborX="1141" custLinFactNeighborY="89">
        <dgm:presLayoutVars>
          <dgm:bulletEnabled val="1"/>
        </dgm:presLayoutVars>
      </dgm:prSet>
      <dgm:spPr/>
    </dgm:pt>
    <dgm:pt modelId="{B698190D-92E2-48A5-A07D-82276CA91134}" type="pres">
      <dgm:prSet presAssocID="{B9D195CC-6F3C-452A-8727-B918D0ED8D8C}" presName="childTextBox" presStyleLbl="fgAccFollowNode1" presStyleIdx="1" presStyleCnt="4">
        <dgm:presLayoutVars>
          <dgm:bulletEnabled val="1"/>
        </dgm:presLayoutVars>
      </dgm:prSet>
      <dgm:spPr/>
    </dgm:pt>
    <dgm:pt modelId="{E5F8BFCE-7F40-45B7-A114-C9CB42775363}" type="pres">
      <dgm:prSet presAssocID="{C2432362-BEDB-4BE6-9944-F9B2A85236B1}" presName="childTextBox" presStyleLbl="fgAccFollowNode1" presStyleIdx="2" presStyleCnt="4">
        <dgm:presLayoutVars>
          <dgm:bulletEnabled val="1"/>
        </dgm:presLayoutVars>
      </dgm:prSet>
      <dgm:spPr/>
    </dgm:pt>
    <dgm:pt modelId="{7760A099-31BD-40DD-A17D-FC0B1916D462}" type="pres">
      <dgm:prSet presAssocID="{056B430D-E758-48B6-9F23-14CE534EE151}" presName="childTextBox" presStyleLbl="fgAccFollowNode1" presStyleIdx="3" presStyleCnt="4">
        <dgm:presLayoutVars>
          <dgm:bulletEnabled val="1"/>
        </dgm:presLayoutVars>
      </dgm:prSet>
      <dgm:spPr/>
    </dgm:pt>
    <dgm:pt modelId="{57F97857-91AB-4DF7-A583-D49F4126BF54}" type="pres">
      <dgm:prSet presAssocID="{47CA6797-4DF5-4900-84DC-A726A38FA72C}" presName="sp" presStyleCnt="0"/>
      <dgm:spPr/>
    </dgm:pt>
    <dgm:pt modelId="{0D2E4DF4-3114-4C59-8FBB-A6EC3E5B5F98}" type="pres">
      <dgm:prSet presAssocID="{2ED8814B-CE33-41B8-B4A3-D665AD187106}" presName="arrowAndChildren" presStyleCnt="0"/>
      <dgm:spPr/>
    </dgm:pt>
    <dgm:pt modelId="{F794D498-93C4-457D-8505-0910A88C5A0E}" type="pres">
      <dgm:prSet presAssocID="{2ED8814B-CE33-41B8-B4A3-D665AD187106}" presName="parentTextArrow" presStyleLbl="node1" presStyleIdx="1" presStyleCnt="2"/>
      <dgm:spPr/>
    </dgm:pt>
  </dgm:ptLst>
  <dgm:cxnLst>
    <dgm:cxn modelId="{63FF7418-0346-406B-9802-D96923CACB14}" srcId="{F889EC95-5724-44B2-8FFB-97C5B6B29A7A}" destId="{056B430D-E758-48B6-9F23-14CE534EE151}" srcOrd="3" destOrd="0" parTransId="{E7B4AD52-E6EC-404E-84E4-14BC5C86E340}" sibTransId="{0B2872D1-9A95-4CCD-9B77-4C553E0457A9}"/>
    <dgm:cxn modelId="{7F23AE27-EB60-46BB-B890-9BCFC9C91C90}" type="presOf" srcId="{F889EC95-5724-44B2-8FFB-97C5B6B29A7A}" destId="{A1D9E54C-6DF4-4A43-8F91-E3AE6AA8E88E}" srcOrd="1" destOrd="0" presId="urn:microsoft.com/office/officeart/2005/8/layout/process4"/>
    <dgm:cxn modelId="{0F430329-8D3D-431B-8EA5-EAE8C3D7B9D3}" srcId="{F889EC95-5724-44B2-8FFB-97C5B6B29A7A}" destId="{E90433A3-34AF-419A-9682-78D3C84A18A9}" srcOrd="0" destOrd="0" parTransId="{E6B01890-3C2F-4680-8825-8E42B5946F67}" sibTransId="{2FB15B01-0D7E-4901-A3ED-2501F4E788DE}"/>
    <dgm:cxn modelId="{1AF3112A-75F3-4A68-997E-AD2EE277EFB2}" type="presOf" srcId="{056B430D-E758-48B6-9F23-14CE534EE151}" destId="{7760A099-31BD-40DD-A17D-FC0B1916D462}" srcOrd="0" destOrd="0" presId="urn:microsoft.com/office/officeart/2005/8/layout/process4"/>
    <dgm:cxn modelId="{A0D97236-33F1-4638-B5D6-3B46C323F980}" type="presOf" srcId="{B9D195CC-6F3C-452A-8727-B918D0ED8D8C}" destId="{B698190D-92E2-48A5-A07D-82276CA91134}" srcOrd="0" destOrd="0" presId="urn:microsoft.com/office/officeart/2005/8/layout/process4"/>
    <dgm:cxn modelId="{B1333964-5355-4CE3-8D3C-77CF7375BBAF}" srcId="{3A711347-742F-4CE1-A04D-F27F43BF554A}" destId="{F889EC95-5724-44B2-8FFB-97C5B6B29A7A}" srcOrd="1" destOrd="0" parTransId="{6280B5BA-1B41-4760-9D77-9D713E32A039}" sibTransId="{E27CF210-8411-4854-BAB5-F3EE0F61DA1D}"/>
    <dgm:cxn modelId="{39839C76-4CCA-4C8B-A62A-821091BBED06}" type="presOf" srcId="{3A711347-742F-4CE1-A04D-F27F43BF554A}" destId="{BDB8D679-0712-4BE2-87BC-0097EC0FC32F}" srcOrd="0" destOrd="0" presId="urn:microsoft.com/office/officeart/2005/8/layout/process4"/>
    <dgm:cxn modelId="{9A94D496-73A7-414A-8BE6-2451AB9C035B}" srcId="{F889EC95-5724-44B2-8FFB-97C5B6B29A7A}" destId="{B9D195CC-6F3C-452A-8727-B918D0ED8D8C}" srcOrd="1" destOrd="0" parTransId="{CD9F2412-3213-4EA2-AF69-779EDACF08C2}" sibTransId="{B0D95D44-A178-451E-898C-B85A1CC6A8F4}"/>
    <dgm:cxn modelId="{00ABA0A1-647F-4059-B202-ECDFADAC5DD4}" type="presOf" srcId="{C2432362-BEDB-4BE6-9944-F9B2A85236B1}" destId="{E5F8BFCE-7F40-45B7-A114-C9CB42775363}" srcOrd="0" destOrd="0" presId="urn:microsoft.com/office/officeart/2005/8/layout/process4"/>
    <dgm:cxn modelId="{75133CAD-0B05-488A-BB83-1BE3410646C6}" srcId="{F889EC95-5724-44B2-8FFB-97C5B6B29A7A}" destId="{C2432362-BEDB-4BE6-9944-F9B2A85236B1}" srcOrd="2" destOrd="0" parTransId="{EEB2811D-C5BB-42DE-91E7-33961AE85833}" sibTransId="{D647C5F2-6990-4798-A12A-444AF507D48F}"/>
    <dgm:cxn modelId="{B8E6D4B1-8B67-4323-A4AB-83F082A615DD}" srcId="{3A711347-742F-4CE1-A04D-F27F43BF554A}" destId="{2ED8814B-CE33-41B8-B4A3-D665AD187106}" srcOrd="0" destOrd="0" parTransId="{DA04BEB8-10D9-406E-B08E-6513550EF18C}" sibTransId="{47CA6797-4DF5-4900-84DC-A726A38FA72C}"/>
    <dgm:cxn modelId="{E1DDF5C9-3E2E-48C1-8FC2-923BF9C44214}" type="presOf" srcId="{2ED8814B-CE33-41B8-B4A3-D665AD187106}" destId="{F794D498-93C4-457D-8505-0910A88C5A0E}" srcOrd="0" destOrd="0" presId="urn:microsoft.com/office/officeart/2005/8/layout/process4"/>
    <dgm:cxn modelId="{80ABFECA-D1DB-418D-B518-EBD3C84746EB}" type="presOf" srcId="{F889EC95-5724-44B2-8FFB-97C5B6B29A7A}" destId="{BB965D7B-4B47-4104-89F2-7DA0989A8948}" srcOrd="0" destOrd="0" presId="urn:microsoft.com/office/officeart/2005/8/layout/process4"/>
    <dgm:cxn modelId="{59C5D2DC-7550-49E5-8508-194AD14DEA7C}" type="presOf" srcId="{E90433A3-34AF-419A-9682-78D3C84A18A9}" destId="{9C752A1B-40CC-4F64-875E-BD3AE4DAB3E6}" srcOrd="0" destOrd="0" presId="urn:microsoft.com/office/officeart/2005/8/layout/process4"/>
    <dgm:cxn modelId="{B1D38E24-3C14-4D7A-A9B8-28835FE0EE17}" type="presParOf" srcId="{BDB8D679-0712-4BE2-87BC-0097EC0FC32F}" destId="{F514C531-EC0B-4427-8E56-547EE602560E}" srcOrd="0" destOrd="0" presId="urn:microsoft.com/office/officeart/2005/8/layout/process4"/>
    <dgm:cxn modelId="{BC8A4FB9-ACEA-4978-9666-83AA0BA1FD23}" type="presParOf" srcId="{F514C531-EC0B-4427-8E56-547EE602560E}" destId="{BB965D7B-4B47-4104-89F2-7DA0989A8948}" srcOrd="0" destOrd="0" presId="urn:microsoft.com/office/officeart/2005/8/layout/process4"/>
    <dgm:cxn modelId="{D437D182-F313-4D21-9AFA-D52B7D458520}" type="presParOf" srcId="{F514C531-EC0B-4427-8E56-547EE602560E}" destId="{A1D9E54C-6DF4-4A43-8F91-E3AE6AA8E88E}" srcOrd="1" destOrd="0" presId="urn:microsoft.com/office/officeart/2005/8/layout/process4"/>
    <dgm:cxn modelId="{3CB6822C-7E83-43C4-8AE7-388A377B6ED0}" type="presParOf" srcId="{F514C531-EC0B-4427-8E56-547EE602560E}" destId="{1FCD8075-3967-4CA2-8783-92F0B6EDB2A4}" srcOrd="2" destOrd="0" presId="urn:microsoft.com/office/officeart/2005/8/layout/process4"/>
    <dgm:cxn modelId="{20ABE301-9936-4B9D-9F78-6D3FF33E14E5}" type="presParOf" srcId="{1FCD8075-3967-4CA2-8783-92F0B6EDB2A4}" destId="{9C752A1B-40CC-4F64-875E-BD3AE4DAB3E6}" srcOrd="0" destOrd="0" presId="urn:microsoft.com/office/officeart/2005/8/layout/process4"/>
    <dgm:cxn modelId="{D117D16C-FDB2-4F3B-BD01-47F93D00F5AB}" type="presParOf" srcId="{1FCD8075-3967-4CA2-8783-92F0B6EDB2A4}" destId="{B698190D-92E2-48A5-A07D-82276CA91134}" srcOrd="1" destOrd="0" presId="urn:microsoft.com/office/officeart/2005/8/layout/process4"/>
    <dgm:cxn modelId="{607C47EC-9550-4812-A2E6-6F7C0D4C779C}" type="presParOf" srcId="{1FCD8075-3967-4CA2-8783-92F0B6EDB2A4}" destId="{E5F8BFCE-7F40-45B7-A114-C9CB42775363}" srcOrd="2" destOrd="0" presId="urn:microsoft.com/office/officeart/2005/8/layout/process4"/>
    <dgm:cxn modelId="{106948D0-112B-4448-95F9-A7BB3B674D50}" type="presParOf" srcId="{1FCD8075-3967-4CA2-8783-92F0B6EDB2A4}" destId="{7760A099-31BD-40DD-A17D-FC0B1916D462}" srcOrd="3" destOrd="0" presId="urn:microsoft.com/office/officeart/2005/8/layout/process4"/>
    <dgm:cxn modelId="{ADDFDEDA-DD85-42C2-A423-572A59FAF609}" type="presParOf" srcId="{BDB8D679-0712-4BE2-87BC-0097EC0FC32F}" destId="{57F97857-91AB-4DF7-A583-D49F4126BF54}" srcOrd="1" destOrd="0" presId="urn:microsoft.com/office/officeart/2005/8/layout/process4"/>
    <dgm:cxn modelId="{C421E142-3084-42FE-B519-01D9B6241961}" type="presParOf" srcId="{BDB8D679-0712-4BE2-87BC-0097EC0FC32F}" destId="{0D2E4DF4-3114-4C59-8FBB-A6EC3E5B5F98}" srcOrd="2" destOrd="0" presId="urn:microsoft.com/office/officeart/2005/8/layout/process4"/>
    <dgm:cxn modelId="{A2D00151-76BC-4D0A-B500-76D766FE214B}" type="presParOf" srcId="{0D2E4DF4-3114-4C59-8FBB-A6EC3E5B5F98}" destId="{F794D498-93C4-457D-8505-0910A88C5A0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40F1F1-D754-4997-B49A-5665AD29BA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F50F86-80EE-474C-9BC1-342567894A35}">
      <dgm:prSet custT="1"/>
      <dgm:spPr/>
      <dgm:t>
        <a:bodyPr/>
        <a:lstStyle/>
        <a:p>
          <a:pPr rtl="0"/>
          <a:r>
            <a:rPr lang="en-US" sz="2300" dirty="0">
              <a:latin typeface="Montserrat"/>
            </a:rPr>
            <a:t>1</a:t>
          </a:r>
          <a:r>
            <a:rPr lang="en-US" sz="2000" dirty="0">
              <a:latin typeface="Montserrat"/>
            </a:rPr>
            <a:t>. Demonstrate long-term efficacy and fiscal sustainability </a:t>
          </a:r>
        </a:p>
      </dgm:t>
    </dgm:pt>
    <dgm:pt modelId="{2D6DD60D-54C8-4AEE-8428-0485D5AB02D3}" type="parTrans" cxnId="{6B574E75-9FD8-4044-8C79-67AC3A0CA03F}">
      <dgm:prSet/>
      <dgm:spPr/>
      <dgm:t>
        <a:bodyPr/>
        <a:lstStyle/>
        <a:p>
          <a:endParaRPr lang="en-US"/>
        </a:p>
      </dgm:t>
    </dgm:pt>
    <dgm:pt modelId="{0F82A506-5479-414F-A6CD-56F9CB4A8C26}" type="sibTrans" cxnId="{6B574E75-9FD8-4044-8C79-67AC3A0CA03F}">
      <dgm:prSet/>
      <dgm:spPr/>
      <dgm:t>
        <a:bodyPr/>
        <a:lstStyle/>
        <a:p>
          <a:endParaRPr lang="en-US"/>
        </a:p>
      </dgm:t>
    </dgm:pt>
    <dgm:pt modelId="{1A250DC4-A8E3-447F-93EF-5601A7A9BEF6}">
      <dgm:prSet/>
      <dgm:spPr/>
      <dgm:t>
        <a:bodyPr/>
        <a:lstStyle/>
        <a:p>
          <a:r>
            <a:rPr lang="en-US" dirty="0">
              <a:latin typeface="Montserrat"/>
            </a:rPr>
            <a:t>Ability to operate for the useful life of the project</a:t>
          </a:r>
        </a:p>
      </dgm:t>
    </dgm:pt>
    <dgm:pt modelId="{E8D38D2B-6FB2-4419-BE88-0C5B8A4F36A1}" type="parTrans" cxnId="{906B8B2A-064A-41DE-A982-B06916A77632}">
      <dgm:prSet/>
      <dgm:spPr/>
      <dgm:t>
        <a:bodyPr/>
        <a:lstStyle/>
        <a:p>
          <a:endParaRPr lang="en-US"/>
        </a:p>
      </dgm:t>
    </dgm:pt>
    <dgm:pt modelId="{9D8D82A6-9A18-43F7-802E-51B582AC4EA2}" type="sibTrans" cxnId="{906B8B2A-064A-41DE-A982-B06916A77632}">
      <dgm:prSet/>
      <dgm:spPr/>
      <dgm:t>
        <a:bodyPr/>
        <a:lstStyle/>
        <a:p>
          <a:endParaRPr lang="en-US"/>
        </a:p>
      </dgm:t>
    </dgm:pt>
    <dgm:pt modelId="{F046E5BE-CE57-4783-9AB7-A0AFD98B64F9}">
      <dgm:prSet custT="1"/>
      <dgm:spPr/>
      <dgm:t>
        <a:bodyPr/>
        <a:lstStyle/>
        <a:p>
          <a:r>
            <a:rPr lang="en-US" sz="2000" dirty="0">
              <a:latin typeface="Montserrat"/>
            </a:rPr>
            <a:t>2. Benefit the MID area</a:t>
          </a:r>
        </a:p>
      </dgm:t>
    </dgm:pt>
    <dgm:pt modelId="{00D2012A-54BD-4E6A-9998-ECCB670FD4C9}" type="parTrans" cxnId="{1B4CB3AE-B9A9-465A-89DB-4D9CF40C41B0}">
      <dgm:prSet/>
      <dgm:spPr/>
      <dgm:t>
        <a:bodyPr/>
        <a:lstStyle/>
        <a:p>
          <a:endParaRPr lang="en-US"/>
        </a:p>
      </dgm:t>
    </dgm:pt>
    <dgm:pt modelId="{184B2A1E-7947-4DC8-9B86-0419BC678037}" type="sibTrans" cxnId="{1B4CB3AE-B9A9-465A-89DB-4D9CF40C41B0}">
      <dgm:prSet/>
      <dgm:spPr/>
      <dgm:t>
        <a:bodyPr/>
        <a:lstStyle/>
        <a:p>
          <a:endParaRPr lang="en-US"/>
        </a:p>
      </dgm:t>
    </dgm:pt>
    <dgm:pt modelId="{287D6C4A-1497-4DE8-B83A-CCBFBD58A409}">
      <dgm:prSet/>
      <dgm:spPr/>
      <dgm:t>
        <a:bodyPr/>
        <a:lstStyle/>
        <a:p>
          <a:r>
            <a:rPr lang="en-US" dirty="0">
              <a:latin typeface="Montserrat"/>
            </a:rPr>
            <a:t>Benefits must outweigh the cost; documented by a Benefit Cost Analysis (BCA)</a:t>
          </a:r>
        </a:p>
      </dgm:t>
    </dgm:pt>
    <dgm:pt modelId="{E1BAD5B2-FD85-42C0-B560-314AB16C0A9B}" type="parTrans" cxnId="{4EF9498E-5F24-4D70-B3DF-63F12CABE4A7}">
      <dgm:prSet/>
      <dgm:spPr/>
      <dgm:t>
        <a:bodyPr/>
        <a:lstStyle/>
        <a:p>
          <a:endParaRPr lang="en-US"/>
        </a:p>
      </dgm:t>
    </dgm:pt>
    <dgm:pt modelId="{2B51060C-4F44-4E6F-AE4A-EC24922D70C5}" type="sibTrans" cxnId="{4EF9498E-5F24-4D70-B3DF-63F12CABE4A7}">
      <dgm:prSet/>
      <dgm:spPr/>
      <dgm:t>
        <a:bodyPr/>
        <a:lstStyle/>
        <a:p>
          <a:endParaRPr lang="en-US"/>
        </a:p>
      </dgm:t>
    </dgm:pt>
    <dgm:pt modelId="{D6C31CCB-B25A-4312-8510-0B9C0894C29C}">
      <dgm:prSet/>
      <dgm:spPr/>
      <dgm:t>
        <a:bodyPr/>
        <a:lstStyle/>
        <a:p>
          <a:r>
            <a:rPr lang="en-US" dirty="0">
              <a:latin typeface="Montserrat"/>
            </a:rPr>
            <a:t>Demonstrate unique and concrete benefits for LMI persons</a:t>
          </a:r>
          <a:endParaRPr lang="en-US" dirty="0">
            <a:solidFill>
              <a:srgbClr val="FF0000"/>
            </a:solidFill>
            <a:latin typeface="Montserrat"/>
          </a:endParaRPr>
        </a:p>
      </dgm:t>
    </dgm:pt>
    <dgm:pt modelId="{CBD7C4A4-14B5-43E5-97B0-5C6B3C40A714}" type="parTrans" cxnId="{4315ED3C-EDC2-4559-8D0B-99B3B1597779}">
      <dgm:prSet/>
      <dgm:spPr/>
      <dgm:t>
        <a:bodyPr/>
        <a:lstStyle/>
        <a:p>
          <a:endParaRPr lang="en-US"/>
        </a:p>
      </dgm:t>
    </dgm:pt>
    <dgm:pt modelId="{79F3D77A-0E71-497E-B8C7-74943D1717C0}" type="sibTrans" cxnId="{4315ED3C-EDC2-4559-8D0B-99B3B1597779}">
      <dgm:prSet/>
      <dgm:spPr/>
      <dgm:t>
        <a:bodyPr/>
        <a:lstStyle/>
        <a:p>
          <a:endParaRPr lang="en-US"/>
        </a:p>
      </dgm:t>
    </dgm:pt>
    <dgm:pt modelId="{D8D02A9F-75A5-41D8-AF2B-575FD67F00AD}">
      <dgm:prSet phldr="0"/>
      <dgm:spPr/>
      <dgm:t>
        <a:bodyPr/>
        <a:lstStyle/>
        <a:p>
          <a:pPr rtl="0"/>
          <a:r>
            <a:rPr lang="en-US">
              <a:latin typeface="Montserrat"/>
            </a:rPr>
            <a:t>3. Consistency with other mitigation activities</a:t>
          </a:r>
        </a:p>
      </dgm:t>
    </dgm:pt>
    <dgm:pt modelId="{EF5C2853-84D8-4C00-86F6-A85415F965D5}" type="parTrans" cxnId="{C0E4BEC8-FB68-4594-B29B-581A82225BE9}">
      <dgm:prSet/>
      <dgm:spPr/>
      <dgm:t>
        <a:bodyPr/>
        <a:lstStyle/>
        <a:p>
          <a:endParaRPr lang="en-US"/>
        </a:p>
      </dgm:t>
    </dgm:pt>
    <dgm:pt modelId="{5D062C36-0307-45E2-92B5-29397FC3F967}" type="sibTrans" cxnId="{C0E4BEC8-FB68-4594-B29B-581A82225BE9}">
      <dgm:prSet/>
      <dgm:spPr/>
      <dgm:t>
        <a:bodyPr/>
        <a:lstStyle/>
        <a:p>
          <a:endParaRPr lang="en-US"/>
        </a:p>
      </dgm:t>
    </dgm:pt>
    <dgm:pt modelId="{5CC836C0-F9E5-4D90-BD2F-3CAD7C398829}">
      <dgm:prSet phldr="0"/>
      <dgm:spPr/>
      <dgm:t>
        <a:bodyPr/>
        <a:lstStyle/>
        <a:p>
          <a:pPr rtl="0"/>
          <a:r>
            <a:rPr lang="en-US">
              <a:latin typeface="Montserrat"/>
            </a:rPr>
            <a:t>Must not increase the risk of loss of life or property in a way that undermines the benefits from other uses of CDBG-MIT funds in the MID</a:t>
          </a:r>
        </a:p>
      </dgm:t>
    </dgm:pt>
    <dgm:pt modelId="{4B7D2505-AD29-485B-86C5-EDB5677826CA}" type="parTrans" cxnId="{19915AF3-2EBA-494C-8B37-C198A534176F}">
      <dgm:prSet/>
      <dgm:spPr/>
      <dgm:t>
        <a:bodyPr/>
        <a:lstStyle/>
        <a:p>
          <a:endParaRPr lang="en-US"/>
        </a:p>
      </dgm:t>
    </dgm:pt>
    <dgm:pt modelId="{6E28B3DE-A9BE-478C-8437-608AAB91526B}" type="sibTrans" cxnId="{19915AF3-2EBA-494C-8B37-C198A534176F}">
      <dgm:prSet/>
      <dgm:spPr/>
      <dgm:t>
        <a:bodyPr/>
        <a:lstStyle/>
        <a:p>
          <a:endParaRPr lang="en-US"/>
        </a:p>
      </dgm:t>
    </dgm:pt>
    <dgm:pt modelId="{DCFF1D58-C947-4BDC-A446-054ECD9855D8}">
      <dgm:prSet/>
      <dgm:spPr/>
      <dgm:t>
        <a:bodyPr/>
        <a:lstStyle/>
        <a:p>
          <a:r>
            <a:rPr lang="en-US" dirty="0">
              <a:latin typeface="Montserrat"/>
            </a:rPr>
            <a:t>Establish a long-term Operation and Maintenance (O&amp;M) Plan and funding</a:t>
          </a:r>
        </a:p>
      </dgm:t>
    </dgm:pt>
    <dgm:pt modelId="{0839F747-F5F9-4D4C-B4EC-1DE54A23C080}" type="parTrans" cxnId="{41F288A5-C760-4D43-BD12-FE7144073CB8}">
      <dgm:prSet/>
      <dgm:spPr/>
      <dgm:t>
        <a:bodyPr/>
        <a:lstStyle/>
        <a:p>
          <a:endParaRPr lang="en-US"/>
        </a:p>
      </dgm:t>
    </dgm:pt>
    <dgm:pt modelId="{67E45A9F-00E4-4FF0-8ED6-FBCC5C37F305}" type="sibTrans" cxnId="{41F288A5-C760-4D43-BD12-FE7144073CB8}">
      <dgm:prSet/>
      <dgm:spPr/>
      <dgm:t>
        <a:bodyPr/>
        <a:lstStyle/>
        <a:p>
          <a:endParaRPr lang="en-US"/>
        </a:p>
      </dgm:t>
    </dgm:pt>
    <dgm:pt modelId="{CE2573C2-8FB7-4A41-8B43-043113903E94}">
      <dgm:prSet/>
      <dgm:spPr/>
      <dgm:t>
        <a:bodyPr/>
        <a:lstStyle/>
        <a:p>
          <a:r>
            <a:rPr lang="en-US" dirty="0">
              <a:latin typeface="Montserrat"/>
            </a:rPr>
            <a:t>Document measurable outcomes or reduction in risk</a:t>
          </a:r>
        </a:p>
      </dgm:t>
    </dgm:pt>
    <dgm:pt modelId="{9A0BF931-D510-4889-825C-CD3B78EEF3EC}" type="parTrans" cxnId="{58531317-6B58-4125-8684-AA59AE8F8631}">
      <dgm:prSet/>
      <dgm:spPr/>
      <dgm:t>
        <a:bodyPr/>
        <a:lstStyle/>
        <a:p>
          <a:endParaRPr lang="en-US"/>
        </a:p>
      </dgm:t>
    </dgm:pt>
    <dgm:pt modelId="{E271FBC2-4D63-4660-8EBA-40E33A7641D6}" type="sibTrans" cxnId="{58531317-6B58-4125-8684-AA59AE8F8631}">
      <dgm:prSet/>
      <dgm:spPr/>
      <dgm:t>
        <a:bodyPr/>
        <a:lstStyle/>
        <a:p>
          <a:endParaRPr lang="en-US"/>
        </a:p>
      </dgm:t>
    </dgm:pt>
    <dgm:pt modelId="{4B8B6122-16CD-4726-A5C7-BE9F79DC9410}" type="pres">
      <dgm:prSet presAssocID="{9540F1F1-D754-4997-B49A-5665AD29BAC2}" presName="linear" presStyleCnt="0">
        <dgm:presLayoutVars>
          <dgm:animLvl val="lvl"/>
          <dgm:resizeHandles val="exact"/>
        </dgm:presLayoutVars>
      </dgm:prSet>
      <dgm:spPr/>
    </dgm:pt>
    <dgm:pt modelId="{BB66700F-DDB8-4B61-B722-38D4220BDE95}" type="pres">
      <dgm:prSet presAssocID="{11F50F86-80EE-474C-9BC1-342567894A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9D7E44C-D465-4CAC-9315-EA60BF1A233D}" type="pres">
      <dgm:prSet presAssocID="{11F50F86-80EE-474C-9BC1-342567894A35}" presName="childText" presStyleLbl="revTx" presStyleIdx="0" presStyleCnt="3">
        <dgm:presLayoutVars>
          <dgm:bulletEnabled val="1"/>
        </dgm:presLayoutVars>
      </dgm:prSet>
      <dgm:spPr/>
    </dgm:pt>
    <dgm:pt modelId="{80AFEC4E-15F1-41F1-9968-6E8DB94F6E81}" type="pres">
      <dgm:prSet presAssocID="{F046E5BE-CE57-4783-9AB7-A0AFD98B64F9}" presName="parentText" presStyleLbl="node1" presStyleIdx="1" presStyleCnt="3" custLinFactNeighborX="-1482" custLinFactNeighborY="-129">
        <dgm:presLayoutVars>
          <dgm:chMax val="0"/>
          <dgm:bulletEnabled val="1"/>
        </dgm:presLayoutVars>
      </dgm:prSet>
      <dgm:spPr/>
    </dgm:pt>
    <dgm:pt modelId="{165B2CE3-ED9C-49E5-B345-E7B465F9839F}" type="pres">
      <dgm:prSet presAssocID="{F046E5BE-CE57-4783-9AB7-A0AFD98B64F9}" presName="childText" presStyleLbl="revTx" presStyleIdx="1" presStyleCnt="3">
        <dgm:presLayoutVars>
          <dgm:bulletEnabled val="1"/>
        </dgm:presLayoutVars>
      </dgm:prSet>
      <dgm:spPr/>
    </dgm:pt>
    <dgm:pt modelId="{026DFBA8-DF8B-4C99-8B42-C65915149A12}" type="pres">
      <dgm:prSet presAssocID="{D8D02A9F-75A5-41D8-AF2B-575FD67F00A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E3D0E62-C507-41E5-AA65-DC47D52811AE}" type="pres">
      <dgm:prSet presAssocID="{D8D02A9F-75A5-41D8-AF2B-575FD67F00A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5AFA316-5676-4E43-89F6-FF8647969E14}" type="presOf" srcId="{5CC836C0-F9E5-4D90-BD2F-3CAD7C398829}" destId="{7E3D0E62-C507-41E5-AA65-DC47D52811AE}" srcOrd="0" destOrd="0" presId="urn:microsoft.com/office/officeart/2005/8/layout/vList2"/>
    <dgm:cxn modelId="{58531317-6B58-4125-8684-AA59AE8F8631}" srcId="{11F50F86-80EE-474C-9BC1-342567894A35}" destId="{CE2573C2-8FB7-4A41-8B43-043113903E94}" srcOrd="2" destOrd="0" parTransId="{9A0BF931-D510-4889-825C-CD3B78EEF3EC}" sibTransId="{E271FBC2-4D63-4660-8EBA-40E33A7641D6}"/>
    <dgm:cxn modelId="{906B8B2A-064A-41DE-A982-B06916A77632}" srcId="{11F50F86-80EE-474C-9BC1-342567894A35}" destId="{1A250DC4-A8E3-447F-93EF-5601A7A9BEF6}" srcOrd="0" destOrd="0" parTransId="{E8D38D2B-6FB2-4419-BE88-0C5B8A4F36A1}" sibTransId="{9D8D82A6-9A18-43F7-802E-51B582AC4EA2}"/>
    <dgm:cxn modelId="{4315ED3C-EDC2-4559-8D0B-99B3B1597779}" srcId="{F046E5BE-CE57-4783-9AB7-A0AFD98B64F9}" destId="{D6C31CCB-B25A-4312-8510-0B9C0894C29C}" srcOrd="1" destOrd="0" parTransId="{CBD7C4A4-14B5-43E5-97B0-5C6B3C40A714}" sibTransId="{79F3D77A-0E71-497E-B8C7-74943D1717C0}"/>
    <dgm:cxn modelId="{266C1349-27A4-42CA-A877-BEF497CB0D5F}" type="presOf" srcId="{F046E5BE-CE57-4783-9AB7-A0AFD98B64F9}" destId="{80AFEC4E-15F1-41F1-9968-6E8DB94F6E81}" srcOrd="0" destOrd="0" presId="urn:microsoft.com/office/officeart/2005/8/layout/vList2"/>
    <dgm:cxn modelId="{6B574E75-9FD8-4044-8C79-67AC3A0CA03F}" srcId="{9540F1F1-D754-4997-B49A-5665AD29BAC2}" destId="{11F50F86-80EE-474C-9BC1-342567894A35}" srcOrd="0" destOrd="0" parTransId="{2D6DD60D-54C8-4AEE-8428-0485D5AB02D3}" sibTransId="{0F82A506-5479-414F-A6CD-56F9CB4A8C26}"/>
    <dgm:cxn modelId="{4EF9498E-5F24-4D70-B3DF-63F12CABE4A7}" srcId="{F046E5BE-CE57-4783-9AB7-A0AFD98B64F9}" destId="{287D6C4A-1497-4DE8-B83A-CCBFBD58A409}" srcOrd="0" destOrd="0" parTransId="{E1BAD5B2-FD85-42C0-B560-314AB16C0A9B}" sibTransId="{2B51060C-4F44-4E6F-AE4A-EC24922D70C5}"/>
    <dgm:cxn modelId="{41F288A5-C760-4D43-BD12-FE7144073CB8}" srcId="{11F50F86-80EE-474C-9BC1-342567894A35}" destId="{DCFF1D58-C947-4BDC-A446-054ECD9855D8}" srcOrd="1" destOrd="0" parTransId="{0839F747-F5F9-4D4C-B4EC-1DE54A23C080}" sibTransId="{67E45A9F-00E4-4FF0-8ED6-FBCC5C37F305}"/>
    <dgm:cxn modelId="{FC15C3A8-4E81-4BC7-846D-983C2A629DFE}" type="presOf" srcId="{CE2573C2-8FB7-4A41-8B43-043113903E94}" destId="{79D7E44C-D465-4CAC-9315-EA60BF1A233D}" srcOrd="0" destOrd="2" presId="urn:microsoft.com/office/officeart/2005/8/layout/vList2"/>
    <dgm:cxn modelId="{1B4CB3AE-B9A9-465A-89DB-4D9CF40C41B0}" srcId="{9540F1F1-D754-4997-B49A-5665AD29BAC2}" destId="{F046E5BE-CE57-4783-9AB7-A0AFD98B64F9}" srcOrd="1" destOrd="0" parTransId="{00D2012A-54BD-4E6A-9998-ECCB670FD4C9}" sibTransId="{184B2A1E-7947-4DC8-9B86-0419BC678037}"/>
    <dgm:cxn modelId="{1A749CB1-145A-4312-86DA-0D1BCDF46C61}" type="presOf" srcId="{D6C31CCB-B25A-4312-8510-0B9C0894C29C}" destId="{165B2CE3-ED9C-49E5-B345-E7B465F9839F}" srcOrd="0" destOrd="1" presId="urn:microsoft.com/office/officeart/2005/8/layout/vList2"/>
    <dgm:cxn modelId="{D03334B5-EE77-4684-AD0C-700B10D4D4D0}" type="presOf" srcId="{11F50F86-80EE-474C-9BC1-342567894A35}" destId="{BB66700F-DDB8-4B61-B722-38D4220BDE95}" srcOrd="0" destOrd="0" presId="urn:microsoft.com/office/officeart/2005/8/layout/vList2"/>
    <dgm:cxn modelId="{F385ACB6-4E7C-474C-8A51-2F6F0133FD21}" type="presOf" srcId="{287D6C4A-1497-4DE8-B83A-CCBFBD58A409}" destId="{165B2CE3-ED9C-49E5-B345-E7B465F9839F}" srcOrd="0" destOrd="0" presId="urn:microsoft.com/office/officeart/2005/8/layout/vList2"/>
    <dgm:cxn modelId="{AA513DBD-C1D2-49AF-A5E5-F32C6D6693A4}" type="presOf" srcId="{1A250DC4-A8E3-447F-93EF-5601A7A9BEF6}" destId="{79D7E44C-D465-4CAC-9315-EA60BF1A233D}" srcOrd="0" destOrd="0" presId="urn:microsoft.com/office/officeart/2005/8/layout/vList2"/>
    <dgm:cxn modelId="{20A67EBD-FF3D-45FF-81EF-9908CDE63CE6}" type="presOf" srcId="{DCFF1D58-C947-4BDC-A446-054ECD9855D8}" destId="{79D7E44C-D465-4CAC-9315-EA60BF1A233D}" srcOrd="0" destOrd="1" presId="urn:microsoft.com/office/officeart/2005/8/layout/vList2"/>
    <dgm:cxn modelId="{C0E4BEC8-FB68-4594-B29B-581A82225BE9}" srcId="{9540F1F1-D754-4997-B49A-5665AD29BAC2}" destId="{D8D02A9F-75A5-41D8-AF2B-575FD67F00AD}" srcOrd="2" destOrd="0" parTransId="{EF5C2853-84D8-4C00-86F6-A85415F965D5}" sibTransId="{5D062C36-0307-45E2-92B5-29397FC3F967}"/>
    <dgm:cxn modelId="{3C0DD9D5-3BB9-4555-920D-6C800BACD003}" type="presOf" srcId="{9540F1F1-D754-4997-B49A-5665AD29BAC2}" destId="{4B8B6122-16CD-4726-A5C7-BE9F79DC9410}" srcOrd="0" destOrd="0" presId="urn:microsoft.com/office/officeart/2005/8/layout/vList2"/>
    <dgm:cxn modelId="{19915AF3-2EBA-494C-8B37-C198A534176F}" srcId="{D8D02A9F-75A5-41D8-AF2B-575FD67F00AD}" destId="{5CC836C0-F9E5-4D90-BD2F-3CAD7C398829}" srcOrd="0" destOrd="0" parTransId="{4B7D2505-AD29-485B-86C5-EDB5677826CA}" sibTransId="{6E28B3DE-A9BE-478C-8437-608AAB91526B}"/>
    <dgm:cxn modelId="{198FC6FC-5A8F-4CF5-9A36-E3394F4CD9BD}" type="presOf" srcId="{D8D02A9F-75A5-41D8-AF2B-575FD67F00AD}" destId="{026DFBA8-DF8B-4C99-8B42-C65915149A12}" srcOrd="0" destOrd="0" presId="urn:microsoft.com/office/officeart/2005/8/layout/vList2"/>
    <dgm:cxn modelId="{0E674D2D-689C-4170-982C-521016A0CEA2}" type="presParOf" srcId="{4B8B6122-16CD-4726-A5C7-BE9F79DC9410}" destId="{BB66700F-DDB8-4B61-B722-38D4220BDE95}" srcOrd="0" destOrd="0" presId="urn:microsoft.com/office/officeart/2005/8/layout/vList2"/>
    <dgm:cxn modelId="{1DD428D5-C1C5-44E2-A4D7-DCC959D9E959}" type="presParOf" srcId="{4B8B6122-16CD-4726-A5C7-BE9F79DC9410}" destId="{79D7E44C-D465-4CAC-9315-EA60BF1A233D}" srcOrd="1" destOrd="0" presId="urn:microsoft.com/office/officeart/2005/8/layout/vList2"/>
    <dgm:cxn modelId="{20B64022-2436-4202-8E92-ECA919793D69}" type="presParOf" srcId="{4B8B6122-16CD-4726-A5C7-BE9F79DC9410}" destId="{80AFEC4E-15F1-41F1-9968-6E8DB94F6E81}" srcOrd="2" destOrd="0" presId="urn:microsoft.com/office/officeart/2005/8/layout/vList2"/>
    <dgm:cxn modelId="{A6A76EAC-EFCA-4D88-8835-4F5620D66C31}" type="presParOf" srcId="{4B8B6122-16CD-4726-A5C7-BE9F79DC9410}" destId="{165B2CE3-ED9C-49E5-B345-E7B465F9839F}" srcOrd="3" destOrd="0" presId="urn:microsoft.com/office/officeart/2005/8/layout/vList2"/>
    <dgm:cxn modelId="{82A47606-4340-4F29-85D6-20EAA7D4C32B}" type="presParOf" srcId="{4B8B6122-16CD-4726-A5C7-BE9F79DC9410}" destId="{026DFBA8-DF8B-4C99-8B42-C65915149A12}" srcOrd="4" destOrd="0" presId="urn:microsoft.com/office/officeart/2005/8/layout/vList2"/>
    <dgm:cxn modelId="{B9C66840-2C77-4BB3-9DB4-05DCDF2D34FB}" type="presParOf" srcId="{4B8B6122-16CD-4726-A5C7-BE9F79DC9410}" destId="{7E3D0E62-C507-41E5-AA65-DC47D52811A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6EC864-A0F0-4393-8F93-E20B9E69832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631C5F-01B5-4099-9196-6770B44A4BA6}">
      <dgm:prSet phldrT="[Text]" phldr="0"/>
      <dgm:spPr/>
      <dgm:t>
        <a:bodyPr/>
        <a:lstStyle/>
        <a:p>
          <a:pPr rtl="0"/>
          <a:r>
            <a:rPr lang="en-US" b="0" u="none" dirty="0">
              <a:solidFill>
                <a:schemeClr val="bg2"/>
              </a:solidFill>
              <a:latin typeface="Montserrat" panose="00000500000000000000" pitchFamily="2" charset="0"/>
            </a:rPr>
            <a:t>Physical Damage</a:t>
          </a:r>
          <a:endParaRPr lang="en-US" b="1" u="sng" dirty="0">
            <a:solidFill>
              <a:schemeClr val="bg2"/>
            </a:solidFill>
            <a:latin typeface="Montserrat" panose="00000500000000000000" pitchFamily="2" charset="0"/>
          </a:endParaRPr>
        </a:p>
      </dgm:t>
    </dgm:pt>
    <dgm:pt modelId="{DD726E63-8165-413F-9FC7-36CF023513F3}" type="parTrans" cxnId="{34897E34-874A-4620-9CB5-3C51ED4FC1D3}">
      <dgm:prSet/>
      <dgm:spPr/>
      <dgm:t>
        <a:bodyPr/>
        <a:lstStyle/>
        <a:p>
          <a:endParaRPr lang="en-US"/>
        </a:p>
      </dgm:t>
    </dgm:pt>
    <dgm:pt modelId="{C1D414C2-72FE-49ED-80AA-F2756C76E4D6}" type="sibTrans" cxnId="{34897E34-874A-4620-9CB5-3C51ED4FC1D3}">
      <dgm:prSet/>
      <dgm:spPr/>
      <dgm:t>
        <a:bodyPr/>
        <a:lstStyle/>
        <a:p>
          <a:endParaRPr lang="en-US"/>
        </a:p>
      </dgm:t>
    </dgm:pt>
    <dgm:pt modelId="{C6EE47E8-5F4C-43E0-B4D8-040A95F59975}">
      <dgm:prSet phldrT="[Text]" phldr="0"/>
      <dgm:spPr/>
      <dgm:t>
        <a:bodyPr/>
        <a:lstStyle/>
        <a:p>
          <a:pPr rtl="0"/>
          <a:r>
            <a:rPr lang="en-US" dirty="0">
              <a:solidFill>
                <a:srgbClr val="404040"/>
              </a:solidFill>
              <a:latin typeface="Montserrat" panose="00000500000000000000" pitchFamily="2" charset="0"/>
            </a:rPr>
            <a:t>Wind-driven debris</a:t>
          </a:r>
          <a:endParaRPr lang="en-US" dirty="0">
            <a:latin typeface="Montserrat" panose="00000500000000000000" pitchFamily="2" charset="0"/>
          </a:endParaRPr>
        </a:p>
      </dgm:t>
    </dgm:pt>
    <dgm:pt modelId="{958972AD-B176-456C-B43C-CA4E1B7C6A7F}" type="parTrans" cxnId="{0A9766E7-B620-4B65-AA75-75C1569F337E}">
      <dgm:prSet/>
      <dgm:spPr/>
      <dgm:t>
        <a:bodyPr/>
        <a:lstStyle/>
        <a:p>
          <a:endParaRPr lang="en-US"/>
        </a:p>
      </dgm:t>
    </dgm:pt>
    <dgm:pt modelId="{FFECEA89-17BD-4F2A-8A38-1F28148CF355}" type="sibTrans" cxnId="{0A9766E7-B620-4B65-AA75-75C1569F337E}">
      <dgm:prSet/>
      <dgm:spPr/>
      <dgm:t>
        <a:bodyPr/>
        <a:lstStyle/>
        <a:p>
          <a:endParaRPr lang="en-US"/>
        </a:p>
      </dgm:t>
    </dgm:pt>
    <dgm:pt modelId="{F206D28A-5126-4779-A3F9-7982C6693CEA}">
      <dgm:prSet phldrT="[Text]" phldr="0"/>
      <dgm:spPr/>
      <dgm:t>
        <a:bodyPr/>
        <a:lstStyle/>
        <a:p>
          <a:pPr rtl="0"/>
          <a:r>
            <a:rPr lang="en-US" dirty="0">
              <a:solidFill>
                <a:srgbClr val="404040"/>
              </a:solidFill>
              <a:latin typeface="Montserrat" panose="00000500000000000000" pitchFamily="2" charset="0"/>
            </a:rPr>
            <a:t>Storm surge</a:t>
          </a:r>
          <a:endParaRPr lang="en-US" dirty="0">
            <a:latin typeface="Montserrat" panose="00000500000000000000" pitchFamily="2" charset="0"/>
          </a:endParaRPr>
        </a:p>
      </dgm:t>
    </dgm:pt>
    <dgm:pt modelId="{4A6D19E8-FE72-4BB2-BB9F-577275DA2E8D}" type="parTrans" cxnId="{326E1A77-D6FD-437A-891D-73822AEC4425}">
      <dgm:prSet/>
      <dgm:spPr/>
      <dgm:t>
        <a:bodyPr/>
        <a:lstStyle/>
        <a:p>
          <a:endParaRPr lang="en-US"/>
        </a:p>
      </dgm:t>
    </dgm:pt>
    <dgm:pt modelId="{DCE0F785-2B36-4051-A545-FD3B297977CC}" type="sibTrans" cxnId="{326E1A77-D6FD-437A-891D-73822AEC4425}">
      <dgm:prSet/>
      <dgm:spPr/>
      <dgm:t>
        <a:bodyPr/>
        <a:lstStyle/>
        <a:p>
          <a:endParaRPr lang="en-US"/>
        </a:p>
      </dgm:t>
    </dgm:pt>
    <dgm:pt modelId="{0A76FA44-56E9-4BAD-9F28-96D3709513C8}">
      <dgm:prSet phldrT="[Text]" custT="1"/>
      <dgm:spPr/>
      <dgm:t>
        <a:bodyPr/>
        <a:lstStyle/>
        <a:p>
          <a:pPr rtl="0"/>
          <a:r>
            <a:rPr lang="en-US" sz="950" dirty="0">
              <a:solidFill>
                <a:schemeClr val="bg2"/>
              </a:solidFill>
            </a:rPr>
            <a:t>Supply chain disruption</a:t>
          </a:r>
        </a:p>
      </dgm:t>
    </dgm:pt>
    <dgm:pt modelId="{6DFCC97A-988E-4C05-A02B-A993B2AEC6AB}" type="parTrans" cxnId="{2B2FF99D-DCEE-4C12-8259-EA6E1B4D5E8C}">
      <dgm:prSet/>
      <dgm:spPr/>
      <dgm:t>
        <a:bodyPr/>
        <a:lstStyle/>
        <a:p>
          <a:endParaRPr lang="en-US"/>
        </a:p>
      </dgm:t>
    </dgm:pt>
    <dgm:pt modelId="{A9C44AC9-A89D-40A5-9926-F50063A36181}" type="sibTrans" cxnId="{2B2FF99D-DCEE-4C12-8259-EA6E1B4D5E8C}">
      <dgm:prSet/>
      <dgm:spPr/>
      <dgm:t>
        <a:bodyPr/>
        <a:lstStyle/>
        <a:p>
          <a:endParaRPr lang="en-US"/>
        </a:p>
      </dgm:t>
    </dgm:pt>
    <dgm:pt modelId="{75B01CB0-E90A-4001-8EC9-577140034DD6}">
      <dgm:prSet phldrT="[Text]" phldr="0"/>
      <dgm:spPr/>
      <dgm:t>
        <a:bodyPr/>
        <a:lstStyle/>
        <a:p>
          <a:pPr rtl="0"/>
          <a:r>
            <a:rPr lang="en-US">
              <a:solidFill>
                <a:srgbClr val="404040"/>
              </a:solidFill>
            </a:rPr>
            <a:t>Infectious disease</a:t>
          </a:r>
          <a:endParaRPr lang="en-US"/>
        </a:p>
      </dgm:t>
    </dgm:pt>
    <dgm:pt modelId="{4615A5AA-803E-4CDE-B66A-692CF63D2B3A}" type="parTrans" cxnId="{5F94E22F-5A19-47A6-A22F-74291D689AC4}">
      <dgm:prSet/>
      <dgm:spPr/>
      <dgm:t>
        <a:bodyPr/>
        <a:lstStyle/>
        <a:p>
          <a:endParaRPr lang="en-US"/>
        </a:p>
      </dgm:t>
    </dgm:pt>
    <dgm:pt modelId="{D7AA4743-0C7A-48EA-88F1-5130DDE06B1A}" type="sibTrans" cxnId="{5F94E22F-5A19-47A6-A22F-74291D689AC4}">
      <dgm:prSet/>
      <dgm:spPr/>
      <dgm:t>
        <a:bodyPr/>
        <a:lstStyle/>
        <a:p>
          <a:endParaRPr lang="en-US"/>
        </a:p>
      </dgm:t>
    </dgm:pt>
    <dgm:pt modelId="{FA7981EA-3FDA-461C-8C85-B1549761846B}">
      <dgm:prSet phldrT="[Text]" phldr="0"/>
      <dgm:spPr/>
      <dgm:t>
        <a:bodyPr/>
        <a:lstStyle/>
        <a:p>
          <a:r>
            <a:rPr lang="en-US">
              <a:solidFill>
                <a:srgbClr val="404040"/>
              </a:solidFill>
            </a:rPr>
            <a:t>Economical</a:t>
          </a:r>
          <a:endParaRPr lang="en-US"/>
        </a:p>
      </dgm:t>
    </dgm:pt>
    <dgm:pt modelId="{D7B76F4F-5723-4D7D-BEF6-1A6D6A953A9A}" type="parTrans" cxnId="{B9F76345-F8E6-43C6-BAF2-1284069B672F}">
      <dgm:prSet/>
      <dgm:spPr/>
      <dgm:t>
        <a:bodyPr/>
        <a:lstStyle/>
        <a:p>
          <a:endParaRPr lang="en-US"/>
        </a:p>
      </dgm:t>
    </dgm:pt>
    <dgm:pt modelId="{AA4E23C3-5E52-4C5C-9030-C1A9E377A393}" type="sibTrans" cxnId="{B9F76345-F8E6-43C6-BAF2-1284069B672F}">
      <dgm:prSet/>
      <dgm:spPr/>
      <dgm:t>
        <a:bodyPr/>
        <a:lstStyle/>
        <a:p>
          <a:endParaRPr lang="en-US"/>
        </a:p>
      </dgm:t>
    </dgm:pt>
    <dgm:pt modelId="{C8568B9B-1C3A-4461-9C8D-8CA3046C8B2B}">
      <dgm:prSet phldr="0"/>
      <dgm:spPr/>
      <dgm:t>
        <a:bodyPr/>
        <a:lstStyle/>
        <a:p>
          <a:pPr rtl="0"/>
          <a:r>
            <a:rPr lang="en-US" dirty="0">
              <a:latin typeface="Montserrat" panose="00000500000000000000" pitchFamily="2" charset="0"/>
            </a:rPr>
            <a:t>Equipment Failure</a:t>
          </a:r>
        </a:p>
      </dgm:t>
    </dgm:pt>
    <dgm:pt modelId="{69960188-65ED-44CF-80A3-613B95E90DBC}" type="parTrans" cxnId="{7B015142-8BEE-498E-9197-A407C58C4855}">
      <dgm:prSet/>
      <dgm:spPr/>
      <dgm:t>
        <a:bodyPr/>
        <a:lstStyle/>
        <a:p>
          <a:endParaRPr lang="en-US"/>
        </a:p>
      </dgm:t>
    </dgm:pt>
    <dgm:pt modelId="{DF7A456C-E93B-49DE-9B98-E2D11E142A1A}" type="sibTrans" cxnId="{7B015142-8BEE-498E-9197-A407C58C4855}">
      <dgm:prSet/>
      <dgm:spPr/>
      <dgm:t>
        <a:bodyPr/>
        <a:lstStyle/>
        <a:p>
          <a:endParaRPr lang="en-US"/>
        </a:p>
      </dgm:t>
    </dgm:pt>
    <dgm:pt modelId="{5B33BF7E-01EB-4DE6-BE9D-8B94363B8EDE}" type="pres">
      <dgm:prSet presAssocID="{C86EC864-A0F0-4393-8F93-E20B9E69832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DA85F28-7EDB-40F5-B8ED-65DCE50FACE3}" type="pres">
      <dgm:prSet presAssocID="{C86EC864-A0F0-4393-8F93-E20B9E698324}" presName="cycle" presStyleCnt="0"/>
      <dgm:spPr/>
    </dgm:pt>
    <dgm:pt modelId="{F541FBB0-E8F5-41DB-9C95-CC4547CEE8CD}" type="pres">
      <dgm:prSet presAssocID="{C86EC864-A0F0-4393-8F93-E20B9E698324}" presName="centerShape" presStyleCnt="0"/>
      <dgm:spPr/>
    </dgm:pt>
    <dgm:pt modelId="{0DD06142-7C70-48AD-8784-38D9DAF82584}" type="pres">
      <dgm:prSet presAssocID="{C86EC864-A0F0-4393-8F93-E20B9E698324}" presName="connSite" presStyleLbl="node1" presStyleIdx="0" presStyleCnt="4"/>
      <dgm:spPr/>
    </dgm:pt>
    <dgm:pt modelId="{8725FF85-CB55-4397-BC82-880BA98433AC}" type="pres">
      <dgm:prSet presAssocID="{C86EC864-A0F0-4393-8F93-E20B9E698324}" presName="visible" presStyleLbl="node1" presStyleIdx="0" presStyleCnt="4"/>
      <dgm:spPr/>
    </dgm:pt>
    <dgm:pt modelId="{8891A9AD-C09D-4ACE-89B1-061A96C8268E}" type="pres">
      <dgm:prSet presAssocID="{DD726E63-8165-413F-9FC7-36CF023513F3}" presName="Name25" presStyleLbl="parChTrans1D1" presStyleIdx="0" presStyleCnt="3"/>
      <dgm:spPr/>
    </dgm:pt>
    <dgm:pt modelId="{F3E02535-29AB-4E59-AE20-EB58973ECF87}" type="pres">
      <dgm:prSet presAssocID="{0B631C5F-01B5-4099-9196-6770B44A4BA6}" presName="node" presStyleCnt="0"/>
      <dgm:spPr/>
    </dgm:pt>
    <dgm:pt modelId="{554DFDF9-0E24-4BAD-906A-10B7C50E9111}" type="pres">
      <dgm:prSet presAssocID="{0B631C5F-01B5-4099-9196-6770B44A4BA6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F890487B-0923-47D6-8BA4-4C8A73DC759C}" type="pres">
      <dgm:prSet presAssocID="{0B631C5F-01B5-4099-9196-6770B44A4BA6}" presName="childNode" presStyleLbl="revTx" presStyleIdx="0" presStyleCnt="2">
        <dgm:presLayoutVars>
          <dgm:bulletEnabled val="1"/>
        </dgm:presLayoutVars>
      </dgm:prSet>
      <dgm:spPr/>
    </dgm:pt>
    <dgm:pt modelId="{768550DA-35D4-490C-8330-65C671DD2565}" type="pres">
      <dgm:prSet presAssocID="{69960188-65ED-44CF-80A3-613B95E90DBC}" presName="Name25" presStyleLbl="parChTrans1D1" presStyleIdx="1" presStyleCnt="3"/>
      <dgm:spPr/>
    </dgm:pt>
    <dgm:pt modelId="{D0D17E50-A376-49DC-AEBD-8D1C61ACFBD1}" type="pres">
      <dgm:prSet presAssocID="{C8568B9B-1C3A-4461-9C8D-8CA3046C8B2B}" presName="node" presStyleCnt="0"/>
      <dgm:spPr/>
    </dgm:pt>
    <dgm:pt modelId="{EAB5B1B1-5D13-437D-A3A5-B225385CD1D5}" type="pres">
      <dgm:prSet presAssocID="{C8568B9B-1C3A-4461-9C8D-8CA3046C8B2B}" presName="parentNode" presStyleLbl="node1" presStyleIdx="2" presStyleCnt="4" custScaleX="105478">
        <dgm:presLayoutVars>
          <dgm:chMax val="1"/>
          <dgm:bulletEnabled val="1"/>
        </dgm:presLayoutVars>
      </dgm:prSet>
      <dgm:spPr/>
    </dgm:pt>
    <dgm:pt modelId="{E49D5E07-13BE-44AA-9143-7C8572A312C2}" type="pres">
      <dgm:prSet presAssocID="{C8568B9B-1C3A-4461-9C8D-8CA3046C8B2B}" presName="childNode" presStyleLbl="revTx" presStyleIdx="0" presStyleCnt="2">
        <dgm:presLayoutVars>
          <dgm:bulletEnabled val="1"/>
        </dgm:presLayoutVars>
      </dgm:prSet>
      <dgm:spPr/>
    </dgm:pt>
    <dgm:pt modelId="{7EA3E077-1217-4886-B092-0C4DBC202401}" type="pres">
      <dgm:prSet presAssocID="{6DFCC97A-988E-4C05-A02B-A993B2AEC6AB}" presName="Name25" presStyleLbl="parChTrans1D1" presStyleIdx="2" presStyleCnt="3"/>
      <dgm:spPr/>
    </dgm:pt>
    <dgm:pt modelId="{BEDEC88B-8F04-48A4-B9B6-F4CF80664D3B}" type="pres">
      <dgm:prSet presAssocID="{0A76FA44-56E9-4BAD-9F28-96D3709513C8}" presName="node" presStyleCnt="0"/>
      <dgm:spPr/>
    </dgm:pt>
    <dgm:pt modelId="{74F5FDDB-2120-4FE4-849A-E83CB6A94804}" type="pres">
      <dgm:prSet presAssocID="{0A76FA44-56E9-4BAD-9F28-96D3709513C8}" presName="parentNode" presStyleLbl="node1" presStyleIdx="3" presStyleCnt="4" custScaleX="110183">
        <dgm:presLayoutVars>
          <dgm:chMax val="1"/>
          <dgm:bulletEnabled val="1"/>
        </dgm:presLayoutVars>
      </dgm:prSet>
      <dgm:spPr/>
    </dgm:pt>
    <dgm:pt modelId="{19A8569A-5750-4EDB-A3CA-43548B4C8408}" type="pres">
      <dgm:prSet presAssocID="{0A76FA44-56E9-4BAD-9F28-96D3709513C8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39D0FF13-F0AD-4EB7-9105-F00FA8466A29}" type="presOf" srcId="{FA7981EA-3FDA-461C-8C85-B1549761846B}" destId="{19A8569A-5750-4EDB-A3CA-43548B4C8408}" srcOrd="0" destOrd="1" presId="urn:microsoft.com/office/officeart/2005/8/layout/radial2"/>
    <dgm:cxn modelId="{388B2A27-1E81-46B9-970D-8D3042E34A1A}" type="presOf" srcId="{C8568B9B-1C3A-4461-9C8D-8CA3046C8B2B}" destId="{EAB5B1B1-5D13-437D-A3A5-B225385CD1D5}" srcOrd="0" destOrd="0" presId="urn:microsoft.com/office/officeart/2005/8/layout/radial2"/>
    <dgm:cxn modelId="{5F94E22F-5A19-47A6-A22F-74291D689AC4}" srcId="{0A76FA44-56E9-4BAD-9F28-96D3709513C8}" destId="{75B01CB0-E90A-4001-8EC9-577140034DD6}" srcOrd="0" destOrd="0" parTransId="{4615A5AA-803E-4CDE-B66A-692CF63D2B3A}" sibTransId="{D7AA4743-0C7A-48EA-88F1-5130DDE06B1A}"/>
    <dgm:cxn modelId="{34897E34-874A-4620-9CB5-3C51ED4FC1D3}" srcId="{C86EC864-A0F0-4393-8F93-E20B9E698324}" destId="{0B631C5F-01B5-4099-9196-6770B44A4BA6}" srcOrd="0" destOrd="0" parTransId="{DD726E63-8165-413F-9FC7-36CF023513F3}" sibTransId="{C1D414C2-72FE-49ED-80AA-F2756C76E4D6}"/>
    <dgm:cxn modelId="{01342C5B-9B7F-43C9-A1FE-53DADD6A593F}" type="presOf" srcId="{0B631C5F-01B5-4099-9196-6770B44A4BA6}" destId="{554DFDF9-0E24-4BAD-906A-10B7C50E9111}" srcOrd="0" destOrd="0" presId="urn:microsoft.com/office/officeart/2005/8/layout/radial2"/>
    <dgm:cxn modelId="{7B015142-8BEE-498E-9197-A407C58C4855}" srcId="{C86EC864-A0F0-4393-8F93-E20B9E698324}" destId="{C8568B9B-1C3A-4461-9C8D-8CA3046C8B2B}" srcOrd="1" destOrd="0" parTransId="{69960188-65ED-44CF-80A3-613B95E90DBC}" sibTransId="{DF7A456C-E93B-49DE-9B98-E2D11E142A1A}"/>
    <dgm:cxn modelId="{B9F76345-F8E6-43C6-BAF2-1284069B672F}" srcId="{0A76FA44-56E9-4BAD-9F28-96D3709513C8}" destId="{FA7981EA-3FDA-461C-8C85-B1549761846B}" srcOrd="1" destOrd="0" parTransId="{D7B76F4F-5723-4D7D-BEF6-1A6D6A953A9A}" sibTransId="{AA4E23C3-5E52-4C5C-9030-C1A9E377A393}"/>
    <dgm:cxn modelId="{CE6A1E47-B338-447B-9BE3-45BFF4F27B6F}" type="presOf" srcId="{C6EE47E8-5F4C-43E0-B4D8-040A95F59975}" destId="{F890487B-0923-47D6-8BA4-4C8A73DC759C}" srcOrd="0" destOrd="0" presId="urn:microsoft.com/office/officeart/2005/8/layout/radial2"/>
    <dgm:cxn modelId="{E170E24D-B135-4D60-91A3-E2663BE7C8F9}" type="presOf" srcId="{75B01CB0-E90A-4001-8EC9-577140034DD6}" destId="{19A8569A-5750-4EDB-A3CA-43548B4C8408}" srcOrd="0" destOrd="0" presId="urn:microsoft.com/office/officeart/2005/8/layout/radial2"/>
    <dgm:cxn modelId="{376FA251-0B0D-407F-8193-B572ACDB5CAF}" type="presOf" srcId="{6DFCC97A-988E-4C05-A02B-A993B2AEC6AB}" destId="{7EA3E077-1217-4886-B092-0C4DBC202401}" srcOrd="0" destOrd="0" presId="urn:microsoft.com/office/officeart/2005/8/layout/radial2"/>
    <dgm:cxn modelId="{326E1A77-D6FD-437A-891D-73822AEC4425}" srcId="{0B631C5F-01B5-4099-9196-6770B44A4BA6}" destId="{F206D28A-5126-4779-A3F9-7982C6693CEA}" srcOrd="1" destOrd="0" parTransId="{4A6D19E8-FE72-4BB2-BB9F-577275DA2E8D}" sibTransId="{DCE0F785-2B36-4051-A545-FD3B297977CC}"/>
    <dgm:cxn modelId="{C8C09088-8891-43F2-BEFB-AECC896CBEC1}" type="presOf" srcId="{69960188-65ED-44CF-80A3-613B95E90DBC}" destId="{768550DA-35D4-490C-8330-65C671DD2565}" srcOrd="0" destOrd="0" presId="urn:microsoft.com/office/officeart/2005/8/layout/radial2"/>
    <dgm:cxn modelId="{8173BB8D-F257-40BD-9531-23ADB402F455}" type="presOf" srcId="{C86EC864-A0F0-4393-8F93-E20B9E698324}" destId="{5B33BF7E-01EB-4DE6-BE9D-8B94363B8EDE}" srcOrd="0" destOrd="0" presId="urn:microsoft.com/office/officeart/2005/8/layout/radial2"/>
    <dgm:cxn modelId="{2B2FF99D-DCEE-4C12-8259-EA6E1B4D5E8C}" srcId="{C86EC864-A0F0-4393-8F93-E20B9E698324}" destId="{0A76FA44-56E9-4BAD-9F28-96D3709513C8}" srcOrd="2" destOrd="0" parTransId="{6DFCC97A-988E-4C05-A02B-A993B2AEC6AB}" sibTransId="{A9C44AC9-A89D-40A5-9926-F50063A36181}"/>
    <dgm:cxn modelId="{5B3578B8-DBBD-4A91-8796-973A1B633910}" type="presOf" srcId="{F206D28A-5126-4779-A3F9-7982C6693CEA}" destId="{F890487B-0923-47D6-8BA4-4C8A73DC759C}" srcOrd="0" destOrd="1" presId="urn:microsoft.com/office/officeart/2005/8/layout/radial2"/>
    <dgm:cxn modelId="{7627B7B8-106E-479C-AEEC-63BF5B7B0627}" type="presOf" srcId="{0A76FA44-56E9-4BAD-9F28-96D3709513C8}" destId="{74F5FDDB-2120-4FE4-849A-E83CB6A94804}" srcOrd="0" destOrd="0" presId="urn:microsoft.com/office/officeart/2005/8/layout/radial2"/>
    <dgm:cxn modelId="{C97E07E3-DCED-42C7-84CC-602F7919D5C5}" type="presOf" srcId="{DD726E63-8165-413F-9FC7-36CF023513F3}" destId="{8891A9AD-C09D-4ACE-89B1-061A96C8268E}" srcOrd="0" destOrd="0" presId="urn:microsoft.com/office/officeart/2005/8/layout/radial2"/>
    <dgm:cxn modelId="{0A9766E7-B620-4B65-AA75-75C1569F337E}" srcId="{0B631C5F-01B5-4099-9196-6770B44A4BA6}" destId="{C6EE47E8-5F4C-43E0-B4D8-040A95F59975}" srcOrd="0" destOrd="0" parTransId="{958972AD-B176-456C-B43C-CA4E1B7C6A7F}" sibTransId="{FFECEA89-17BD-4F2A-8A38-1F28148CF355}"/>
    <dgm:cxn modelId="{2FC8E896-C677-4FFD-9625-DBC349EF895A}" type="presParOf" srcId="{5B33BF7E-01EB-4DE6-BE9D-8B94363B8EDE}" destId="{1DA85F28-7EDB-40F5-B8ED-65DCE50FACE3}" srcOrd="0" destOrd="0" presId="urn:microsoft.com/office/officeart/2005/8/layout/radial2"/>
    <dgm:cxn modelId="{C22C35AE-5A46-4F76-B0BE-C2E31F939CA0}" type="presParOf" srcId="{1DA85F28-7EDB-40F5-B8ED-65DCE50FACE3}" destId="{F541FBB0-E8F5-41DB-9C95-CC4547CEE8CD}" srcOrd="0" destOrd="0" presId="urn:microsoft.com/office/officeart/2005/8/layout/radial2"/>
    <dgm:cxn modelId="{3C0FE30C-83BE-4142-BCB4-CEACF36EDA94}" type="presParOf" srcId="{F541FBB0-E8F5-41DB-9C95-CC4547CEE8CD}" destId="{0DD06142-7C70-48AD-8784-38D9DAF82584}" srcOrd="0" destOrd="0" presId="urn:microsoft.com/office/officeart/2005/8/layout/radial2"/>
    <dgm:cxn modelId="{914D1356-3334-43CA-A24E-DD7ADE7F54CB}" type="presParOf" srcId="{F541FBB0-E8F5-41DB-9C95-CC4547CEE8CD}" destId="{8725FF85-CB55-4397-BC82-880BA98433AC}" srcOrd="1" destOrd="0" presId="urn:microsoft.com/office/officeart/2005/8/layout/radial2"/>
    <dgm:cxn modelId="{32F3F000-5928-4C9F-A77A-F4A1EE22FED8}" type="presParOf" srcId="{1DA85F28-7EDB-40F5-B8ED-65DCE50FACE3}" destId="{8891A9AD-C09D-4ACE-89B1-061A96C8268E}" srcOrd="1" destOrd="0" presId="urn:microsoft.com/office/officeart/2005/8/layout/radial2"/>
    <dgm:cxn modelId="{6239316C-B9AC-4330-87DF-88CEC7B5D419}" type="presParOf" srcId="{1DA85F28-7EDB-40F5-B8ED-65DCE50FACE3}" destId="{F3E02535-29AB-4E59-AE20-EB58973ECF87}" srcOrd="2" destOrd="0" presId="urn:microsoft.com/office/officeart/2005/8/layout/radial2"/>
    <dgm:cxn modelId="{22B4E616-AB7B-4853-A054-37E7970AF1F7}" type="presParOf" srcId="{F3E02535-29AB-4E59-AE20-EB58973ECF87}" destId="{554DFDF9-0E24-4BAD-906A-10B7C50E9111}" srcOrd="0" destOrd="0" presId="urn:microsoft.com/office/officeart/2005/8/layout/radial2"/>
    <dgm:cxn modelId="{4BE9F41C-0205-4F12-A311-8315B52C5924}" type="presParOf" srcId="{F3E02535-29AB-4E59-AE20-EB58973ECF87}" destId="{F890487B-0923-47D6-8BA4-4C8A73DC759C}" srcOrd="1" destOrd="0" presId="urn:microsoft.com/office/officeart/2005/8/layout/radial2"/>
    <dgm:cxn modelId="{6DF50062-5362-4D5A-A2DF-182D1E12F443}" type="presParOf" srcId="{1DA85F28-7EDB-40F5-B8ED-65DCE50FACE3}" destId="{768550DA-35D4-490C-8330-65C671DD2565}" srcOrd="3" destOrd="0" presId="urn:microsoft.com/office/officeart/2005/8/layout/radial2"/>
    <dgm:cxn modelId="{42431EB3-75C3-4324-A451-3E765E50B1CD}" type="presParOf" srcId="{1DA85F28-7EDB-40F5-B8ED-65DCE50FACE3}" destId="{D0D17E50-A376-49DC-AEBD-8D1C61ACFBD1}" srcOrd="4" destOrd="0" presId="urn:microsoft.com/office/officeart/2005/8/layout/radial2"/>
    <dgm:cxn modelId="{6F79AC71-9F6A-439F-8A99-24246605B573}" type="presParOf" srcId="{D0D17E50-A376-49DC-AEBD-8D1C61ACFBD1}" destId="{EAB5B1B1-5D13-437D-A3A5-B225385CD1D5}" srcOrd="0" destOrd="0" presId="urn:microsoft.com/office/officeart/2005/8/layout/radial2"/>
    <dgm:cxn modelId="{3C41C7E7-C2DC-4266-91E7-DFCE58BA9349}" type="presParOf" srcId="{D0D17E50-A376-49DC-AEBD-8D1C61ACFBD1}" destId="{E49D5E07-13BE-44AA-9143-7C8572A312C2}" srcOrd="1" destOrd="0" presId="urn:microsoft.com/office/officeart/2005/8/layout/radial2"/>
    <dgm:cxn modelId="{6414C071-A84D-46F1-A291-C81AE8E64033}" type="presParOf" srcId="{1DA85F28-7EDB-40F5-B8ED-65DCE50FACE3}" destId="{7EA3E077-1217-4886-B092-0C4DBC202401}" srcOrd="5" destOrd="0" presId="urn:microsoft.com/office/officeart/2005/8/layout/radial2"/>
    <dgm:cxn modelId="{175EADBD-4CD7-4FF9-8DCC-F58D0D138F8F}" type="presParOf" srcId="{1DA85F28-7EDB-40F5-B8ED-65DCE50FACE3}" destId="{BEDEC88B-8F04-48A4-B9B6-F4CF80664D3B}" srcOrd="6" destOrd="0" presId="urn:microsoft.com/office/officeart/2005/8/layout/radial2"/>
    <dgm:cxn modelId="{C26D4080-1CB4-461A-B79B-EACFBFEF939C}" type="presParOf" srcId="{BEDEC88B-8F04-48A4-B9B6-F4CF80664D3B}" destId="{74F5FDDB-2120-4FE4-849A-E83CB6A94804}" srcOrd="0" destOrd="0" presId="urn:microsoft.com/office/officeart/2005/8/layout/radial2"/>
    <dgm:cxn modelId="{CB44A46D-60DF-4F48-9407-0A9C869A57E7}" type="presParOf" srcId="{BEDEC88B-8F04-48A4-B9B6-F4CF80664D3B}" destId="{19A8569A-5750-4EDB-A3CA-43548B4C840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555394-C486-4B37-A02D-833EEFA1332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F3F3EB-2FB2-4733-8A98-238DBAD8FDDA}">
      <dgm:prSet phldrT="[Text]" custT="1"/>
      <dgm:spPr/>
      <dgm:t>
        <a:bodyPr/>
        <a:lstStyle/>
        <a:p>
          <a:r>
            <a:rPr lang="en-US" sz="1050" dirty="0">
              <a:solidFill>
                <a:schemeClr val="bg2"/>
              </a:solidFill>
              <a:latin typeface="Montserrat" panose="00000500000000000000" pitchFamily="2" charset="0"/>
            </a:rPr>
            <a:t>Equipment Failure</a:t>
          </a:r>
        </a:p>
      </dgm:t>
    </dgm:pt>
    <dgm:pt modelId="{0926871C-EC91-4866-9465-F46837E64BC8}" type="parTrans" cxnId="{8E828BA1-297C-413C-B382-194594DE5325}">
      <dgm:prSet/>
      <dgm:spPr/>
      <dgm:t>
        <a:bodyPr/>
        <a:lstStyle/>
        <a:p>
          <a:endParaRPr lang="en-US"/>
        </a:p>
      </dgm:t>
    </dgm:pt>
    <dgm:pt modelId="{7D26BC0B-3FA0-4C07-8651-D41632C7615C}" type="sibTrans" cxnId="{8E828BA1-297C-413C-B382-194594DE5325}">
      <dgm:prSet/>
      <dgm:spPr/>
      <dgm:t>
        <a:bodyPr/>
        <a:lstStyle/>
        <a:p>
          <a:endParaRPr lang="en-US"/>
        </a:p>
      </dgm:t>
    </dgm:pt>
    <dgm:pt modelId="{F715E925-EA39-4784-A6F9-96EEA11728B2}">
      <dgm:prSet phldrT="[Text]" custT="1"/>
      <dgm:spPr/>
      <dgm:t>
        <a:bodyPr/>
        <a:lstStyle/>
        <a:p>
          <a:pPr rtl="0"/>
          <a:r>
            <a:rPr lang="en-US" sz="1800" dirty="0">
              <a:solidFill>
                <a:schemeClr val="tx1"/>
              </a:solidFill>
              <a:latin typeface="Montserrat" panose="00000500000000000000" pitchFamily="2" charset="0"/>
            </a:rPr>
            <a:t>Aged Generation</a:t>
          </a:r>
        </a:p>
      </dgm:t>
    </dgm:pt>
    <dgm:pt modelId="{7794D79B-1A42-485F-B001-FFF7E2D300BC}" type="parTrans" cxnId="{173BE0D9-67E2-4279-ACA0-E3703968EF1F}">
      <dgm:prSet/>
      <dgm:spPr/>
      <dgm:t>
        <a:bodyPr/>
        <a:lstStyle/>
        <a:p>
          <a:endParaRPr lang="en-US"/>
        </a:p>
      </dgm:t>
    </dgm:pt>
    <dgm:pt modelId="{4E9D7A0F-2321-462E-9E79-D3DB24169388}" type="sibTrans" cxnId="{173BE0D9-67E2-4279-ACA0-E3703968EF1F}">
      <dgm:prSet/>
      <dgm:spPr/>
      <dgm:t>
        <a:bodyPr/>
        <a:lstStyle/>
        <a:p>
          <a:endParaRPr lang="en-US"/>
        </a:p>
      </dgm:t>
    </dgm:pt>
    <dgm:pt modelId="{3C7810C7-1FA4-44FA-B5FE-C9FAD634430C}" type="pres">
      <dgm:prSet presAssocID="{72555394-C486-4B37-A02D-833EEFA1332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CE54ACE-8499-415C-99E7-D27537BD722F}" type="pres">
      <dgm:prSet presAssocID="{72555394-C486-4B37-A02D-833EEFA13326}" presName="cycle" presStyleCnt="0"/>
      <dgm:spPr/>
    </dgm:pt>
    <dgm:pt modelId="{968AA666-9EBC-45B4-9DE6-2D86CFFFF151}" type="pres">
      <dgm:prSet presAssocID="{72555394-C486-4B37-A02D-833EEFA13326}" presName="centerShape" presStyleCnt="0"/>
      <dgm:spPr/>
    </dgm:pt>
    <dgm:pt modelId="{3890F9C8-0AFF-4D50-A324-CAF493189DF6}" type="pres">
      <dgm:prSet presAssocID="{72555394-C486-4B37-A02D-833EEFA13326}" presName="connSite" presStyleLbl="node1" presStyleIdx="0" presStyleCnt="2"/>
      <dgm:spPr/>
    </dgm:pt>
    <dgm:pt modelId="{80BB909C-09A1-45F4-9D0B-2DAC109B2A21}" type="pres">
      <dgm:prSet presAssocID="{72555394-C486-4B37-A02D-833EEFA13326}" presName="visible" presStyleLbl="node1" presStyleIdx="0" presStyleCnt="2"/>
      <dgm:spPr/>
    </dgm:pt>
    <dgm:pt modelId="{6F4D5071-E990-42EB-A8C2-1264586242FF}" type="pres">
      <dgm:prSet presAssocID="{0926871C-EC91-4866-9465-F46837E64BC8}" presName="Name25" presStyleLbl="parChTrans1D1" presStyleIdx="0" presStyleCnt="1"/>
      <dgm:spPr/>
    </dgm:pt>
    <dgm:pt modelId="{BC243CDE-44A3-4F4F-AFF8-F854E3E96883}" type="pres">
      <dgm:prSet presAssocID="{29F3F3EB-2FB2-4733-8A98-238DBAD8FDDA}" presName="node" presStyleCnt="0"/>
      <dgm:spPr/>
    </dgm:pt>
    <dgm:pt modelId="{52B425CE-E1CD-43DF-A8BA-24EA4FEF201B}" type="pres">
      <dgm:prSet presAssocID="{29F3F3EB-2FB2-4733-8A98-238DBAD8FDDA}" presName="parentNode" presStyleLbl="node1" presStyleIdx="1" presStyleCnt="2" custScaleX="110927" custScaleY="91796">
        <dgm:presLayoutVars>
          <dgm:chMax val="1"/>
          <dgm:bulletEnabled val="1"/>
        </dgm:presLayoutVars>
      </dgm:prSet>
      <dgm:spPr/>
    </dgm:pt>
    <dgm:pt modelId="{CBF53A57-1C9B-4715-89A2-385D6B870069}" type="pres">
      <dgm:prSet presAssocID="{29F3F3EB-2FB2-4733-8A98-238DBAD8FDDA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8BF8AD46-1571-4C72-AB94-8F150FDA6255}" type="presOf" srcId="{0926871C-EC91-4866-9465-F46837E64BC8}" destId="{6F4D5071-E990-42EB-A8C2-1264586242FF}" srcOrd="0" destOrd="0" presId="urn:microsoft.com/office/officeart/2005/8/layout/radial2"/>
    <dgm:cxn modelId="{12E61E96-2311-4938-969D-5A22719FDE3A}" type="presOf" srcId="{29F3F3EB-2FB2-4733-8A98-238DBAD8FDDA}" destId="{52B425CE-E1CD-43DF-A8BA-24EA4FEF201B}" srcOrd="0" destOrd="0" presId="urn:microsoft.com/office/officeart/2005/8/layout/radial2"/>
    <dgm:cxn modelId="{8E828BA1-297C-413C-B382-194594DE5325}" srcId="{72555394-C486-4B37-A02D-833EEFA13326}" destId="{29F3F3EB-2FB2-4733-8A98-238DBAD8FDDA}" srcOrd="0" destOrd="0" parTransId="{0926871C-EC91-4866-9465-F46837E64BC8}" sibTransId="{7D26BC0B-3FA0-4C07-8651-D41632C7615C}"/>
    <dgm:cxn modelId="{173BE0D9-67E2-4279-ACA0-E3703968EF1F}" srcId="{29F3F3EB-2FB2-4733-8A98-238DBAD8FDDA}" destId="{F715E925-EA39-4784-A6F9-96EEA11728B2}" srcOrd="0" destOrd="0" parTransId="{7794D79B-1A42-485F-B001-FFF7E2D300BC}" sibTransId="{4E9D7A0F-2321-462E-9E79-D3DB24169388}"/>
    <dgm:cxn modelId="{F2DC59F4-CE97-4E7F-B7DD-FF65D4DDB6BF}" type="presOf" srcId="{F715E925-EA39-4784-A6F9-96EEA11728B2}" destId="{CBF53A57-1C9B-4715-89A2-385D6B870069}" srcOrd="0" destOrd="0" presId="urn:microsoft.com/office/officeart/2005/8/layout/radial2"/>
    <dgm:cxn modelId="{350397F7-6F1D-4681-B125-B8AD225AA829}" type="presOf" srcId="{72555394-C486-4B37-A02D-833EEFA13326}" destId="{3C7810C7-1FA4-44FA-B5FE-C9FAD634430C}" srcOrd="0" destOrd="0" presId="urn:microsoft.com/office/officeart/2005/8/layout/radial2"/>
    <dgm:cxn modelId="{2A8C9493-21CB-4879-8EA2-96F78FF4C84B}" type="presParOf" srcId="{3C7810C7-1FA4-44FA-B5FE-C9FAD634430C}" destId="{1CE54ACE-8499-415C-99E7-D27537BD722F}" srcOrd="0" destOrd="0" presId="urn:microsoft.com/office/officeart/2005/8/layout/radial2"/>
    <dgm:cxn modelId="{EB753234-7922-4A59-9C8A-8271F07FFF36}" type="presParOf" srcId="{1CE54ACE-8499-415C-99E7-D27537BD722F}" destId="{968AA666-9EBC-45B4-9DE6-2D86CFFFF151}" srcOrd="0" destOrd="0" presId="urn:microsoft.com/office/officeart/2005/8/layout/radial2"/>
    <dgm:cxn modelId="{D0319389-EFE9-415A-B1D2-9213FF2F8BFE}" type="presParOf" srcId="{968AA666-9EBC-45B4-9DE6-2D86CFFFF151}" destId="{3890F9C8-0AFF-4D50-A324-CAF493189DF6}" srcOrd="0" destOrd="0" presId="urn:microsoft.com/office/officeart/2005/8/layout/radial2"/>
    <dgm:cxn modelId="{D0E9119C-1F6E-4C93-8D70-158D5E4384A0}" type="presParOf" srcId="{968AA666-9EBC-45B4-9DE6-2D86CFFFF151}" destId="{80BB909C-09A1-45F4-9D0B-2DAC109B2A21}" srcOrd="1" destOrd="0" presId="urn:microsoft.com/office/officeart/2005/8/layout/radial2"/>
    <dgm:cxn modelId="{0A4B3127-4B15-4BCD-824D-C519610CAA8D}" type="presParOf" srcId="{1CE54ACE-8499-415C-99E7-D27537BD722F}" destId="{6F4D5071-E990-42EB-A8C2-1264586242FF}" srcOrd="1" destOrd="0" presId="urn:microsoft.com/office/officeart/2005/8/layout/radial2"/>
    <dgm:cxn modelId="{F702C0FA-86CC-4100-8569-A64955719109}" type="presParOf" srcId="{1CE54ACE-8499-415C-99E7-D27537BD722F}" destId="{BC243CDE-44A3-4F4F-AFF8-F854E3E96883}" srcOrd="2" destOrd="0" presId="urn:microsoft.com/office/officeart/2005/8/layout/radial2"/>
    <dgm:cxn modelId="{D01AF33D-FA4D-4150-9E33-14CFFF355004}" type="presParOf" srcId="{BC243CDE-44A3-4F4F-AFF8-F854E3E96883}" destId="{52B425CE-E1CD-43DF-A8BA-24EA4FEF201B}" srcOrd="0" destOrd="0" presId="urn:microsoft.com/office/officeart/2005/8/layout/radial2"/>
    <dgm:cxn modelId="{5BC4EE47-A1A1-4D2D-81A3-CAB346D38F3A}" type="presParOf" srcId="{BC243CDE-44A3-4F4F-AFF8-F854E3E96883}" destId="{CBF53A57-1C9B-4715-89A2-385D6B87006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555394-C486-4B37-A02D-833EEFA1332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F3F3EB-2FB2-4733-8A98-238DBAD8FDDA}">
      <dgm:prSet phldrT="[Text]" custT="1"/>
      <dgm:spPr/>
      <dgm:t>
        <a:bodyPr/>
        <a:lstStyle/>
        <a:p>
          <a:pPr rtl="0"/>
          <a:r>
            <a:rPr lang="en-US" sz="1200" dirty="0">
              <a:latin typeface="Montserrat" panose="00000500000000000000" pitchFamily="2" charset="0"/>
            </a:rPr>
            <a:t>Single Fuel Source</a:t>
          </a:r>
        </a:p>
      </dgm:t>
    </dgm:pt>
    <dgm:pt modelId="{0926871C-EC91-4866-9465-F46837E64BC8}" type="parTrans" cxnId="{8E828BA1-297C-413C-B382-194594DE5325}">
      <dgm:prSet/>
      <dgm:spPr/>
      <dgm:t>
        <a:bodyPr/>
        <a:lstStyle/>
        <a:p>
          <a:endParaRPr lang="en-US"/>
        </a:p>
      </dgm:t>
    </dgm:pt>
    <dgm:pt modelId="{7D26BC0B-3FA0-4C07-8651-D41632C7615C}" type="sibTrans" cxnId="{8E828BA1-297C-413C-B382-194594DE5325}">
      <dgm:prSet/>
      <dgm:spPr/>
      <dgm:t>
        <a:bodyPr/>
        <a:lstStyle/>
        <a:p>
          <a:endParaRPr lang="en-US"/>
        </a:p>
      </dgm:t>
    </dgm:pt>
    <dgm:pt modelId="{F715E925-EA39-4784-A6F9-96EEA11728B2}">
      <dgm:prSet phldrT="[Text]" custT="1"/>
      <dgm:spPr/>
      <dgm:t>
        <a:bodyPr/>
        <a:lstStyle/>
        <a:p>
          <a:pPr rtl="0"/>
          <a:r>
            <a:rPr lang="en-US" sz="2400" dirty="0">
              <a:latin typeface="Montserrat" panose="00000500000000000000" pitchFamily="2" charset="0"/>
            </a:rPr>
            <a:t>Diesel</a:t>
          </a:r>
        </a:p>
      </dgm:t>
    </dgm:pt>
    <dgm:pt modelId="{7794D79B-1A42-485F-B001-FFF7E2D300BC}" type="parTrans" cxnId="{173BE0D9-67E2-4279-ACA0-E3703968EF1F}">
      <dgm:prSet/>
      <dgm:spPr/>
      <dgm:t>
        <a:bodyPr/>
        <a:lstStyle/>
        <a:p>
          <a:endParaRPr lang="en-US"/>
        </a:p>
      </dgm:t>
    </dgm:pt>
    <dgm:pt modelId="{4E9D7A0F-2321-462E-9E79-D3DB24169388}" type="sibTrans" cxnId="{173BE0D9-67E2-4279-ACA0-E3703968EF1F}">
      <dgm:prSet/>
      <dgm:spPr/>
      <dgm:t>
        <a:bodyPr/>
        <a:lstStyle/>
        <a:p>
          <a:endParaRPr lang="en-US"/>
        </a:p>
      </dgm:t>
    </dgm:pt>
    <dgm:pt modelId="{3C7810C7-1FA4-44FA-B5FE-C9FAD634430C}" type="pres">
      <dgm:prSet presAssocID="{72555394-C486-4B37-A02D-833EEFA1332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CE54ACE-8499-415C-99E7-D27537BD722F}" type="pres">
      <dgm:prSet presAssocID="{72555394-C486-4B37-A02D-833EEFA13326}" presName="cycle" presStyleCnt="0"/>
      <dgm:spPr/>
    </dgm:pt>
    <dgm:pt modelId="{968AA666-9EBC-45B4-9DE6-2D86CFFFF151}" type="pres">
      <dgm:prSet presAssocID="{72555394-C486-4B37-A02D-833EEFA13326}" presName="centerShape" presStyleCnt="0"/>
      <dgm:spPr/>
    </dgm:pt>
    <dgm:pt modelId="{3890F9C8-0AFF-4D50-A324-CAF493189DF6}" type="pres">
      <dgm:prSet presAssocID="{72555394-C486-4B37-A02D-833EEFA13326}" presName="connSite" presStyleLbl="node1" presStyleIdx="0" presStyleCnt="2"/>
      <dgm:spPr/>
    </dgm:pt>
    <dgm:pt modelId="{80BB909C-09A1-45F4-9D0B-2DAC109B2A21}" type="pres">
      <dgm:prSet presAssocID="{72555394-C486-4B37-A02D-833EEFA13326}" presName="visible" presStyleLbl="node1" presStyleIdx="0" presStyleCnt="2"/>
      <dgm:spPr/>
    </dgm:pt>
    <dgm:pt modelId="{6F4D5071-E990-42EB-A8C2-1264586242FF}" type="pres">
      <dgm:prSet presAssocID="{0926871C-EC91-4866-9465-F46837E64BC8}" presName="Name25" presStyleLbl="parChTrans1D1" presStyleIdx="0" presStyleCnt="1"/>
      <dgm:spPr/>
    </dgm:pt>
    <dgm:pt modelId="{BC243CDE-44A3-4F4F-AFF8-F854E3E96883}" type="pres">
      <dgm:prSet presAssocID="{29F3F3EB-2FB2-4733-8A98-238DBAD8FDDA}" presName="node" presStyleCnt="0"/>
      <dgm:spPr/>
    </dgm:pt>
    <dgm:pt modelId="{52B425CE-E1CD-43DF-A8BA-24EA4FEF201B}" type="pres">
      <dgm:prSet presAssocID="{29F3F3EB-2FB2-4733-8A98-238DBAD8FDDA}" presName="parentNode" presStyleLbl="node1" presStyleIdx="1" presStyleCnt="2" custScaleX="109510" custScaleY="99199" custLinFactNeighborX="-1863" custLinFactNeighborY="-491">
        <dgm:presLayoutVars>
          <dgm:chMax val="1"/>
          <dgm:bulletEnabled val="1"/>
        </dgm:presLayoutVars>
      </dgm:prSet>
      <dgm:spPr/>
    </dgm:pt>
    <dgm:pt modelId="{CBF53A57-1C9B-4715-89A2-385D6B870069}" type="pres">
      <dgm:prSet presAssocID="{29F3F3EB-2FB2-4733-8A98-238DBAD8FDDA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05399B5D-1C81-45C2-93B4-1A1670B871D4}" type="presOf" srcId="{29F3F3EB-2FB2-4733-8A98-238DBAD8FDDA}" destId="{52B425CE-E1CD-43DF-A8BA-24EA4FEF201B}" srcOrd="0" destOrd="0" presId="urn:microsoft.com/office/officeart/2005/8/layout/radial2"/>
    <dgm:cxn modelId="{8BF8AD46-1571-4C72-AB94-8F150FDA6255}" type="presOf" srcId="{0926871C-EC91-4866-9465-F46837E64BC8}" destId="{6F4D5071-E990-42EB-A8C2-1264586242FF}" srcOrd="0" destOrd="0" presId="urn:microsoft.com/office/officeart/2005/8/layout/radial2"/>
    <dgm:cxn modelId="{8E828BA1-297C-413C-B382-194594DE5325}" srcId="{72555394-C486-4B37-A02D-833EEFA13326}" destId="{29F3F3EB-2FB2-4733-8A98-238DBAD8FDDA}" srcOrd="0" destOrd="0" parTransId="{0926871C-EC91-4866-9465-F46837E64BC8}" sibTransId="{7D26BC0B-3FA0-4C07-8651-D41632C7615C}"/>
    <dgm:cxn modelId="{1D27F6B5-BB8F-41E5-A60B-0A53F94896E3}" type="presOf" srcId="{F715E925-EA39-4784-A6F9-96EEA11728B2}" destId="{CBF53A57-1C9B-4715-89A2-385D6B870069}" srcOrd="0" destOrd="0" presId="urn:microsoft.com/office/officeart/2005/8/layout/radial2"/>
    <dgm:cxn modelId="{173BE0D9-67E2-4279-ACA0-E3703968EF1F}" srcId="{29F3F3EB-2FB2-4733-8A98-238DBAD8FDDA}" destId="{F715E925-EA39-4784-A6F9-96EEA11728B2}" srcOrd="0" destOrd="0" parTransId="{7794D79B-1A42-485F-B001-FFF7E2D300BC}" sibTransId="{4E9D7A0F-2321-462E-9E79-D3DB24169388}"/>
    <dgm:cxn modelId="{350397F7-6F1D-4681-B125-B8AD225AA829}" type="presOf" srcId="{72555394-C486-4B37-A02D-833EEFA13326}" destId="{3C7810C7-1FA4-44FA-B5FE-C9FAD634430C}" srcOrd="0" destOrd="0" presId="urn:microsoft.com/office/officeart/2005/8/layout/radial2"/>
    <dgm:cxn modelId="{2A8C9493-21CB-4879-8EA2-96F78FF4C84B}" type="presParOf" srcId="{3C7810C7-1FA4-44FA-B5FE-C9FAD634430C}" destId="{1CE54ACE-8499-415C-99E7-D27537BD722F}" srcOrd="0" destOrd="0" presId="urn:microsoft.com/office/officeart/2005/8/layout/radial2"/>
    <dgm:cxn modelId="{EB753234-7922-4A59-9C8A-8271F07FFF36}" type="presParOf" srcId="{1CE54ACE-8499-415C-99E7-D27537BD722F}" destId="{968AA666-9EBC-45B4-9DE6-2D86CFFFF151}" srcOrd="0" destOrd="0" presId="urn:microsoft.com/office/officeart/2005/8/layout/radial2"/>
    <dgm:cxn modelId="{69A834EF-FD96-4842-AA3C-20FA72375FEF}" type="presParOf" srcId="{968AA666-9EBC-45B4-9DE6-2D86CFFFF151}" destId="{3890F9C8-0AFF-4D50-A324-CAF493189DF6}" srcOrd="0" destOrd="0" presId="urn:microsoft.com/office/officeart/2005/8/layout/radial2"/>
    <dgm:cxn modelId="{DD26F7DD-4CCB-44A4-BD38-9F50DC317CAC}" type="presParOf" srcId="{968AA666-9EBC-45B4-9DE6-2D86CFFFF151}" destId="{80BB909C-09A1-45F4-9D0B-2DAC109B2A21}" srcOrd="1" destOrd="0" presId="urn:microsoft.com/office/officeart/2005/8/layout/radial2"/>
    <dgm:cxn modelId="{0A4B3127-4B15-4BCD-824D-C519610CAA8D}" type="presParOf" srcId="{1CE54ACE-8499-415C-99E7-D27537BD722F}" destId="{6F4D5071-E990-42EB-A8C2-1264586242FF}" srcOrd="1" destOrd="0" presId="urn:microsoft.com/office/officeart/2005/8/layout/radial2"/>
    <dgm:cxn modelId="{F702C0FA-86CC-4100-8569-A64955719109}" type="presParOf" srcId="{1CE54ACE-8499-415C-99E7-D27537BD722F}" destId="{BC243CDE-44A3-4F4F-AFF8-F854E3E96883}" srcOrd="2" destOrd="0" presId="urn:microsoft.com/office/officeart/2005/8/layout/radial2"/>
    <dgm:cxn modelId="{30A7DFAB-EF0B-4238-9237-D09169B8EC00}" type="presParOf" srcId="{BC243CDE-44A3-4F4F-AFF8-F854E3E96883}" destId="{52B425CE-E1CD-43DF-A8BA-24EA4FEF201B}" srcOrd="0" destOrd="0" presId="urn:microsoft.com/office/officeart/2005/8/layout/radial2"/>
    <dgm:cxn modelId="{C693DCF4-121F-4873-8AAD-1B9ACA4FCDEB}" type="presParOf" srcId="{BC243CDE-44A3-4F4F-AFF8-F854E3E96883}" destId="{CBF53A57-1C9B-4715-89A2-385D6B87006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555394-C486-4B37-A02D-833EEFA1332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F3F3EB-2FB2-4733-8A98-238DBAD8FDDA}">
      <dgm:prSet phldrT="[Text]" phldr="0"/>
      <dgm:spPr/>
      <dgm:t>
        <a:bodyPr/>
        <a:lstStyle/>
        <a:p>
          <a:pPr rtl="0"/>
          <a:r>
            <a:rPr lang="en-US" dirty="0">
              <a:latin typeface="Montserrat" panose="00000500000000000000" pitchFamily="2" charset="0"/>
            </a:rPr>
            <a:t>Single Fuel Supplier</a:t>
          </a:r>
        </a:p>
      </dgm:t>
    </dgm:pt>
    <dgm:pt modelId="{0926871C-EC91-4866-9465-F46837E64BC8}" type="parTrans" cxnId="{8E828BA1-297C-413C-B382-194594DE5325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7D26BC0B-3FA0-4C07-8651-D41632C7615C}" type="sibTrans" cxnId="{8E828BA1-297C-413C-B382-194594DE5325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F715E925-EA39-4784-A6F9-96EEA11728B2}">
      <dgm:prSet phldrT="[Text]" custT="1"/>
      <dgm:spPr/>
      <dgm:t>
        <a:bodyPr/>
        <a:lstStyle/>
        <a:p>
          <a:pPr rtl="0"/>
          <a:r>
            <a:rPr lang="en-US" sz="2400" dirty="0">
              <a:latin typeface="Montserrat" panose="00000500000000000000" pitchFamily="2" charset="0"/>
            </a:rPr>
            <a:t>Vitol</a:t>
          </a:r>
        </a:p>
      </dgm:t>
    </dgm:pt>
    <dgm:pt modelId="{7794D79B-1A42-485F-B001-FFF7E2D300BC}" type="parTrans" cxnId="{173BE0D9-67E2-4279-ACA0-E3703968EF1F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4E9D7A0F-2321-462E-9E79-D3DB24169388}" type="sibTrans" cxnId="{173BE0D9-67E2-4279-ACA0-E3703968EF1F}">
      <dgm:prSet/>
      <dgm:spPr/>
      <dgm:t>
        <a:bodyPr/>
        <a:lstStyle/>
        <a:p>
          <a:endParaRPr lang="en-US">
            <a:latin typeface="Montserrat" panose="00000500000000000000" pitchFamily="2" charset="0"/>
          </a:endParaRPr>
        </a:p>
      </dgm:t>
    </dgm:pt>
    <dgm:pt modelId="{3C7810C7-1FA4-44FA-B5FE-C9FAD634430C}" type="pres">
      <dgm:prSet presAssocID="{72555394-C486-4B37-A02D-833EEFA1332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CE54ACE-8499-415C-99E7-D27537BD722F}" type="pres">
      <dgm:prSet presAssocID="{72555394-C486-4B37-A02D-833EEFA13326}" presName="cycle" presStyleCnt="0"/>
      <dgm:spPr/>
    </dgm:pt>
    <dgm:pt modelId="{968AA666-9EBC-45B4-9DE6-2D86CFFFF151}" type="pres">
      <dgm:prSet presAssocID="{72555394-C486-4B37-A02D-833EEFA13326}" presName="centerShape" presStyleCnt="0"/>
      <dgm:spPr/>
    </dgm:pt>
    <dgm:pt modelId="{3890F9C8-0AFF-4D50-A324-CAF493189DF6}" type="pres">
      <dgm:prSet presAssocID="{72555394-C486-4B37-A02D-833EEFA13326}" presName="connSite" presStyleLbl="node1" presStyleIdx="0" presStyleCnt="2"/>
      <dgm:spPr/>
    </dgm:pt>
    <dgm:pt modelId="{80BB909C-09A1-45F4-9D0B-2DAC109B2A21}" type="pres">
      <dgm:prSet presAssocID="{72555394-C486-4B37-A02D-833EEFA13326}" presName="visible" presStyleLbl="node1" presStyleIdx="0" presStyleCnt="2" custScaleX="109068" custLinFactNeighborX="-51" custLinFactNeighborY="-1660"/>
      <dgm:spPr/>
    </dgm:pt>
    <dgm:pt modelId="{6F4D5071-E990-42EB-A8C2-1264586242FF}" type="pres">
      <dgm:prSet presAssocID="{0926871C-EC91-4866-9465-F46837E64BC8}" presName="Name25" presStyleLbl="parChTrans1D1" presStyleIdx="0" presStyleCnt="1"/>
      <dgm:spPr/>
    </dgm:pt>
    <dgm:pt modelId="{BC243CDE-44A3-4F4F-AFF8-F854E3E96883}" type="pres">
      <dgm:prSet presAssocID="{29F3F3EB-2FB2-4733-8A98-238DBAD8FDDA}" presName="node" presStyleCnt="0"/>
      <dgm:spPr/>
    </dgm:pt>
    <dgm:pt modelId="{52B425CE-E1CD-43DF-A8BA-24EA4FEF201B}" type="pres">
      <dgm:prSet presAssocID="{29F3F3EB-2FB2-4733-8A98-238DBAD8FDDA}" presName="parentNode" presStyleLbl="node1" presStyleIdx="1" presStyleCnt="2">
        <dgm:presLayoutVars>
          <dgm:chMax val="1"/>
          <dgm:bulletEnabled val="1"/>
        </dgm:presLayoutVars>
      </dgm:prSet>
      <dgm:spPr/>
    </dgm:pt>
    <dgm:pt modelId="{CBF53A57-1C9B-4715-89A2-385D6B870069}" type="pres">
      <dgm:prSet presAssocID="{29F3F3EB-2FB2-4733-8A98-238DBAD8FDDA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05399B5D-1C81-45C2-93B4-1A1670B871D4}" type="presOf" srcId="{29F3F3EB-2FB2-4733-8A98-238DBAD8FDDA}" destId="{52B425CE-E1CD-43DF-A8BA-24EA4FEF201B}" srcOrd="0" destOrd="0" presId="urn:microsoft.com/office/officeart/2005/8/layout/radial2"/>
    <dgm:cxn modelId="{8BF8AD46-1571-4C72-AB94-8F150FDA6255}" type="presOf" srcId="{0926871C-EC91-4866-9465-F46837E64BC8}" destId="{6F4D5071-E990-42EB-A8C2-1264586242FF}" srcOrd="0" destOrd="0" presId="urn:microsoft.com/office/officeart/2005/8/layout/radial2"/>
    <dgm:cxn modelId="{8E828BA1-297C-413C-B382-194594DE5325}" srcId="{72555394-C486-4B37-A02D-833EEFA13326}" destId="{29F3F3EB-2FB2-4733-8A98-238DBAD8FDDA}" srcOrd="0" destOrd="0" parTransId="{0926871C-EC91-4866-9465-F46837E64BC8}" sibTransId="{7D26BC0B-3FA0-4C07-8651-D41632C7615C}"/>
    <dgm:cxn modelId="{1D27F6B5-BB8F-41E5-A60B-0A53F94896E3}" type="presOf" srcId="{F715E925-EA39-4784-A6F9-96EEA11728B2}" destId="{CBF53A57-1C9B-4715-89A2-385D6B870069}" srcOrd="0" destOrd="0" presId="urn:microsoft.com/office/officeart/2005/8/layout/radial2"/>
    <dgm:cxn modelId="{173BE0D9-67E2-4279-ACA0-E3703968EF1F}" srcId="{29F3F3EB-2FB2-4733-8A98-238DBAD8FDDA}" destId="{F715E925-EA39-4784-A6F9-96EEA11728B2}" srcOrd="0" destOrd="0" parTransId="{7794D79B-1A42-485F-B001-FFF7E2D300BC}" sibTransId="{4E9D7A0F-2321-462E-9E79-D3DB24169388}"/>
    <dgm:cxn modelId="{350397F7-6F1D-4681-B125-B8AD225AA829}" type="presOf" srcId="{72555394-C486-4B37-A02D-833EEFA13326}" destId="{3C7810C7-1FA4-44FA-B5FE-C9FAD634430C}" srcOrd="0" destOrd="0" presId="urn:microsoft.com/office/officeart/2005/8/layout/radial2"/>
    <dgm:cxn modelId="{2A8C9493-21CB-4879-8EA2-96F78FF4C84B}" type="presParOf" srcId="{3C7810C7-1FA4-44FA-B5FE-C9FAD634430C}" destId="{1CE54ACE-8499-415C-99E7-D27537BD722F}" srcOrd="0" destOrd="0" presId="urn:microsoft.com/office/officeart/2005/8/layout/radial2"/>
    <dgm:cxn modelId="{EB753234-7922-4A59-9C8A-8271F07FFF36}" type="presParOf" srcId="{1CE54ACE-8499-415C-99E7-D27537BD722F}" destId="{968AA666-9EBC-45B4-9DE6-2D86CFFFF151}" srcOrd="0" destOrd="0" presId="urn:microsoft.com/office/officeart/2005/8/layout/radial2"/>
    <dgm:cxn modelId="{69A834EF-FD96-4842-AA3C-20FA72375FEF}" type="presParOf" srcId="{968AA666-9EBC-45B4-9DE6-2D86CFFFF151}" destId="{3890F9C8-0AFF-4D50-A324-CAF493189DF6}" srcOrd="0" destOrd="0" presId="urn:microsoft.com/office/officeart/2005/8/layout/radial2"/>
    <dgm:cxn modelId="{DD26F7DD-4CCB-44A4-BD38-9F50DC317CAC}" type="presParOf" srcId="{968AA666-9EBC-45B4-9DE6-2D86CFFFF151}" destId="{80BB909C-09A1-45F4-9D0B-2DAC109B2A21}" srcOrd="1" destOrd="0" presId="urn:microsoft.com/office/officeart/2005/8/layout/radial2"/>
    <dgm:cxn modelId="{0A4B3127-4B15-4BCD-824D-C519610CAA8D}" type="presParOf" srcId="{1CE54ACE-8499-415C-99E7-D27537BD722F}" destId="{6F4D5071-E990-42EB-A8C2-1264586242FF}" srcOrd="1" destOrd="0" presId="urn:microsoft.com/office/officeart/2005/8/layout/radial2"/>
    <dgm:cxn modelId="{F702C0FA-86CC-4100-8569-A64955719109}" type="presParOf" srcId="{1CE54ACE-8499-415C-99E7-D27537BD722F}" destId="{BC243CDE-44A3-4F4F-AFF8-F854E3E96883}" srcOrd="2" destOrd="0" presId="urn:microsoft.com/office/officeart/2005/8/layout/radial2"/>
    <dgm:cxn modelId="{30A7DFAB-EF0B-4238-9237-D09169B8EC00}" type="presParOf" srcId="{BC243CDE-44A3-4F4F-AFF8-F854E3E96883}" destId="{52B425CE-E1CD-43DF-A8BA-24EA4FEF201B}" srcOrd="0" destOrd="0" presId="urn:microsoft.com/office/officeart/2005/8/layout/radial2"/>
    <dgm:cxn modelId="{C693DCF4-121F-4873-8AAD-1B9ACA4FCDEB}" type="presParOf" srcId="{BC243CDE-44A3-4F4F-AFF8-F854E3E96883}" destId="{CBF53A57-1C9B-4715-89A2-385D6B87006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1F0776-6C2A-4773-B463-DCB1A838B4F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0049DF-FD9A-4B24-BAA9-1FEF4CF9DB5F}">
      <dgm:prSet phldrT="[Text]" phldr="0" custT="1"/>
      <dgm:spPr/>
      <dgm:t>
        <a:bodyPr/>
        <a:lstStyle/>
        <a:p>
          <a:pPr rtl="0"/>
          <a:r>
            <a:rPr lang="en-US" sz="1000" b="1">
              <a:solidFill>
                <a:srgbClr val="404040"/>
              </a:solidFill>
              <a:latin typeface="Montserrat" pitchFamily="2" charset="77"/>
            </a:rPr>
            <a:t>Maintain Lower Fuel Costs</a:t>
          </a:r>
          <a:endParaRPr lang="en-US" sz="1000" b="1">
            <a:latin typeface="Montserrat" pitchFamily="2" charset="77"/>
          </a:endParaRPr>
        </a:p>
      </dgm:t>
    </dgm:pt>
    <dgm:pt modelId="{AEB916C7-AE79-4A00-991C-E7A8164B7BD9}" type="parTrans" cxnId="{118E851B-4B3F-4B09-AAF2-49775C5EA01C}">
      <dgm:prSet/>
      <dgm:spPr/>
      <dgm:t>
        <a:bodyPr/>
        <a:lstStyle/>
        <a:p>
          <a:endParaRPr lang="en-US"/>
        </a:p>
      </dgm:t>
    </dgm:pt>
    <dgm:pt modelId="{F1B0ED74-806F-41B7-8E04-9082EA69091A}" type="sibTrans" cxnId="{118E851B-4B3F-4B09-AAF2-49775C5EA01C}">
      <dgm:prSet/>
      <dgm:spPr/>
      <dgm:t>
        <a:bodyPr/>
        <a:lstStyle/>
        <a:p>
          <a:endParaRPr lang="en-US"/>
        </a:p>
      </dgm:t>
    </dgm:pt>
    <dgm:pt modelId="{89F27753-C86B-4F35-8707-07CE0B0E82D8}">
      <dgm:prSet phldr="0" custT="1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1000" b="1">
              <a:solidFill>
                <a:srgbClr val="404040"/>
              </a:solidFill>
              <a:latin typeface="Montserrat" pitchFamily="2" charset="77"/>
              <a:cs typeface="Arial"/>
            </a:rPr>
            <a:t>Lower Propane Transportation Costs</a:t>
          </a:r>
        </a:p>
      </dgm:t>
    </dgm:pt>
    <dgm:pt modelId="{59B237CE-1ACD-407C-AA22-7C12039DCF52}" type="parTrans" cxnId="{BF2B20C2-B2DE-4CD4-BCFE-239434C3D680}">
      <dgm:prSet/>
      <dgm:spPr/>
      <dgm:t>
        <a:bodyPr/>
        <a:lstStyle/>
        <a:p>
          <a:endParaRPr lang="en-US"/>
        </a:p>
      </dgm:t>
    </dgm:pt>
    <dgm:pt modelId="{CA25AD6A-E429-4CAB-B19B-8957495951A5}" type="sibTrans" cxnId="{BF2B20C2-B2DE-4CD4-BCFE-239434C3D680}">
      <dgm:prSet/>
      <dgm:spPr/>
      <dgm:t>
        <a:bodyPr/>
        <a:lstStyle/>
        <a:p>
          <a:endParaRPr lang="en-US"/>
        </a:p>
      </dgm:t>
    </dgm:pt>
    <dgm:pt modelId="{001F99EF-272D-4220-9E8C-BAD6DA4A3386}">
      <dgm:prSet phldr="0" custT="1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1000" b="1">
              <a:solidFill>
                <a:srgbClr val="404040"/>
              </a:solidFill>
              <a:latin typeface="Montserrat" pitchFamily="2" charset="77"/>
              <a:cs typeface="Arial"/>
            </a:rPr>
            <a:t>Fuel Redundancy </a:t>
          </a:r>
        </a:p>
      </dgm:t>
    </dgm:pt>
    <dgm:pt modelId="{FEA0F687-D4F1-4174-90F7-9DA2CEAFDE93}" type="parTrans" cxnId="{FEA9A4FE-1B0C-47E0-A217-ED0636C645D5}">
      <dgm:prSet/>
      <dgm:spPr/>
      <dgm:t>
        <a:bodyPr/>
        <a:lstStyle/>
        <a:p>
          <a:endParaRPr lang="en-US"/>
        </a:p>
      </dgm:t>
    </dgm:pt>
    <dgm:pt modelId="{C701B030-9E84-48B7-985F-151F1C857602}" type="sibTrans" cxnId="{FEA9A4FE-1B0C-47E0-A217-ED0636C645D5}">
      <dgm:prSet/>
      <dgm:spPr/>
      <dgm:t>
        <a:bodyPr/>
        <a:lstStyle/>
        <a:p>
          <a:endParaRPr lang="en-US"/>
        </a:p>
      </dgm:t>
    </dgm:pt>
    <dgm:pt modelId="{13420DFC-B130-49BE-B760-F257F8A1B67D}">
      <dgm:prSet phldr="0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000" b="1">
              <a:solidFill>
                <a:srgbClr val="404040"/>
              </a:solidFill>
              <a:latin typeface="Montserrat" pitchFamily="2" charset="77"/>
              <a:cs typeface="Arial"/>
            </a:rPr>
            <a:t>Fuel Security</a:t>
          </a:r>
        </a:p>
      </dgm:t>
    </dgm:pt>
    <dgm:pt modelId="{19036D33-9403-4101-B56A-618B32B3B604}" type="parTrans" cxnId="{BCD5D238-1575-4AB8-9139-73848A33A5DC}">
      <dgm:prSet/>
      <dgm:spPr/>
      <dgm:t>
        <a:bodyPr/>
        <a:lstStyle/>
        <a:p>
          <a:endParaRPr lang="en-US"/>
        </a:p>
      </dgm:t>
    </dgm:pt>
    <dgm:pt modelId="{431003A5-2C6F-42E1-A0D8-D6C6FF6D2F43}" type="sibTrans" cxnId="{BCD5D238-1575-4AB8-9139-73848A33A5DC}">
      <dgm:prSet/>
      <dgm:spPr/>
      <dgm:t>
        <a:bodyPr/>
        <a:lstStyle/>
        <a:p>
          <a:endParaRPr lang="en-US"/>
        </a:p>
      </dgm:t>
    </dgm:pt>
    <dgm:pt modelId="{1D99311D-CC67-4906-9454-0F4BC6FB4592}">
      <dgm:prSet phldr="0" custT="1"/>
      <dgm:spPr/>
      <dgm:t>
        <a:bodyPr/>
        <a:lstStyle/>
        <a:p>
          <a:pPr algn="ctr">
            <a:lnSpc>
              <a:spcPct val="90000"/>
            </a:lnSpc>
          </a:pPr>
          <a:r>
            <a:rPr lang="en-US" sz="1000" b="1">
              <a:solidFill>
                <a:srgbClr val="404040"/>
              </a:solidFill>
              <a:latin typeface="Montserrat" pitchFamily="2" charset="77"/>
              <a:cs typeface="Arial"/>
            </a:rPr>
            <a:t>Drinking Water Security </a:t>
          </a:r>
        </a:p>
      </dgm:t>
    </dgm:pt>
    <dgm:pt modelId="{45EC3AAE-C036-42D1-B56D-48BE0CB990D7}" type="parTrans" cxnId="{713A036E-8548-4C4A-89CC-FBDCEDFA6E85}">
      <dgm:prSet/>
      <dgm:spPr/>
      <dgm:t>
        <a:bodyPr/>
        <a:lstStyle/>
        <a:p>
          <a:endParaRPr lang="en-US"/>
        </a:p>
      </dgm:t>
    </dgm:pt>
    <dgm:pt modelId="{20C6FC2A-DD78-4D19-8402-04477BD8140A}" type="sibTrans" cxnId="{713A036E-8548-4C4A-89CC-FBDCEDFA6E85}">
      <dgm:prSet/>
      <dgm:spPr/>
      <dgm:t>
        <a:bodyPr/>
        <a:lstStyle/>
        <a:p>
          <a:endParaRPr lang="en-US"/>
        </a:p>
      </dgm:t>
    </dgm:pt>
    <dgm:pt modelId="{6EEEB369-6863-4569-8EAF-7B3F6919CF06}">
      <dgm:prSet phldr="0" custT="1"/>
      <dgm:spPr/>
      <dgm:t>
        <a:bodyPr/>
        <a:lstStyle/>
        <a:p>
          <a:pPr algn="ctr">
            <a:lnSpc>
              <a:spcPct val="90000"/>
            </a:lnSpc>
          </a:pPr>
          <a:r>
            <a:rPr lang="en-US" sz="1000" b="1">
              <a:solidFill>
                <a:srgbClr val="404040"/>
              </a:solidFill>
              <a:latin typeface="Montserrat" pitchFamily="2" charset="77"/>
              <a:cs typeface="Arial"/>
            </a:rPr>
            <a:t>Improved Reliability </a:t>
          </a:r>
        </a:p>
      </dgm:t>
    </dgm:pt>
    <dgm:pt modelId="{9C3FB8E2-188E-4455-8BC9-2C8E5A41302D}" type="parTrans" cxnId="{949DC0DE-181C-4660-AC69-B8C83F28AE88}">
      <dgm:prSet/>
      <dgm:spPr/>
      <dgm:t>
        <a:bodyPr/>
        <a:lstStyle/>
        <a:p>
          <a:endParaRPr lang="en-US"/>
        </a:p>
      </dgm:t>
    </dgm:pt>
    <dgm:pt modelId="{E5F19B67-99D4-403E-875D-F9E9ACC72FBA}" type="sibTrans" cxnId="{949DC0DE-181C-4660-AC69-B8C83F28AE88}">
      <dgm:prSet/>
      <dgm:spPr/>
      <dgm:t>
        <a:bodyPr/>
        <a:lstStyle/>
        <a:p>
          <a:endParaRPr lang="en-US"/>
        </a:p>
      </dgm:t>
    </dgm:pt>
    <dgm:pt modelId="{B06EE158-0B41-424C-88D6-0E9EAF105B44}">
      <dgm:prSet phldr="0" custT="1"/>
      <dgm:spPr/>
      <dgm:t>
        <a:bodyPr/>
        <a:lstStyle/>
        <a:p>
          <a:pPr algn="ctr">
            <a:lnSpc>
              <a:spcPct val="90000"/>
            </a:lnSpc>
          </a:pPr>
          <a:r>
            <a:rPr lang="en-US" sz="1000" b="1">
              <a:solidFill>
                <a:srgbClr val="404040"/>
              </a:solidFill>
              <a:latin typeface="Montserrat" pitchFamily="2" charset="77"/>
              <a:cs typeface="Arial"/>
            </a:rPr>
            <a:t>Improved Environmental Profile </a:t>
          </a:r>
        </a:p>
      </dgm:t>
    </dgm:pt>
    <dgm:pt modelId="{C9E0E9AD-15BF-478C-8C8C-267EB85D24FB}" type="parTrans" cxnId="{040E8437-4C50-4621-BC38-DB444A429DD1}">
      <dgm:prSet/>
      <dgm:spPr/>
      <dgm:t>
        <a:bodyPr/>
        <a:lstStyle/>
        <a:p>
          <a:endParaRPr lang="en-US"/>
        </a:p>
      </dgm:t>
    </dgm:pt>
    <dgm:pt modelId="{765A3A6E-4C3F-4CA8-BC1D-1E042F9F05F6}" type="sibTrans" cxnId="{040E8437-4C50-4621-BC38-DB444A429DD1}">
      <dgm:prSet/>
      <dgm:spPr/>
      <dgm:t>
        <a:bodyPr/>
        <a:lstStyle/>
        <a:p>
          <a:endParaRPr lang="en-US"/>
        </a:p>
      </dgm:t>
    </dgm:pt>
    <dgm:pt modelId="{C88FC163-9088-4450-A6E7-14414851AD05}" type="pres">
      <dgm:prSet presAssocID="{831F0776-6C2A-4773-B463-DCB1A838B4FB}" presName="Name0" presStyleCnt="0">
        <dgm:presLayoutVars>
          <dgm:dir/>
          <dgm:resizeHandles val="exact"/>
        </dgm:presLayoutVars>
      </dgm:prSet>
      <dgm:spPr/>
    </dgm:pt>
    <dgm:pt modelId="{2A9E6AAE-A169-40E4-8B18-0B4EB8742633}" type="pres">
      <dgm:prSet presAssocID="{B50049DF-FD9A-4B24-BAA9-1FEF4CF9DB5F}" presName="Name5" presStyleLbl="vennNode1" presStyleIdx="0" presStyleCnt="7">
        <dgm:presLayoutVars>
          <dgm:bulletEnabled val="1"/>
        </dgm:presLayoutVars>
      </dgm:prSet>
      <dgm:spPr/>
    </dgm:pt>
    <dgm:pt modelId="{61493AA6-8628-45AC-8DFF-47E6AC3F833B}" type="pres">
      <dgm:prSet presAssocID="{F1B0ED74-806F-41B7-8E04-9082EA69091A}" presName="space" presStyleCnt="0"/>
      <dgm:spPr/>
    </dgm:pt>
    <dgm:pt modelId="{E7DA4422-A494-4CC2-81EE-418B57A7D054}" type="pres">
      <dgm:prSet presAssocID="{89F27753-C86B-4F35-8707-07CE0B0E82D8}" presName="Name5" presStyleLbl="vennNode1" presStyleIdx="1" presStyleCnt="7" custScaleX="112419">
        <dgm:presLayoutVars>
          <dgm:bulletEnabled val="1"/>
        </dgm:presLayoutVars>
      </dgm:prSet>
      <dgm:spPr/>
    </dgm:pt>
    <dgm:pt modelId="{FEA7C38E-2A28-491C-8441-91EE8F606A15}" type="pres">
      <dgm:prSet presAssocID="{CA25AD6A-E429-4CAB-B19B-8957495951A5}" presName="space" presStyleCnt="0"/>
      <dgm:spPr/>
    </dgm:pt>
    <dgm:pt modelId="{275E3146-977B-44D5-A64D-C61CAD5D0840}" type="pres">
      <dgm:prSet presAssocID="{001F99EF-272D-4220-9E8C-BAD6DA4A3386}" presName="Name5" presStyleLbl="vennNode1" presStyleIdx="2" presStyleCnt="7" custLinFactNeighborX="7257" custLinFactNeighborY="-726">
        <dgm:presLayoutVars>
          <dgm:bulletEnabled val="1"/>
        </dgm:presLayoutVars>
      </dgm:prSet>
      <dgm:spPr/>
    </dgm:pt>
    <dgm:pt modelId="{FEF2D1A9-8EC4-4734-B455-D5969D6DFBC3}" type="pres">
      <dgm:prSet presAssocID="{C701B030-9E84-48B7-985F-151F1C857602}" presName="space" presStyleCnt="0"/>
      <dgm:spPr/>
    </dgm:pt>
    <dgm:pt modelId="{07F01D57-E1B7-4905-BB4A-067B2F208055}" type="pres">
      <dgm:prSet presAssocID="{13420DFC-B130-49BE-B760-F257F8A1B67D}" presName="Name5" presStyleLbl="vennNode1" presStyleIdx="3" presStyleCnt="7">
        <dgm:presLayoutVars>
          <dgm:bulletEnabled val="1"/>
        </dgm:presLayoutVars>
      </dgm:prSet>
      <dgm:spPr/>
    </dgm:pt>
    <dgm:pt modelId="{4930A848-7A28-428B-9846-B03657A3C44B}" type="pres">
      <dgm:prSet presAssocID="{431003A5-2C6F-42E1-A0D8-D6C6FF6D2F43}" presName="space" presStyleCnt="0"/>
      <dgm:spPr/>
    </dgm:pt>
    <dgm:pt modelId="{084E7955-F7F2-481F-B7C7-01E6DB399DA1}" type="pres">
      <dgm:prSet presAssocID="{1D99311D-CC67-4906-9454-0F4BC6FB4592}" presName="Name5" presStyleLbl="vennNode1" presStyleIdx="4" presStyleCnt="7">
        <dgm:presLayoutVars>
          <dgm:bulletEnabled val="1"/>
        </dgm:presLayoutVars>
      </dgm:prSet>
      <dgm:spPr/>
    </dgm:pt>
    <dgm:pt modelId="{8DF4E4DC-A1E2-4005-BCAD-BE4F1F10EADA}" type="pres">
      <dgm:prSet presAssocID="{20C6FC2A-DD78-4D19-8402-04477BD8140A}" presName="space" presStyleCnt="0"/>
      <dgm:spPr/>
    </dgm:pt>
    <dgm:pt modelId="{05948846-0AA6-496B-B425-1A6B54F9B62B}" type="pres">
      <dgm:prSet presAssocID="{6EEEB369-6863-4569-8EAF-7B3F6919CF06}" presName="Name5" presStyleLbl="vennNode1" presStyleIdx="5" presStyleCnt="7">
        <dgm:presLayoutVars>
          <dgm:bulletEnabled val="1"/>
        </dgm:presLayoutVars>
      </dgm:prSet>
      <dgm:spPr/>
    </dgm:pt>
    <dgm:pt modelId="{475B8FC9-63E3-4AB7-AA20-2F66864DCBAD}" type="pres">
      <dgm:prSet presAssocID="{E5F19B67-99D4-403E-875D-F9E9ACC72FBA}" presName="space" presStyleCnt="0"/>
      <dgm:spPr/>
    </dgm:pt>
    <dgm:pt modelId="{B919C85E-46FA-492D-B6FB-6D6AA6CAAC53}" type="pres">
      <dgm:prSet presAssocID="{B06EE158-0B41-424C-88D6-0E9EAF105B44}" presName="Name5" presStyleLbl="vennNode1" presStyleIdx="6" presStyleCnt="7">
        <dgm:presLayoutVars>
          <dgm:bulletEnabled val="1"/>
        </dgm:presLayoutVars>
      </dgm:prSet>
      <dgm:spPr/>
    </dgm:pt>
  </dgm:ptLst>
  <dgm:cxnLst>
    <dgm:cxn modelId="{118E851B-4B3F-4B09-AAF2-49775C5EA01C}" srcId="{831F0776-6C2A-4773-B463-DCB1A838B4FB}" destId="{B50049DF-FD9A-4B24-BAA9-1FEF4CF9DB5F}" srcOrd="0" destOrd="0" parTransId="{AEB916C7-AE79-4A00-991C-E7A8164B7BD9}" sibTransId="{F1B0ED74-806F-41B7-8E04-9082EA69091A}"/>
    <dgm:cxn modelId="{040E8437-4C50-4621-BC38-DB444A429DD1}" srcId="{831F0776-6C2A-4773-B463-DCB1A838B4FB}" destId="{B06EE158-0B41-424C-88D6-0E9EAF105B44}" srcOrd="6" destOrd="0" parTransId="{C9E0E9AD-15BF-478C-8C8C-267EB85D24FB}" sibTransId="{765A3A6E-4C3F-4CA8-BC1D-1E042F9F05F6}"/>
    <dgm:cxn modelId="{BCD5D238-1575-4AB8-9139-73848A33A5DC}" srcId="{831F0776-6C2A-4773-B463-DCB1A838B4FB}" destId="{13420DFC-B130-49BE-B760-F257F8A1B67D}" srcOrd="3" destOrd="0" parTransId="{19036D33-9403-4101-B56A-618B32B3B604}" sibTransId="{431003A5-2C6F-42E1-A0D8-D6C6FF6D2F43}"/>
    <dgm:cxn modelId="{713A036E-8548-4C4A-89CC-FBDCEDFA6E85}" srcId="{831F0776-6C2A-4773-B463-DCB1A838B4FB}" destId="{1D99311D-CC67-4906-9454-0F4BC6FB4592}" srcOrd="4" destOrd="0" parTransId="{45EC3AAE-C036-42D1-B56D-48BE0CB990D7}" sibTransId="{20C6FC2A-DD78-4D19-8402-04477BD8140A}"/>
    <dgm:cxn modelId="{E8BF7853-A6E4-4EF6-BE75-4618C20FBEF1}" type="presOf" srcId="{B50049DF-FD9A-4B24-BAA9-1FEF4CF9DB5F}" destId="{2A9E6AAE-A169-40E4-8B18-0B4EB8742633}" srcOrd="0" destOrd="0" presId="urn:microsoft.com/office/officeart/2005/8/layout/venn3"/>
    <dgm:cxn modelId="{102C3992-44BF-4C9B-B947-1C6AC26B6B4B}" type="presOf" srcId="{6EEEB369-6863-4569-8EAF-7B3F6919CF06}" destId="{05948846-0AA6-496B-B425-1A6B54F9B62B}" srcOrd="0" destOrd="0" presId="urn:microsoft.com/office/officeart/2005/8/layout/venn3"/>
    <dgm:cxn modelId="{22E4A092-D551-4517-BCCF-D24D186A719D}" type="presOf" srcId="{89F27753-C86B-4F35-8707-07CE0B0E82D8}" destId="{E7DA4422-A494-4CC2-81EE-418B57A7D054}" srcOrd="0" destOrd="0" presId="urn:microsoft.com/office/officeart/2005/8/layout/venn3"/>
    <dgm:cxn modelId="{E19A38A3-EAA4-4230-811F-34702C639CD3}" type="presOf" srcId="{831F0776-6C2A-4773-B463-DCB1A838B4FB}" destId="{C88FC163-9088-4450-A6E7-14414851AD05}" srcOrd="0" destOrd="0" presId="urn:microsoft.com/office/officeart/2005/8/layout/venn3"/>
    <dgm:cxn modelId="{89DF0AA7-501E-460A-B899-5F23755536C7}" type="presOf" srcId="{001F99EF-272D-4220-9E8C-BAD6DA4A3386}" destId="{275E3146-977B-44D5-A64D-C61CAD5D0840}" srcOrd="0" destOrd="0" presId="urn:microsoft.com/office/officeart/2005/8/layout/venn3"/>
    <dgm:cxn modelId="{3DC032B3-87AA-4F3B-8580-50AAD919F372}" type="presOf" srcId="{1D99311D-CC67-4906-9454-0F4BC6FB4592}" destId="{084E7955-F7F2-481F-B7C7-01E6DB399DA1}" srcOrd="0" destOrd="0" presId="urn:microsoft.com/office/officeart/2005/8/layout/venn3"/>
    <dgm:cxn modelId="{BF2B20C2-B2DE-4CD4-BCFE-239434C3D680}" srcId="{831F0776-6C2A-4773-B463-DCB1A838B4FB}" destId="{89F27753-C86B-4F35-8707-07CE0B0E82D8}" srcOrd="1" destOrd="0" parTransId="{59B237CE-1ACD-407C-AA22-7C12039DCF52}" sibTransId="{CA25AD6A-E429-4CAB-B19B-8957495951A5}"/>
    <dgm:cxn modelId="{417A78CA-053C-4410-A825-B17B9DE73D2A}" type="presOf" srcId="{13420DFC-B130-49BE-B760-F257F8A1B67D}" destId="{07F01D57-E1B7-4905-BB4A-067B2F208055}" srcOrd="0" destOrd="0" presId="urn:microsoft.com/office/officeart/2005/8/layout/venn3"/>
    <dgm:cxn modelId="{1AF285DA-34A7-4E8C-9F52-6A78DA49E8F7}" type="presOf" srcId="{B06EE158-0B41-424C-88D6-0E9EAF105B44}" destId="{B919C85E-46FA-492D-B6FB-6D6AA6CAAC53}" srcOrd="0" destOrd="0" presId="urn:microsoft.com/office/officeart/2005/8/layout/venn3"/>
    <dgm:cxn modelId="{949DC0DE-181C-4660-AC69-B8C83F28AE88}" srcId="{831F0776-6C2A-4773-B463-DCB1A838B4FB}" destId="{6EEEB369-6863-4569-8EAF-7B3F6919CF06}" srcOrd="5" destOrd="0" parTransId="{9C3FB8E2-188E-4455-8BC9-2C8E5A41302D}" sibTransId="{E5F19B67-99D4-403E-875D-F9E9ACC72FBA}"/>
    <dgm:cxn modelId="{FEA9A4FE-1B0C-47E0-A217-ED0636C645D5}" srcId="{831F0776-6C2A-4773-B463-DCB1A838B4FB}" destId="{001F99EF-272D-4220-9E8C-BAD6DA4A3386}" srcOrd="2" destOrd="0" parTransId="{FEA0F687-D4F1-4174-90F7-9DA2CEAFDE93}" sibTransId="{C701B030-9E84-48B7-985F-151F1C857602}"/>
    <dgm:cxn modelId="{815CAB5F-EAD0-40BE-8347-861F659C87FF}" type="presParOf" srcId="{C88FC163-9088-4450-A6E7-14414851AD05}" destId="{2A9E6AAE-A169-40E4-8B18-0B4EB8742633}" srcOrd="0" destOrd="0" presId="urn:microsoft.com/office/officeart/2005/8/layout/venn3"/>
    <dgm:cxn modelId="{DE47AB7F-24D4-445F-971B-FF925FAD60E6}" type="presParOf" srcId="{C88FC163-9088-4450-A6E7-14414851AD05}" destId="{61493AA6-8628-45AC-8DFF-47E6AC3F833B}" srcOrd="1" destOrd="0" presId="urn:microsoft.com/office/officeart/2005/8/layout/venn3"/>
    <dgm:cxn modelId="{18938D69-A698-4E67-911D-9757E09B651B}" type="presParOf" srcId="{C88FC163-9088-4450-A6E7-14414851AD05}" destId="{E7DA4422-A494-4CC2-81EE-418B57A7D054}" srcOrd="2" destOrd="0" presId="urn:microsoft.com/office/officeart/2005/8/layout/venn3"/>
    <dgm:cxn modelId="{E49AA48A-95BE-4D2A-9D5D-4192937616C2}" type="presParOf" srcId="{C88FC163-9088-4450-A6E7-14414851AD05}" destId="{FEA7C38E-2A28-491C-8441-91EE8F606A15}" srcOrd="3" destOrd="0" presId="urn:microsoft.com/office/officeart/2005/8/layout/venn3"/>
    <dgm:cxn modelId="{053F6DC3-0B55-4047-B333-F1B437FF2736}" type="presParOf" srcId="{C88FC163-9088-4450-A6E7-14414851AD05}" destId="{275E3146-977B-44D5-A64D-C61CAD5D0840}" srcOrd="4" destOrd="0" presId="urn:microsoft.com/office/officeart/2005/8/layout/venn3"/>
    <dgm:cxn modelId="{FB4A2388-BEDA-4FC4-A2F2-94B472255304}" type="presParOf" srcId="{C88FC163-9088-4450-A6E7-14414851AD05}" destId="{FEF2D1A9-8EC4-4734-B455-D5969D6DFBC3}" srcOrd="5" destOrd="0" presId="urn:microsoft.com/office/officeart/2005/8/layout/venn3"/>
    <dgm:cxn modelId="{1462D424-914E-4624-9337-A05AB92206EC}" type="presParOf" srcId="{C88FC163-9088-4450-A6E7-14414851AD05}" destId="{07F01D57-E1B7-4905-BB4A-067B2F208055}" srcOrd="6" destOrd="0" presId="urn:microsoft.com/office/officeart/2005/8/layout/venn3"/>
    <dgm:cxn modelId="{609ECB50-CC69-4E3D-ADCE-F2752F25EFF1}" type="presParOf" srcId="{C88FC163-9088-4450-A6E7-14414851AD05}" destId="{4930A848-7A28-428B-9846-B03657A3C44B}" srcOrd="7" destOrd="0" presId="urn:microsoft.com/office/officeart/2005/8/layout/venn3"/>
    <dgm:cxn modelId="{7EDDCCC0-5BD5-4F1B-8239-D6B2691F1C31}" type="presParOf" srcId="{C88FC163-9088-4450-A6E7-14414851AD05}" destId="{084E7955-F7F2-481F-B7C7-01E6DB399DA1}" srcOrd="8" destOrd="0" presId="urn:microsoft.com/office/officeart/2005/8/layout/venn3"/>
    <dgm:cxn modelId="{C7A37B2C-FC9A-48AF-B18B-845826D9CB82}" type="presParOf" srcId="{C88FC163-9088-4450-A6E7-14414851AD05}" destId="{8DF4E4DC-A1E2-4005-BCAD-BE4F1F10EADA}" srcOrd="9" destOrd="0" presId="urn:microsoft.com/office/officeart/2005/8/layout/venn3"/>
    <dgm:cxn modelId="{761A999E-C397-44D5-A913-53CF17B4EB09}" type="presParOf" srcId="{C88FC163-9088-4450-A6E7-14414851AD05}" destId="{05948846-0AA6-496B-B425-1A6B54F9B62B}" srcOrd="10" destOrd="0" presId="urn:microsoft.com/office/officeart/2005/8/layout/venn3"/>
    <dgm:cxn modelId="{954EE68C-7EC6-4D1C-8884-04755AC7F8BD}" type="presParOf" srcId="{C88FC163-9088-4450-A6E7-14414851AD05}" destId="{475B8FC9-63E3-4AB7-AA20-2F66864DCBAD}" srcOrd="11" destOrd="0" presId="urn:microsoft.com/office/officeart/2005/8/layout/venn3"/>
    <dgm:cxn modelId="{DD9D4A8A-C189-4BD5-9DCA-470C7C9FE10E}" type="presParOf" srcId="{C88FC163-9088-4450-A6E7-14414851AD05}" destId="{B919C85E-46FA-492D-B6FB-6D6AA6CAAC53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0EF28-C3C7-4FDF-A97D-3108301B7CF0}">
      <dsp:nvSpPr>
        <dsp:cNvPr id="0" name=""/>
        <dsp:cNvSpPr/>
      </dsp:nvSpPr>
      <dsp:spPr>
        <a:xfrm>
          <a:off x="-21383" y="0"/>
          <a:ext cx="7711440" cy="6637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59A63-E7F3-4103-8430-8928288948A4}">
      <dsp:nvSpPr>
        <dsp:cNvPr id="0" name=""/>
        <dsp:cNvSpPr/>
      </dsp:nvSpPr>
      <dsp:spPr>
        <a:xfrm>
          <a:off x="163123" y="159430"/>
          <a:ext cx="365765" cy="3650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1BFF5-B12E-46FF-A9A8-5AA7F934674E}">
      <dsp:nvSpPr>
        <dsp:cNvPr id="0" name=""/>
        <dsp:cNvSpPr/>
      </dsp:nvSpPr>
      <dsp:spPr>
        <a:xfrm>
          <a:off x="719458" y="11017"/>
          <a:ext cx="6897210" cy="746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25" tIns="79025" rIns="79025" bIns="7902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anose="00000500000000000000" pitchFamily="2" charset="0"/>
            </a:rPr>
            <a:t>Federal Register Notice (FRN) Vol. 84, No 169 published August 30, 2019, and FRN, Vol. 84, No. 175 published September 10, 2019.</a:t>
          </a:r>
        </a:p>
      </dsp:txBody>
      <dsp:txXfrm>
        <a:off x="719458" y="11017"/>
        <a:ext cx="6897210" cy="746695"/>
      </dsp:txXfrm>
    </dsp:sp>
    <dsp:sp modelId="{98F51E60-DEFA-4086-BE2B-492B14EA0AD2}">
      <dsp:nvSpPr>
        <dsp:cNvPr id="0" name=""/>
        <dsp:cNvSpPr/>
      </dsp:nvSpPr>
      <dsp:spPr>
        <a:xfrm>
          <a:off x="-37655" y="958354"/>
          <a:ext cx="7711440" cy="6637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B5A68-BEA2-4D1F-89FE-83E79C24AFE6}">
      <dsp:nvSpPr>
        <dsp:cNvPr id="0" name=""/>
        <dsp:cNvSpPr/>
      </dsp:nvSpPr>
      <dsp:spPr>
        <a:xfrm>
          <a:off x="163123" y="1092799"/>
          <a:ext cx="365765" cy="3650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BD6CC-2404-4763-AB38-70F63A3A6591}">
      <dsp:nvSpPr>
        <dsp:cNvPr id="0" name=""/>
        <dsp:cNvSpPr/>
      </dsp:nvSpPr>
      <dsp:spPr>
        <a:xfrm>
          <a:off x="607447" y="920843"/>
          <a:ext cx="7141647" cy="746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25" tIns="79025" rIns="79025" bIns="7902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Montserrat"/>
            </a:rPr>
            <a:t>US Department of Housing and Urban Development (HUD) allocated </a:t>
          </a:r>
          <a:r>
            <a:rPr lang="en-US" sz="1400" b="1" kern="1200">
              <a:latin typeface="Montserrat"/>
            </a:rPr>
            <a:t>$774,188,000 </a:t>
          </a:r>
          <a:r>
            <a:rPr lang="en-US" sz="1400" kern="1200">
              <a:latin typeface="Montserrat"/>
            </a:rPr>
            <a:t>in CDBG-MIT funds: (a) territorial mitigation and (b) resilience improvements.</a:t>
          </a:r>
          <a:endParaRPr lang="en-US" sz="1400" kern="1200" dirty="0">
            <a:latin typeface="Montserrat"/>
          </a:endParaRPr>
        </a:p>
      </dsp:txBody>
      <dsp:txXfrm>
        <a:off x="607447" y="920843"/>
        <a:ext cx="7141647" cy="746695"/>
      </dsp:txXfrm>
    </dsp:sp>
    <dsp:sp modelId="{78E66DD2-FCCB-4D82-BAA9-F16615F74F38}">
      <dsp:nvSpPr>
        <dsp:cNvPr id="0" name=""/>
        <dsp:cNvSpPr/>
      </dsp:nvSpPr>
      <dsp:spPr>
        <a:xfrm>
          <a:off x="-37655" y="1876830"/>
          <a:ext cx="7711440" cy="6637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D6E6E-9DAE-4245-805D-703A01CAE966}">
      <dsp:nvSpPr>
        <dsp:cNvPr id="0" name=""/>
        <dsp:cNvSpPr/>
      </dsp:nvSpPr>
      <dsp:spPr>
        <a:xfrm>
          <a:off x="163123" y="2026169"/>
          <a:ext cx="365765" cy="3650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223AD-AEAE-4B3F-B32C-BF743AADF525}">
      <dsp:nvSpPr>
        <dsp:cNvPr id="0" name=""/>
        <dsp:cNvSpPr/>
      </dsp:nvSpPr>
      <dsp:spPr>
        <a:xfrm>
          <a:off x="720424" y="1792177"/>
          <a:ext cx="6897210" cy="746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25" tIns="79025" rIns="79025" bIns="7902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anose="00000500000000000000" pitchFamily="2" charset="0"/>
            </a:rPr>
            <a:t>CDBG-MIT Grant Agreement is effective, April 25, 2023.</a:t>
          </a:r>
        </a:p>
      </dsp:txBody>
      <dsp:txXfrm>
        <a:off x="720424" y="1792177"/>
        <a:ext cx="6897210" cy="746695"/>
      </dsp:txXfrm>
    </dsp:sp>
    <dsp:sp modelId="{4446A6AA-5852-4723-8798-AC850AA395F7}">
      <dsp:nvSpPr>
        <dsp:cNvPr id="0" name=""/>
        <dsp:cNvSpPr/>
      </dsp:nvSpPr>
      <dsp:spPr>
        <a:xfrm>
          <a:off x="0" y="2793009"/>
          <a:ext cx="7711440" cy="6637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7CD0F-4114-4A5B-A9F6-0BC0E8DE990B}">
      <dsp:nvSpPr>
        <dsp:cNvPr id="0" name=""/>
        <dsp:cNvSpPr/>
      </dsp:nvSpPr>
      <dsp:spPr>
        <a:xfrm>
          <a:off x="92164" y="2942348"/>
          <a:ext cx="365765" cy="3650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FCC26-C38B-49AB-AF67-C0B2FC42B0F7}">
      <dsp:nvSpPr>
        <dsp:cNvPr id="0" name=""/>
        <dsp:cNvSpPr/>
      </dsp:nvSpPr>
      <dsp:spPr>
        <a:xfrm>
          <a:off x="729666" y="2810199"/>
          <a:ext cx="6897210" cy="746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25" tIns="79025" rIns="79025" bIns="7902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anose="00000500000000000000" pitchFamily="2" charset="0"/>
            </a:rPr>
            <a:t>Proposed Substantial Amendment to Action Plan.</a:t>
          </a:r>
        </a:p>
      </dsp:txBody>
      <dsp:txXfrm>
        <a:off x="729666" y="2810199"/>
        <a:ext cx="6897210" cy="746695"/>
      </dsp:txXfrm>
    </dsp:sp>
    <dsp:sp modelId="{8472AF67-E31C-404B-B5E8-88B984838214}">
      <dsp:nvSpPr>
        <dsp:cNvPr id="0" name=""/>
        <dsp:cNvSpPr/>
      </dsp:nvSpPr>
      <dsp:spPr>
        <a:xfrm>
          <a:off x="-37655" y="3743569"/>
          <a:ext cx="7711440" cy="6637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89A70-7DD2-4358-B516-326CA8C0AF9C}">
      <dsp:nvSpPr>
        <dsp:cNvPr id="0" name=""/>
        <dsp:cNvSpPr/>
      </dsp:nvSpPr>
      <dsp:spPr>
        <a:xfrm>
          <a:off x="163123" y="3892908"/>
          <a:ext cx="365765" cy="3650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B2C57-32B2-4A97-9E1D-ED52C86BA909}">
      <dsp:nvSpPr>
        <dsp:cNvPr id="0" name=""/>
        <dsp:cNvSpPr/>
      </dsp:nvSpPr>
      <dsp:spPr>
        <a:xfrm>
          <a:off x="729666" y="3743569"/>
          <a:ext cx="6897210" cy="746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25" tIns="79025" rIns="79025" bIns="7902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anose="00000500000000000000" pitchFamily="2" charset="0"/>
            </a:rPr>
            <a:t>Per FRN, VIHFA will conduct three (3) public hearings; one (1) convened prior to the Action Plan Publication.</a:t>
          </a:r>
        </a:p>
      </dsp:txBody>
      <dsp:txXfrm>
        <a:off x="729666" y="3743569"/>
        <a:ext cx="6897210" cy="7466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05D2D-CAFC-40B3-9E33-F37656017A64}">
      <dsp:nvSpPr>
        <dsp:cNvPr id="0" name=""/>
        <dsp:cNvSpPr/>
      </dsp:nvSpPr>
      <dsp:spPr>
        <a:xfrm rot="10800000">
          <a:off x="0" y="0"/>
          <a:ext cx="3702050" cy="1126066"/>
        </a:xfrm>
        <a:prstGeom prst="trapezoid">
          <a:avLst>
            <a:gd name="adj" fmla="val 547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404040"/>
              </a:solidFill>
              <a:latin typeface="Montserrat" pitchFamily="2" charset="77"/>
            </a:rPr>
            <a:t>Total Mitigation </a:t>
          </a:r>
          <a:r>
            <a:rPr lang="en-US" sz="1400" kern="1200" dirty="0">
              <a:solidFill>
                <a:srgbClr val="404040"/>
              </a:solidFill>
              <a:latin typeface="Montserrat" pitchFamily="2" charset="77"/>
            </a:rPr>
            <a:t>Benefits = $529,700,659</a:t>
          </a:r>
          <a:endParaRPr lang="en-US" sz="1400" kern="1200" dirty="0">
            <a:latin typeface="Montserrat" pitchFamily="2" charset="77"/>
          </a:endParaRPr>
        </a:p>
      </dsp:txBody>
      <dsp:txXfrm rot="-10800000">
        <a:off x="647858" y="0"/>
        <a:ext cx="2406332" cy="1126066"/>
      </dsp:txXfrm>
    </dsp:sp>
    <dsp:sp modelId="{BCF14D1E-6834-49DA-99CE-0CD4FF84563A}">
      <dsp:nvSpPr>
        <dsp:cNvPr id="0" name=""/>
        <dsp:cNvSpPr/>
      </dsp:nvSpPr>
      <dsp:spPr>
        <a:xfrm rot="10800000">
          <a:off x="617008" y="1126066"/>
          <a:ext cx="2468033" cy="1126066"/>
        </a:xfrm>
        <a:prstGeom prst="trapezoid">
          <a:avLst>
            <a:gd name="adj" fmla="val 547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404040"/>
              </a:solidFill>
              <a:latin typeface="Montserrat" pitchFamily="2" charset="77"/>
            </a:rPr>
            <a:t>Total Mitigation Project Cost </a:t>
          </a:r>
          <a:r>
            <a:rPr lang="en-US" sz="1400" kern="1200" dirty="0">
              <a:solidFill>
                <a:srgbClr val="404040"/>
              </a:solidFill>
              <a:latin typeface="Montserrat" pitchFamily="2" charset="77"/>
            </a:rPr>
            <a:t>= $361,117,891</a:t>
          </a:r>
          <a:endParaRPr lang="en-US" sz="1400" kern="1200" dirty="0">
            <a:latin typeface="Montserrat" pitchFamily="2" charset="77"/>
          </a:endParaRPr>
        </a:p>
      </dsp:txBody>
      <dsp:txXfrm rot="-10800000">
        <a:off x="1048914" y="1126066"/>
        <a:ext cx="1604221" cy="1126066"/>
      </dsp:txXfrm>
    </dsp:sp>
    <dsp:sp modelId="{6E312415-F345-47F5-8D20-129B73E50973}">
      <dsp:nvSpPr>
        <dsp:cNvPr id="0" name=""/>
        <dsp:cNvSpPr/>
      </dsp:nvSpPr>
      <dsp:spPr>
        <a:xfrm rot="10800000">
          <a:off x="1234016" y="2252133"/>
          <a:ext cx="1234016" cy="1126066"/>
        </a:xfrm>
        <a:prstGeom prst="trapezoid">
          <a:avLst>
            <a:gd name="adj" fmla="val 547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404040"/>
              </a:solidFill>
              <a:latin typeface="Montserrat" pitchFamily="2" charset="77"/>
              <a:cs typeface="Arial"/>
            </a:rPr>
            <a:t>BCR = 1.47</a:t>
          </a:r>
        </a:p>
      </dsp:txBody>
      <dsp:txXfrm rot="-10800000">
        <a:off x="1234016" y="2252133"/>
        <a:ext cx="1234016" cy="11260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933D9-D52C-4BAA-B29B-41CC34111BE5}">
      <dsp:nvSpPr>
        <dsp:cNvPr id="0" name=""/>
        <dsp:cNvSpPr/>
      </dsp:nvSpPr>
      <dsp:spPr>
        <a:xfrm>
          <a:off x="475260" y="1180150"/>
          <a:ext cx="1283256" cy="11050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>
              <a:solidFill>
                <a:schemeClr val="bg1"/>
              </a:solidFill>
              <a:latin typeface="Montserrat"/>
              <a:cs typeface="Calibri"/>
            </a:rPr>
            <a:t>Resilient</a:t>
          </a:r>
        </a:p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800" kern="1200" dirty="0">
              <a:solidFill>
                <a:schemeClr val="bg1"/>
              </a:solidFill>
              <a:latin typeface="Montserrat"/>
              <a:cs typeface="Calibri"/>
            </a:rPr>
            <a:t>(Bunkered fuel)</a:t>
          </a:r>
        </a:p>
      </dsp:txBody>
      <dsp:txXfrm>
        <a:off x="663188" y="1341978"/>
        <a:ext cx="907400" cy="781378"/>
      </dsp:txXfrm>
    </dsp:sp>
    <dsp:sp modelId="{F44F99ED-B6F2-4A96-B481-62D13F19A9B4}">
      <dsp:nvSpPr>
        <dsp:cNvPr id="0" name=""/>
        <dsp:cNvSpPr/>
      </dsp:nvSpPr>
      <dsp:spPr>
        <a:xfrm>
          <a:off x="1978704" y="1614675"/>
          <a:ext cx="253647" cy="25364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012325" y="1711670"/>
        <a:ext cx="186405" cy="59657"/>
      </dsp:txXfrm>
    </dsp:sp>
    <dsp:sp modelId="{C89B5BE0-8F60-4361-B091-C42B16F277A6}">
      <dsp:nvSpPr>
        <dsp:cNvPr id="0" name=""/>
        <dsp:cNvSpPr/>
      </dsp:nvSpPr>
      <dsp:spPr>
        <a:xfrm>
          <a:off x="2514004" y="1111665"/>
          <a:ext cx="1288705" cy="1120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>
              <a:solidFill>
                <a:schemeClr val="bg1"/>
              </a:solidFill>
              <a:latin typeface="Montserrat"/>
              <a:cs typeface="Calibri"/>
            </a:rPr>
            <a:t>Addresses</a:t>
          </a:r>
          <a:r>
            <a:rPr lang="en-US" sz="1000" kern="1200" dirty="0">
              <a:solidFill>
                <a:schemeClr val="bg1"/>
              </a:solidFill>
              <a:latin typeface="Montserrat"/>
              <a:cs typeface="Calibri"/>
            </a:rPr>
            <a:t> </a:t>
          </a:r>
          <a:r>
            <a:rPr lang="en-US" sz="1000" b="1" kern="1200" dirty="0">
              <a:solidFill>
                <a:schemeClr val="bg1"/>
              </a:solidFill>
              <a:latin typeface="Montserrat"/>
              <a:cs typeface="Calibri"/>
            </a:rPr>
            <a:t>Risks</a:t>
          </a:r>
          <a:r>
            <a:rPr lang="en-US" sz="1000" kern="1200" dirty="0">
              <a:solidFill>
                <a:schemeClr val="bg1"/>
              </a:solidFill>
              <a:latin typeface="Montserrat"/>
              <a:cs typeface="Calibri"/>
            </a:rPr>
            <a:t>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Montserrat"/>
              <a:cs typeface="Calibri"/>
            </a:rPr>
            <a:t> </a:t>
          </a:r>
          <a:r>
            <a:rPr lang="en-US" sz="800" kern="1200" dirty="0">
              <a:solidFill>
                <a:schemeClr val="bg1"/>
              </a:solidFill>
              <a:latin typeface="Montserrat"/>
              <a:cs typeface="Calibri"/>
            </a:rPr>
            <a:t>(MNA) </a:t>
          </a:r>
        </a:p>
      </dsp:txBody>
      <dsp:txXfrm>
        <a:off x="2702730" y="1275757"/>
        <a:ext cx="911253" cy="792305"/>
      </dsp:txXfrm>
    </dsp:sp>
    <dsp:sp modelId="{993020CB-A979-473D-987C-BA3A51AECB24}">
      <dsp:nvSpPr>
        <dsp:cNvPr id="0" name=""/>
        <dsp:cNvSpPr/>
      </dsp:nvSpPr>
      <dsp:spPr>
        <a:xfrm>
          <a:off x="3983528" y="1603165"/>
          <a:ext cx="253647" cy="25364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17149" y="1700160"/>
        <a:ext cx="186405" cy="59657"/>
      </dsp:txXfrm>
    </dsp:sp>
    <dsp:sp modelId="{2BB6CBF7-76D4-4E05-9345-C4832C7C648D}">
      <dsp:nvSpPr>
        <dsp:cNvPr id="0" name=""/>
        <dsp:cNvSpPr/>
      </dsp:nvSpPr>
      <dsp:spPr>
        <a:xfrm>
          <a:off x="4648678" y="1129865"/>
          <a:ext cx="1264281" cy="1069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  <a:latin typeface="Montserrat"/>
              <a:cs typeface="Calibri"/>
            </a:rPr>
            <a:t>Eligibility</a:t>
          </a:r>
          <a:r>
            <a:rPr lang="en-US" sz="1000" kern="1200" dirty="0">
              <a:solidFill>
                <a:schemeClr val="bg1"/>
              </a:solidFill>
              <a:latin typeface="Montserrat"/>
              <a:cs typeface="Calibri"/>
            </a:rPr>
            <a:t> </a:t>
          </a:r>
          <a:r>
            <a:rPr lang="en-US" sz="800" kern="1200" dirty="0">
              <a:solidFill>
                <a:schemeClr val="bg1"/>
              </a:solidFill>
              <a:latin typeface="Montserrat"/>
              <a:cs typeface="Calibri"/>
            </a:rPr>
            <a:t>(Acquisition)</a:t>
          </a:r>
        </a:p>
      </dsp:txBody>
      <dsp:txXfrm>
        <a:off x="4833828" y="1286428"/>
        <a:ext cx="893981" cy="755955"/>
      </dsp:txXfrm>
    </dsp:sp>
    <dsp:sp modelId="{B8E6ABEF-A6EF-4AE7-B6B4-8D04909574A4}">
      <dsp:nvSpPr>
        <dsp:cNvPr id="0" name=""/>
        <dsp:cNvSpPr/>
      </dsp:nvSpPr>
      <dsp:spPr>
        <a:xfrm>
          <a:off x="2273680" y="3247411"/>
          <a:ext cx="253647" cy="25364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307301" y="3344406"/>
        <a:ext cx="186405" cy="59657"/>
      </dsp:txXfrm>
    </dsp:sp>
    <dsp:sp modelId="{6D2C7658-B97D-4C29-8F9D-5C61DEB1D5D8}">
      <dsp:nvSpPr>
        <dsp:cNvPr id="0" name=""/>
        <dsp:cNvSpPr/>
      </dsp:nvSpPr>
      <dsp:spPr>
        <a:xfrm>
          <a:off x="2826471" y="2607146"/>
          <a:ext cx="1416045" cy="1348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kern="1200" dirty="0">
              <a:solidFill>
                <a:schemeClr val="bg1"/>
              </a:solidFill>
              <a:latin typeface="Montserrat"/>
              <a:cs typeface="Calibri"/>
            </a:rPr>
            <a:t>National Objective 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800" kern="1200" dirty="0">
              <a:solidFill>
                <a:schemeClr val="bg1"/>
              </a:solidFill>
              <a:latin typeface="Montserrat"/>
              <a:cs typeface="Calibri"/>
            </a:rPr>
            <a:t>(UNM)</a:t>
          </a:r>
        </a:p>
      </dsp:txBody>
      <dsp:txXfrm>
        <a:off x="3033846" y="2804613"/>
        <a:ext cx="1001295" cy="953453"/>
      </dsp:txXfrm>
    </dsp:sp>
    <dsp:sp modelId="{5EC85BBD-CB24-409B-AE0C-C48CD55E6CCE}">
      <dsp:nvSpPr>
        <dsp:cNvPr id="0" name=""/>
        <dsp:cNvSpPr/>
      </dsp:nvSpPr>
      <dsp:spPr>
        <a:xfrm>
          <a:off x="4484845" y="3120587"/>
          <a:ext cx="253647" cy="25364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518466" y="3172838"/>
        <a:ext cx="186405" cy="149145"/>
      </dsp:txXfrm>
    </dsp:sp>
    <dsp:sp modelId="{B294E113-5517-4354-A36E-DB3FDECDF8CA}">
      <dsp:nvSpPr>
        <dsp:cNvPr id="0" name=""/>
        <dsp:cNvSpPr/>
      </dsp:nvSpPr>
      <dsp:spPr>
        <a:xfrm>
          <a:off x="5123905" y="2562638"/>
          <a:ext cx="1461680" cy="1294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Montserrat"/>
              <a:cs typeface="Calibri"/>
            </a:rPr>
            <a:t>MIT PROJECT</a:t>
          </a:r>
          <a:endParaRPr lang="en-US" sz="1600" b="1" kern="1200" dirty="0">
            <a:solidFill>
              <a:schemeClr val="bg1"/>
            </a:solidFill>
            <a:latin typeface="Montserrat"/>
          </a:endParaRPr>
        </a:p>
      </dsp:txBody>
      <dsp:txXfrm>
        <a:off x="5337963" y="2752283"/>
        <a:ext cx="1033564" cy="9156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88680-F3A3-44DD-87AE-DDCC0BF6DA22}">
      <dsp:nvSpPr>
        <dsp:cNvPr id="0" name=""/>
        <dsp:cNvSpPr/>
      </dsp:nvSpPr>
      <dsp:spPr>
        <a:xfrm>
          <a:off x="254220" y="437043"/>
          <a:ext cx="1261606" cy="1196433"/>
        </a:xfrm>
        <a:prstGeom prst="ellipse">
          <a:avLst/>
        </a:prstGeom>
        <a:solidFill>
          <a:srgbClr val="92D050"/>
        </a:solidFill>
        <a:ln>
          <a:solidFill>
            <a:srgbClr val="92D05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Montserrat"/>
              <a:cs typeface="Calibri"/>
            </a:rPr>
            <a:t>MIT PROJECT</a:t>
          </a:r>
        </a:p>
      </dsp:txBody>
      <dsp:txXfrm>
        <a:off x="438978" y="612257"/>
        <a:ext cx="892090" cy="846005"/>
      </dsp:txXfrm>
    </dsp:sp>
    <dsp:sp modelId="{E2E7A252-09A2-4FD0-9A4E-E17491087CE8}">
      <dsp:nvSpPr>
        <dsp:cNvPr id="0" name=""/>
        <dsp:cNvSpPr/>
      </dsp:nvSpPr>
      <dsp:spPr>
        <a:xfrm>
          <a:off x="1815284" y="830657"/>
          <a:ext cx="379957" cy="377565"/>
        </a:xfrm>
        <a:prstGeom prst="mathPlus">
          <a:avLst/>
        </a:prstGeom>
        <a:solidFill>
          <a:srgbClr val="92D05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1865647" y="975038"/>
        <a:ext cx="279231" cy="88803"/>
      </dsp:txXfrm>
    </dsp:sp>
    <dsp:sp modelId="{055D4C60-A276-44AD-9891-86F6C8779092}">
      <dsp:nvSpPr>
        <dsp:cNvPr id="0" name=""/>
        <dsp:cNvSpPr/>
      </dsp:nvSpPr>
      <dsp:spPr>
        <a:xfrm>
          <a:off x="2634966" y="500685"/>
          <a:ext cx="1114878" cy="1028947"/>
        </a:xfrm>
        <a:prstGeom prst="ellipse">
          <a:avLst/>
        </a:prstGeom>
        <a:gradFill rotWithShape="0">
          <a:gsLst>
            <a:gs pos="0">
              <a:schemeClr val="accent5">
                <a:hueOff val="150147"/>
                <a:satOff val="8747"/>
                <a:lumOff val="3137"/>
                <a:alphaOff val="0"/>
                <a:shade val="85000"/>
                <a:satMod val="130000"/>
              </a:schemeClr>
            </a:gs>
            <a:gs pos="34000">
              <a:schemeClr val="accent5">
                <a:hueOff val="150147"/>
                <a:satOff val="8747"/>
                <a:lumOff val="3137"/>
                <a:alphaOff val="0"/>
                <a:shade val="87000"/>
                <a:satMod val="125000"/>
              </a:schemeClr>
            </a:gs>
            <a:gs pos="70000">
              <a:schemeClr val="accent5">
                <a:hueOff val="150147"/>
                <a:satOff val="8747"/>
                <a:lumOff val="313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50147"/>
                <a:satOff val="8747"/>
                <a:lumOff val="313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Montserrat"/>
              <a:cs typeface="Calibri"/>
            </a:rPr>
            <a:t>LONG-TERM O&amp;M Plan</a:t>
          </a:r>
        </a:p>
      </dsp:txBody>
      <dsp:txXfrm>
        <a:off x="2798236" y="651371"/>
        <a:ext cx="788338" cy="727575"/>
      </dsp:txXfrm>
    </dsp:sp>
    <dsp:sp modelId="{6897D09D-9A46-4675-ACD1-3F82F703B0FF}">
      <dsp:nvSpPr>
        <dsp:cNvPr id="0" name=""/>
        <dsp:cNvSpPr/>
      </dsp:nvSpPr>
      <dsp:spPr>
        <a:xfrm>
          <a:off x="4336276" y="754359"/>
          <a:ext cx="249666" cy="334660"/>
        </a:xfrm>
        <a:prstGeom prst="mathPlus">
          <a:avLst/>
        </a:prstGeom>
        <a:gradFill rotWithShape="0">
          <a:gsLst>
            <a:gs pos="0">
              <a:schemeClr val="accent5">
                <a:hueOff val="187684"/>
                <a:satOff val="10934"/>
                <a:lumOff val="3921"/>
                <a:alphaOff val="0"/>
                <a:shade val="85000"/>
                <a:satMod val="130000"/>
              </a:schemeClr>
            </a:gs>
            <a:gs pos="34000">
              <a:schemeClr val="accent5">
                <a:hueOff val="187684"/>
                <a:satOff val="10934"/>
                <a:lumOff val="3921"/>
                <a:alphaOff val="0"/>
                <a:shade val="87000"/>
                <a:satMod val="125000"/>
              </a:schemeClr>
            </a:gs>
            <a:gs pos="70000">
              <a:schemeClr val="accent5">
                <a:hueOff val="187684"/>
                <a:satOff val="10934"/>
                <a:lumOff val="392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87684"/>
                <a:satOff val="10934"/>
                <a:lumOff val="392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69369" y="892328"/>
        <a:ext cx="183480" cy="58722"/>
      </dsp:txXfrm>
    </dsp:sp>
    <dsp:sp modelId="{9E2D5559-7E5F-4B9A-ACDF-70167AA44188}">
      <dsp:nvSpPr>
        <dsp:cNvPr id="0" name=""/>
        <dsp:cNvSpPr/>
      </dsp:nvSpPr>
      <dsp:spPr>
        <a:xfrm>
          <a:off x="4974566" y="491463"/>
          <a:ext cx="1002806" cy="932293"/>
        </a:xfrm>
        <a:prstGeom prst="ellipse">
          <a:avLst/>
        </a:prstGeom>
        <a:gradFill rotWithShape="0">
          <a:gsLst>
            <a:gs pos="0">
              <a:schemeClr val="accent5">
                <a:hueOff val="300294"/>
                <a:satOff val="17494"/>
                <a:lumOff val="6274"/>
                <a:alphaOff val="0"/>
                <a:shade val="85000"/>
                <a:satMod val="130000"/>
              </a:schemeClr>
            </a:gs>
            <a:gs pos="34000">
              <a:schemeClr val="accent5">
                <a:hueOff val="300294"/>
                <a:satOff val="17494"/>
                <a:lumOff val="6274"/>
                <a:alphaOff val="0"/>
                <a:shade val="87000"/>
                <a:satMod val="125000"/>
              </a:schemeClr>
            </a:gs>
            <a:gs pos="70000">
              <a:schemeClr val="accent5">
                <a:hueOff val="300294"/>
                <a:satOff val="17494"/>
                <a:lumOff val="627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300294"/>
                <a:satOff val="17494"/>
                <a:lumOff val="627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  <a:latin typeface="Montserrat"/>
              <a:cs typeface="Calibri"/>
            </a:rPr>
            <a:t>BENEFITS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bg1"/>
              </a:solidFill>
              <a:latin typeface="Montserrat"/>
              <a:cs typeface="Calibri"/>
            </a:rPr>
            <a:t>(BCR = 1.47)</a:t>
          </a:r>
        </a:p>
      </dsp:txBody>
      <dsp:txXfrm>
        <a:off x="5121424" y="627994"/>
        <a:ext cx="709090" cy="659231"/>
      </dsp:txXfrm>
    </dsp:sp>
    <dsp:sp modelId="{41F8C818-5969-4661-8D74-84DAD6BF4B54}">
      <dsp:nvSpPr>
        <dsp:cNvPr id="0" name=""/>
        <dsp:cNvSpPr/>
      </dsp:nvSpPr>
      <dsp:spPr>
        <a:xfrm>
          <a:off x="1973584" y="2415628"/>
          <a:ext cx="278583" cy="338397"/>
        </a:xfrm>
        <a:prstGeom prst="mathPlus">
          <a:avLst/>
        </a:prstGeom>
        <a:gradFill rotWithShape="0">
          <a:gsLst>
            <a:gs pos="0">
              <a:schemeClr val="accent5">
                <a:hueOff val="375368"/>
                <a:satOff val="21868"/>
                <a:lumOff val="7843"/>
                <a:alphaOff val="0"/>
                <a:shade val="85000"/>
                <a:satMod val="130000"/>
              </a:schemeClr>
            </a:gs>
            <a:gs pos="34000">
              <a:schemeClr val="accent5">
                <a:hueOff val="375368"/>
                <a:satOff val="21868"/>
                <a:lumOff val="7843"/>
                <a:alphaOff val="0"/>
                <a:shade val="87000"/>
                <a:satMod val="125000"/>
              </a:schemeClr>
            </a:gs>
            <a:gs pos="70000">
              <a:schemeClr val="accent5">
                <a:hueOff val="375368"/>
                <a:satOff val="21868"/>
                <a:lumOff val="784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375368"/>
                <a:satOff val="21868"/>
                <a:lumOff val="784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010510" y="2552065"/>
        <a:ext cx="204731" cy="65523"/>
      </dsp:txXfrm>
    </dsp:sp>
    <dsp:sp modelId="{3F758CA0-B57B-4CEC-A486-9D53EFCFC115}">
      <dsp:nvSpPr>
        <dsp:cNvPr id="0" name=""/>
        <dsp:cNvSpPr/>
      </dsp:nvSpPr>
      <dsp:spPr>
        <a:xfrm>
          <a:off x="2632750" y="2073740"/>
          <a:ext cx="1292023" cy="1066961"/>
        </a:xfrm>
        <a:prstGeom prst="ellipse">
          <a:avLst/>
        </a:prstGeom>
        <a:gradFill rotWithShape="0">
          <a:gsLst>
            <a:gs pos="0">
              <a:schemeClr val="accent5">
                <a:hueOff val="450442"/>
                <a:satOff val="26241"/>
                <a:lumOff val="9412"/>
                <a:alphaOff val="0"/>
                <a:shade val="85000"/>
                <a:satMod val="130000"/>
              </a:schemeClr>
            </a:gs>
            <a:gs pos="34000">
              <a:schemeClr val="accent5">
                <a:hueOff val="450442"/>
                <a:satOff val="26241"/>
                <a:lumOff val="9412"/>
                <a:alphaOff val="0"/>
                <a:shade val="87000"/>
                <a:satMod val="125000"/>
              </a:schemeClr>
            </a:gs>
            <a:gs pos="70000">
              <a:schemeClr val="accent5">
                <a:hueOff val="450442"/>
                <a:satOff val="26241"/>
                <a:lumOff val="941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450442"/>
                <a:satOff val="26241"/>
                <a:lumOff val="941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Montserrat" panose="00000500000000000000" pitchFamily="2" charset="0"/>
              <a:cs typeface="Calibri"/>
            </a:rPr>
            <a:t>MIT Consistency</a:t>
          </a:r>
        </a:p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 dirty="0">
              <a:solidFill>
                <a:schemeClr val="bg1"/>
              </a:solidFill>
              <a:latin typeface="Montserrat"/>
              <a:cs typeface="Calibri"/>
            </a:rPr>
            <a:t> (Lifeline)</a:t>
          </a:r>
        </a:p>
      </dsp:txBody>
      <dsp:txXfrm>
        <a:off x="2821962" y="2229993"/>
        <a:ext cx="913599" cy="754455"/>
      </dsp:txXfrm>
    </dsp:sp>
    <dsp:sp modelId="{D442170E-28B6-4F2E-A8CE-57F16E5787AC}">
      <dsp:nvSpPr>
        <dsp:cNvPr id="0" name=""/>
        <dsp:cNvSpPr/>
      </dsp:nvSpPr>
      <dsp:spPr>
        <a:xfrm>
          <a:off x="4336275" y="2309316"/>
          <a:ext cx="318043" cy="309429"/>
        </a:xfrm>
        <a:prstGeom prst="mathPlus">
          <a:avLst/>
        </a:prstGeom>
        <a:gradFill rotWithShape="0">
          <a:gsLst>
            <a:gs pos="0">
              <a:schemeClr val="accent5">
                <a:hueOff val="563052"/>
                <a:satOff val="32801"/>
                <a:lumOff val="11764"/>
                <a:alphaOff val="0"/>
                <a:shade val="85000"/>
                <a:satMod val="130000"/>
              </a:schemeClr>
            </a:gs>
            <a:gs pos="34000">
              <a:schemeClr val="accent5">
                <a:hueOff val="563052"/>
                <a:satOff val="32801"/>
                <a:lumOff val="11764"/>
                <a:alphaOff val="0"/>
                <a:shade val="87000"/>
                <a:satMod val="125000"/>
              </a:schemeClr>
            </a:gs>
            <a:gs pos="70000">
              <a:schemeClr val="accent5">
                <a:hueOff val="563052"/>
                <a:satOff val="32801"/>
                <a:lumOff val="1176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563052"/>
                <a:satOff val="32801"/>
                <a:lumOff val="1176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78432" y="2427642"/>
        <a:ext cx="233729" cy="72777"/>
      </dsp:txXfrm>
    </dsp:sp>
    <dsp:sp modelId="{947B3CE9-A5BC-474F-A969-36722979A232}">
      <dsp:nvSpPr>
        <dsp:cNvPr id="0" name=""/>
        <dsp:cNvSpPr/>
      </dsp:nvSpPr>
      <dsp:spPr>
        <a:xfrm>
          <a:off x="5034920" y="2037590"/>
          <a:ext cx="1125218" cy="880887"/>
        </a:xfrm>
        <a:prstGeom prst="ellipse">
          <a:avLst/>
        </a:prstGeom>
        <a:gradFill rotWithShape="0">
          <a:gsLst>
            <a:gs pos="0">
              <a:schemeClr val="accent5">
                <a:hueOff val="600589"/>
                <a:satOff val="34988"/>
                <a:lumOff val="12549"/>
                <a:alphaOff val="0"/>
                <a:shade val="85000"/>
                <a:satMod val="130000"/>
              </a:schemeClr>
            </a:gs>
            <a:gs pos="34000">
              <a:schemeClr val="accent5">
                <a:hueOff val="600589"/>
                <a:satOff val="34988"/>
                <a:lumOff val="12549"/>
                <a:alphaOff val="0"/>
                <a:shade val="87000"/>
                <a:satMod val="125000"/>
              </a:schemeClr>
            </a:gs>
            <a:gs pos="70000">
              <a:schemeClr val="accent5">
                <a:hueOff val="600589"/>
                <a:satOff val="34988"/>
                <a:lumOff val="1254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600589"/>
                <a:satOff val="34988"/>
                <a:lumOff val="1254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  <a:latin typeface="Montserrat"/>
              <a:cs typeface="Calibri"/>
            </a:rPr>
            <a:t>Cost =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  <a:latin typeface="Montserrat"/>
              <a:cs typeface="Calibri"/>
            </a:rPr>
            <a:t>+$100M</a:t>
          </a:r>
        </a:p>
      </dsp:txBody>
      <dsp:txXfrm>
        <a:off x="5199704" y="2166593"/>
        <a:ext cx="795650" cy="622881"/>
      </dsp:txXfrm>
    </dsp:sp>
    <dsp:sp modelId="{D1925043-2F27-4271-8C3C-FF1BE56F5A71}">
      <dsp:nvSpPr>
        <dsp:cNvPr id="0" name=""/>
        <dsp:cNvSpPr/>
      </dsp:nvSpPr>
      <dsp:spPr>
        <a:xfrm>
          <a:off x="6434336" y="2333157"/>
          <a:ext cx="197534" cy="234009"/>
        </a:xfrm>
        <a:prstGeom prst="mathEqual">
          <a:avLst/>
        </a:prstGeom>
        <a:gradFill rotWithShape="0">
          <a:gsLst>
            <a:gs pos="0">
              <a:schemeClr val="accent5">
                <a:hueOff val="750736"/>
                <a:satOff val="43735"/>
                <a:lumOff val="15686"/>
                <a:alphaOff val="0"/>
                <a:shade val="85000"/>
                <a:satMod val="130000"/>
              </a:schemeClr>
            </a:gs>
            <a:gs pos="34000">
              <a:schemeClr val="accent5">
                <a:hueOff val="750736"/>
                <a:satOff val="43735"/>
                <a:lumOff val="15686"/>
                <a:alphaOff val="0"/>
                <a:shade val="87000"/>
                <a:satMod val="125000"/>
              </a:schemeClr>
            </a:gs>
            <a:gs pos="70000">
              <a:schemeClr val="accent5">
                <a:hueOff val="750736"/>
                <a:satOff val="43735"/>
                <a:lumOff val="1568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750736"/>
                <a:satOff val="43735"/>
                <a:lumOff val="1568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6460519" y="2381363"/>
        <a:ext cx="145168" cy="137597"/>
      </dsp:txXfrm>
    </dsp:sp>
    <dsp:sp modelId="{FE1FFB23-B8CE-4BB1-A0EC-86F21FBE4C9E}">
      <dsp:nvSpPr>
        <dsp:cNvPr id="0" name=""/>
        <dsp:cNvSpPr/>
      </dsp:nvSpPr>
      <dsp:spPr>
        <a:xfrm>
          <a:off x="6896162" y="1821999"/>
          <a:ext cx="1351627" cy="1155340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Montserrat"/>
              <a:cs typeface="Calibri"/>
            </a:rPr>
            <a:t>COVERED PROJECT</a:t>
          </a:r>
        </a:p>
      </dsp:txBody>
      <dsp:txXfrm>
        <a:off x="7094103" y="1991195"/>
        <a:ext cx="955745" cy="8169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E238D-ACF3-4F6E-B3DB-AC25A2F29699}">
      <dsp:nvSpPr>
        <dsp:cNvPr id="0" name=""/>
        <dsp:cNvSpPr/>
      </dsp:nvSpPr>
      <dsp:spPr>
        <a:xfrm>
          <a:off x="2416014" y="38282"/>
          <a:ext cx="928047" cy="92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Montserrat"/>
            </a:rPr>
            <a:t>18 Fuel Tanks in concrete bunkers</a:t>
          </a:r>
        </a:p>
      </dsp:txBody>
      <dsp:txXfrm>
        <a:off x="2416014" y="38282"/>
        <a:ext cx="928047" cy="928047"/>
      </dsp:txXfrm>
    </dsp:sp>
    <dsp:sp modelId="{09F0BB75-DCC1-4A61-99CB-6099E9D28B0A}">
      <dsp:nvSpPr>
        <dsp:cNvPr id="0" name=""/>
        <dsp:cNvSpPr/>
      </dsp:nvSpPr>
      <dsp:spPr>
        <a:xfrm>
          <a:off x="229407" y="11013"/>
          <a:ext cx="3483929" cy="3483929"/>
        </a:xfrm>
        <a:prstGeom prst="circularArrow">
          <a:avLst>
            <a:gd name="adj1" fmla="val 5194"/>
            <a:gd name="adj2" fmla="val 335494"/>
            <a:gd name="adj3" fmla="val 21294950"/>
            <a:gd name="adj4" fmla="val 19764742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5FAAD-4CA9-4D07-B845-268DDC84A2AE}">
      <dsp:nvSpPr>
        <dsp:cNvPr id="0" name=""/>
        <dsp:cNvSpPr/>
      </dsp:nvSpPr>
      <dsp:spPr>
        <a:xfrm>
          <a:off x="2977600" y="1766667"/>
          <a:ext cx="928047" cy="92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Montserrat"/>
            </a:rPr>
            <a:t>STT Fuel Supply Increase 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Montserrat"/>
            </a:rPr>
            <a:t>27 days</a:t>
          </a:r>
        </a:p>
      </dsp:txBody>
      <dsp:txXfrm>
        <a:off x="2977600" y="1766667"/>
        <a:ext cx="928047" cy="928047"/>
      </dsp:txXfrm>
    </dsp:sp>
    <dsp:sp modelId="{E8342274-C38E-4A81-8CE7-479E32663650}">
      <dsp:nvSpPr>
        <dsp:cNvPr id="0" name=""/>
        <dsp:cNvSpPr/>
      </dsp:nvSpPr>
      <dsp:spPr>
        <a:xfrm>
          <a:off x="229407" y="11013"/>
          <a:ext cx="3483929" cy="3483929"/>
        </a:xfrm>
        <a:prstGeom prst="circularArrow">
          <a:avLst>
            <a:gd name="adj1" fmla="val 5194"/>
            <a:gd name="adj2" fmla="val 335494"/>
            <a:gd name="adj3" fmla="val 4016469"/>
            <a:gd name="adj4" fmla="val 2251807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24838-475F-4322-A6DB-20CE641769C2}">
      <dsp:nvSpPr>
        <dsp:cNvPr id="0" name=""/>
        <dsp:cNvSpPr/>
      </dsp:nvSpPr>
      <dsp:spPr>
        <a:xfrm>
          <a:off x="1507348" y="2834868"/>
          <a:ext cx="928047" cy="92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Montserrat"/>
            </a:rPr>
            <a:t>STX Fuel Supply Increase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Montserrat"/>
            </a:rPr>
            <a:t>20 days</a:t>
          </a:r>
        </a:p>
      </dsp:txBody>
      <dsp:txXfrm>
        <a:off x="1507348" y="2834868"/>
        <a:ext cx="928047" cy="928047"/>
      </dsp:txXfrm>
    </dsp:sp>
    <dsp:sp modelId="{0E64AA06-7F38-4B63-9991-799C8C22CFAD}">
      <dsp:nvSpPr>
        <dsp:cNvPr id="0" name=""/>
        <dsp:cNvSpPr/>
      </dsp:nvSpPr>
      <dsp:spPr>
        <a:xfrm>
          <a:off x="202002" y="2667"/>
          <a:ext cx="3483929" cy="3483929"/>
        </a:xfrm>
        <a:prstGeom prst="circularArrow">
          <a:avLst>
            <a:gd name="adj1" fmla="val 5194"/>
            <a:gd name="adj2" fmla="val 335494"/>
            <a:gd name="adj3" fmla="val 8022294"/>
            <a:gd name="adj4" fmla="val 6384331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C572E-B0F7-4B04-B31D-07CDB12DA14C}">
      <dsp:nvSpPr>
        <dsp:cNvPr id="0" name=""/>
        <dsp:cNvSpPr/>
      </dsp:nvSpPr>
      <dsp:spPr>
        <a:xfrm>
          <a:off x="-31067" y="1824745"/>
          <a:ext cx="1071616" cy="92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Montserrat"/>
            </a:rPr>
            <a:t>Additional fuel supply point (Offshore Mooring Buoy</a:t>
          </a:r>
          <a:r>
            <a:rPr lang="en-US" sz="1100" kern="1200"/>
            <a:t>)</a:t>
          </a:r>
        </a:p>
      </dsp:txBody>
      <dsp:txXfrm>
        <a:off x="-31067" y="1824745"/>
        <a:ext cx="1071616" cy="928047"/>
      </dsp:txXfrm>
    </dsp:sp>
    <dsp:sp modelId="{525DEB9A-E388-4424-A301-FC715542E281}">
      <dsp:nvSpPr>
        <dsp:cNvPr id="0" name=""/>
        <dsp:cNvSpPr/>
      </dsp:nvSpPr>
      <dsp:spPr>
        <a:xfrm>
          <a:off x="215476" y="96475"/>
          <a:ext cx="3483929" cy="3483929"/>
        </a:xfrm>
        <a:prstGeom prst="circularArrow">
          <a:avLst>
            <a:gd name="adj1" fmla="val 5194"/>
            <a:gd name="adj2" fmla="val 335494"/>
            <a:gd name="adj3" fmla="val 12418465"/>
            <a:gd name="adj4" fmla="val 10830454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173BA-02E4-491B-B54B-55F6B07A8E8C}">
      <dsp:nvSpPr>
        <dsp:cNvPr id="0" name=""/>
        <dsp:cNvSpPr/>
      </dsp:nvSpPr>
      <dsp:spPr>
        <a:xfrm>
          <a:off x="598683" y="78272"/>
          <a:ext cx="928047" cy="92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Montserrat"/>
            </a:rPr>
            <a:t>Additional fuel dispensing point (Truck rack)</a:t>
          </a:r>
        </a:p>
      </dsp:txBody>
      <dsp:txXfrm>
        <a:off x="598683" y="78272"/>
        <a:ext cx="928047" cy="928047"/>
      </dsp:txXfrm>
    </dsp:sp>
    <dsp:sp modelId="{62100852-7A5E-49CA-9E71-EB087FB6CF96}">
      <dsp:nvSpPr>
        <dsp:cNvPr id="0" name=""/>
        <dsp:cNvSpPr/>
      </dsp:nvSpPr>
      <dsp:spPr>
        <a:xfrm>
          <a:off x="285342" y="26671"/>
          <a:ext cx="3483929" cy="3483929"/>
        </a:xfrm>
        <a:prstGeom prst="circularArrow">
          <a:avLst>
            <a:gd name="adj1" fmla="val 5194"/>
            <a:gd name="adj2" fmla="val 335494"/>
            <a:gd name="adj3" fmla="val 16738276"/>
            <a:gd name="adj4" fmla="val 15066407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438CD-E09C-4ADA-B3EF-AF5C52DFB662}">
      <dsp:nvSpPr>
        <dsp:cNvPr id="0" name=""/>
        <dsp:cNvSpPr/>
      </dsp:nvSpPr>
      <dsp:spPr>
        <a:xfrm>
          <a:off x="-5024864" y="-769859"/>
          <a:ext cx="5984253" cy="5984253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D1AEC-5968-480A-ABD2-42FC3F898931}">
      <dsp:nvSpPr>
        <dsp:cNvPr id="0" name=""/>
        <dsp:cNvSpPr/>
      </dsp:nvSpPr>
      <dsp:spPr>
        <a:xfrm>
          <a:off x="502370" y="263622"/>
          <a:ext cx="6980233" cy="839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72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Montserrat"/>
            </a:rPr>
            <a:t>       Meet the definition of a Mitigation Activity</a:t>
          </a:r>
        </a:p>
      </dsp:txBody>
      <dsp:txXfrm>
        <a:off x="502370" y="263622"/>
        <a:ext cx="6980233" cy="839894"/>
      </dsp:txXfrm>
    </dsp:sp>
    <dsp:sp modelId="{DC445D69-4BEC-4650-B563-7F473BD35CF7}">
      <dsp:nvSpPr>
        <dsp:cNvPr id="0" name=""/>
        <dsp:cNvSpPr/>
      </dsp:nvSpPr>
      <dsp:spPr>
        <a:xfrm>
          <a:off x="75028" y="256227"/>
          <a:ext cx="854683" cy="854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F8C2F-2A6F-4E47-9A1C-1B1801E2EE27}">
      <dsp:nvSpPr>
        <dsp:cNvPr id="0" name=""/>
        <dsp:cNvSpPr/>
      </dsp:nvSpPr>
      <dsp:spPr>
        <a:xfrm>
          <a:off x="894378" y="1281930"/>
          <a:ext cx="6588225" cy="854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724" tIns="43180" rIns="43180" bIns="4318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Montserrat"/>
            </a:rPr>
            <a:t>Address current and future risks identified in </a:t>
          </a:r>
          <a:r>
            <a:rPr lang="en-US" sz="1700" b="1" kern="1200" dirty="0">
              <a:solidFill>
                <a:schemeClr val="bg2"/>
              </a:solidFill>
              <a:latin typeface="Montserrat"/>
            </a:rPr>
            <a:t>the </a:t>
          </a:r>
          <a:r>
            <a:rPr lang="en-US" sz="1700" b="1" kern="1200" dirty="0">
              <a:solidFill>
                <a:schemeClr val="bg2"/>
              </a:solidFill>
              <a:latin typeface="Montserra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U.S. Virgin Islands Hazard Mitigation Plan 2019 - Update (vi.gov)</a:t>
          </a:r>
          <a:endParaRPr lang="en-US" sz="1700" b="1" kern="1200" dirty="0">
            <a:solidFill>
              <a:schemeClr val="bg2"/>
            </a:solidFill>
            <a:latin typeface="Montserrat"/>
          </a:endParaRPr>
        </a:p>
      </dsp:txBody>
      <dsp:txXfrm>
        <a:off x="894378" y="1281930"/>
        <a:ext cx="6588225" cy="854875"/>
      </dsp:txXfrm>
    </dsp:sp>
    <dsp:sp modelId="{5084D49E-653D-40AE-B0D9-7F2E3EBDFC42}">
      <dsp:nvSpPr>
        <dsp:cNvPr id="0" name=""/>
        <dsp:cNvSpPr/>
      </dsp:nvSpPr>
      <dsp:spPr>
        <a:xfrm>
          <a:off x="467036" y="1282025"/>
          <a:ext cx="854683" cy="854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3759E-4041-4869-9E2B-7409E246B23F}">
      <dsp:nvSpPr>
        <dsp:cNvPr id="0" name=""/>
        <dsp:cNvSpPr/>
      </dsp:nvSpPr>
      <dsp:spPr>
        <a:xfrm>
          <a:off x="894378" y="2321024"/>
          <a:ext cx="6588225" cy="828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724" tIns="43180" rIns="43180" bIns="4318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Montserrat"/>
            </a:rPr>
            <a:t>CDBG-eligibility activities under Title I of the Housing and Community Development Act 1974 (HCDA)</a:t>
          </a:r>
        </a:p>
      </dsp:txBody>
      <dsp:txXfrm>
        <a:off x="894378" y="2321024"/>
        <a:ext cx="6588225" cy="828284"/>
      </dsp:txXfrm>
    </dsp:sp>
    <dsp:sp modelId="{66C48493-1667-4B82-9740-13F26B92CCBE}">
      <dsp:nvSpPr>
        <dsp:cNvPr id="0" name=""/>
        <dsp:cNvSpPr/>
      </dsp:nvSpPr>
      <dsp:spPr>
        <a:xfrm>
          <a:off x="467036" y="2307824"/>
          <a:ext cx="854683" cy="854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3D449-CEEB-42FA-9DA2-B586E32D71F8}">
      <dsp:nvSpPr>
        <dsp:cNvPr id="0" name=""/>
        <dsp:cNvSpPr/>
      </dsp:nvSpPr>
      <dsp:spPr>
        <a:xfrm>
          <a:off x="502370" y="3419091"/>
          <a:ext cx="6980233" cy="6837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724" tIns="43180" rIns="43180" bIns="4318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Montserrat"/>
            </a:rPr>
            <a:t>       * Meet a HUD National Objective</a:t>
          </a:r>
        </a:p>
      </dsp:txBody>
      <dsp:txXfrm>
        <a:off x="502370" y="3419091"/>
        <a:ext cx="6980233" cy="683747"/>
      </dsp:txXfrm>
    </dsp:sp>
    <dsp:sp modelId="{C305AB31-3F79-4A57-95A7-8629BD806AAD}">
      <dsp:nvSpPr>
        <dsp:cNvPr id="0" name=""/>
        <dsp:cNvSpPr/>
      </dsp:nvSpPr>
      <dsp:spPr>
        <a:xfrm>
          <a:off x="75028" y="3333622"/>
          <a:ext cx="854683" cy="854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9E54C-6DF4-4A43-8F91-E3AE6AA8E88E}">
      <dsp:nvSpPr>
        <dsp:cNvPr id="0" name=""/>
        <dsp:cNvSpPr/>
      </dsp:nvSpPr>
      <dsp:spPr>
        <a:xfrm>
          <a:off x="0" y="2330835"/>
          <a:ext cx="8175358" cy="1529280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accent1"/>
              </a:solidFill>
              <a:latin typeface="Montserrat" panose="00000500000000000000" pitchFamily="2" charset="0"/>
            </a:rPr>
            <a:t>Activity Categories </a:t>
          </a:r>
        </a:p>
      </dsp:txBody>
      <dsp:txXfrm>
        <a:off x="0" y="2330835"/>
        <a:ext cx="8175358" cy="825811"/>
      </dsp:txXfrm>
    </dsp:sp>
    <dsp:sp modelId="{9C752A1B-40CC-4F64-875E-BD3AE4DAB3E6}">
      <dsp:nvSpPr>
        <dsp:cNvPr id="0" name=""/>
        <dsp:cNvSpPr/>
      </dsp:nvSpPr>
      <dsp:spPr>
        <a:xfrm>
          <a:off x="25521" y="3126687"/>
          <a:ext cx="2069147" cy="70346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accent1"/>
              </a:solidFill>
              <a:latin typeface="Montserrat" panose="00000500000000000000" pitchFamily="2" charset="0"/>
            </a:rPr>
            <a:t>Infrastructure and Public Facilities</a:t>
          </a:r>
        </a:p>
      </dsp:txBody>
      <dsp:txXfrm>
        <a:off x="25521" y="3126687"/>
        <a:ext cx="2069147" cy="703469"/>
      </dsp:txXfrm>
    </dsp:sp>
    <dsp:sp modelId="{B698190D-92E2-48A5-A07D-82276CA91134}">
      <dsp:nvSpPr>
        <dsp:cNvPr id="0" name=""/>
        <dsp:cNvSpPr/>
      </dsp:nvSpPr>
      <dsp:spPr>
        <a:xfrm>
          <a:off x="2071462" y="3126061"/>
          <a:ext cx="2033859" cy="70346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accent1"/>
              </a:solidFill>
              <a:latin typeface="Montserrat" panose="00000500000000000000" pitchFamily="2" charset="0"/>
            </a:rPr>
            <a:t>Housing </a:t>
          </a:r>
        </a:p>
      </dsp:txBody>
      <dsp:txXfrm>
        <a:off x="2071462" y="3126061"/>
        <a:ext cx="2033859" cy="703469"/>
      </dsp:txXfrm>
    </dsp:sp>
    <dsp:sp modelId="{E5F8BFCE-7F40-45B7-A114-C9CB42775363}">
      <dsp:nvSpPr>
        <dsp:cNvPr id="0" name=""/>
        <dsp:cNvSpPr/>
      </dsp:nvSpPr>
      <dsp:spPr>
        <a:xfrm>
          <a:off x="4105322" y="3126061"/>
          <a:ext cx="2033859" cy="70346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accent1"/>
              </a:solidFill>
              <a:latin typeface="Montserrat" panose="00000500000000000000" pitchFamily="2" charset="0"/>
            </a:rPr>
            <a:t>Economic Revitalization</a:t>
          </a:r>
        </a:p>
      </dsp:txBody>
      <dsp:txXfrm>
        <a:off x="4105322" y="3126061"/>
        <a:ext cx="2033859" cy="703469"/>
      </dsp:txXfrm>
    </dsp:sp>
    <dsp:sp modelId="{7760A099-31BD-40DD-A17D-FC0B1916D462}">
      <dsp:nvSpPr>
        <dsp:cNvPr id="0" name=""/>
        <dsp:cNvSpPr/>
      </dsp:nvSpPr>
      <dsp:spPr>
        <a:xfrm>
          <a:off x="6139182" y="3126061"/>
          <a:ext cx="2033859" cy="703469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1" kern="1200">
              <a:solidFill>
                <a:schemeClr val="accent1"/>
              </a:solidFill>
              <a:latin typeface="Montserrat" panose="00000500000000000000" pitchFamily="2" charset="0"/>
            </a:rPr>
            <a:t>Planning 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1" kern="1200">
              <a:solidFill>
                <a:schemeClr val="accent1"/>
              </a:solidFill>
              <a:latin typeface="Montserrat" panose="00000500000000000000" pitchFamily="2" charset="0"/>
            </a:rPr>
            <a:t>&amp; Grant Administration</a:t>
          </a:r>
        </a:p>
      </dsp:txBody>
      <dsp:txXfrm>
        <a:off x="6139182" y="3126061"/>
        <a:ext cx="2033859" cy="703469"/>
      </dsp:txXfrm>
    </dsp:sp>
    <dsp:sp modelId="{F794D498-93C4-457D-8505-0910A88C5A0E}">
      <dsp:nvSpPr>
        <dsp:cNvPr id="0" name=""/>
        <dsp:cNvSpPr/>
      </dsp:nvSpPr>
      <dsp:spPr>
        <a:xfrm rot="10800000">
          <a:off x="0" y="1741"/>
          <a:ext cx="8175358" cy="2352033"/>
        </a:xfrm>
        <a:prstGeom prst="upArrowCallou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Montserrat" panose="00000500000000000000" pitchFamily="2" charset="0"/>
              <a:cs typeface="Calibri"/>
            </a:rPr>
            <a:t>Mitigation Activities </a:t>
          </a:r>
          <a:endParaRPr lang="en-US" sz="3600" b="1" kern="1200" dirty="0">
            <a:solidFill>
              <a:schemeClr val="bg2"/>
            </a:solidFill>
            <a:latin typeface="Montserrat" panose="00000500000000000000" pitchFamily="2" charset="0"/>
          </a:endParaRPr>
        </a:p>
      </dsp:txBody>
      <dsp:txXfrm rot="10800000">
        <a:off x="0" y="1741"/>
        <a:ext cx="8175358" cy="1528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6700F-DDB8-4B61-B722-38D4220BDE95}">
      <dsp:nvSpPr>
        <dsp:cNvPr id="0" name=""/>
        <dsp:cNvSpPr/>
      </dsp:nvSpPr>
      <dsp:spPr>
        <a:xfrm>
          <a:off x="0" y="20228"/>
          <a:ext cx="7711441" cy="552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Montserrat"/>
            </a:rPr>
            <a:t>1</a:t>
          </a:r>
          <a:r>
            <a:rPr lang="en-US" sz="2000" kern="1200" dirty="0">
              <a:latin typeface="Montserrat"/>
            </a:rPr>
            <a:t>. Demonstrate long-term efficacy and fiscal sustainability </a:t>
          </a:r>
        </a:p>
      </dsp:txBody>
      <dsp:txXfrm>
        <a:off x="26987" y="47215"/>
        <a:ext cx="7657467" cy="498850"/>
      </dsp:txXfrm>
    </dsp:sp>
    <dsp:sp modelId="{79D7E44C-D465-4CAC-9315-EA60BF1A233D}">
      <dsp:nvSpPr>
        <dsp:cNvPr id="0" name=""/>
        <dsp:cNvSpPr/>
      </dsp:nvSpPr>
      <dsp:spPr>
        <a:xfrm>
          <a:off x="0" y="573053"/>
          <a:ext cx="7711441" cy="106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8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Montserrat"/>
            </a:rPr>
            <a:t>Ability to operate for the useful life of the project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Montserrat"/>
            </a:rPr>
            <a:t>Establish a long-term Operation and Maintenance (O&amp;M) Plan and funding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Montserrat"/>
            </a:rPr>
            <a:t>Document measurable outcomes or reduction in risk</a:t>
          </a:r>
        </a:p>
      </dsp:txBody>
      <dsp:txXfrm>
        <a:off x="0" y="573053"/>
        <a:ext cx="7711441" cy="1065015"/>
      </dsp:txXfrm>
    </dsp:sp>
    <dsp:sp modelId="{80AFEC4E-15F1-41F1-9968-6E8DB94F6E81}">
      <dsp:nvSpPr>
        <dsp:cNvPr id="0" name=""/>
        <dsp:cNvSpPr/>
      </dsp:nvSpPr>
      <dsp:spPr>
        <a:xfrm>
          <a:off x="0" y="1637059"/>
          <a:ext cx="7711441" cy="552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ontserrat"/>
            </a:rPr>
            <a:t>2. Benefit the MID area</a:t>
          </a:r>
        </a:p>
      </dsp:txBody>
      <dsp:txXfrm>
        <a:off x="26987" y="1664046"/>
        <a:ext cx="7657467" cy="498850"/>
      </dsp:txXfrm>
    </dsp:sp>
    <dsp:sp modelId="{165B2CE3-ED9C-49E5-B345-E7B465F9839F}">
      <dsp:nvSpPr>
        <dsp:cNvPr id="0" name=""/>
        <dsp:cNvSpPr/>
      </dsp:nvSpPr>
      <dsp:spPr>
        <a:xfrm>
          <a:off x="0" y="2190893"/>
          <a:ext cx="7711441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83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Montserrat"/>
            </a:rPr>
            <a:t>Benefits must outweigh the cost; documented by a Benefit Cost Analysis (BCA)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Montserrat"/>
            </a:rPr>
            <a:t>Demonstrate unique and concrete benefits for LMI persons</a:t>
          </a:r>
          <a:endParaRPr lang="en-US" sz="1600" kern="1200" dirty="0">
            <a:solidFill>
              <a:srgbClr val="FF0000"/>
            </a:solidFill>
            <a:latin typeface="Montserrat"/>
          </a:endParaRPr>
        </a:p>
      </dsp:txBody>
      <dsp:txXfrm>
        <a:off x="0" y="2190893"/>
        <a:ext cx="7711441" cy="782460"/>
      </dsp:txXfrm>
    </dsp:sp>
    <dsp:sp modelId="{026DFBA8-DF8B-4C99-8B42-C65915149A12}">
      <dsp:nvSpPr>
        <dsp:cNvPr id="0" name=""/>
        <dsp:cNvSpPr/>
      </dsp:nvSpPr>
      <dsp:spPr>
        <a:xfrm>
          <a:off x="0" y="2973353"/>
          <a:ext cx="7711441" cy="552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Montserrat"/>
            </a:rPr>
            <a:t>3. Consistency with other mitigation activities</a:t>
          </a:r>
        </a:p>
      </dsp:txBody>
      <dsp:txXfrm>
        <a:off x="26987" y="3000340"/>
        <a:ext cx="7657467" cy="498850"/>
      </dsp:txXfrm>
    </dsp:sp>
    <dsp:sp modelId="{7E3D0E62-C507-41E5-AA65-DC47D52811AE}">
      <dsp:nvSpPr>
        <dsp:cNvPr id="0" name=""/>
        <dsp:cNvSpPr/>
      </dsp:nvSpPr>
      <dsp:spPr>
        <a:xfrm>
          <a:off x="0" y="3526178"/>
          <a:ext cx="7711441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838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latin typeface="Montserrat"/>
            </a:rPr>
            <a:t>Must not increase the risk of loss of life or property in a way that undermines the benefits from other uses of CDBG-MIT funds in the MID</a:t>
          </a:r>
        </a:p>
      </dsp:txBody>
      <dsp:txXfrm>
        <a:off x="0" y="3526178"/>
        <a:ext cx="7711441" cy="7389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3E077-1217-4886-B092-0C4DBC202401}">
      <dsp:nvSpPr>
        <dsp:cNvPr id="0" name=""/>
        <dsp:cNvSpPr/>
      </dsp:nvSpPr>
      <dsp:spPr>
        <a:xfrm rot="2550889">
          <a:off x="1250072" y="2076532"/>
          <a:ext cx="421167" cy="66533"/>
        </a:xfrm>
        <a:custGeom>
          <a:avLst/>
          <a:gdLst/>
          <a:ahLst/>
          <a:cxnLst/>
          <a:rect l="0" t="0" r="0" b="0"/>
          <a:pathLst>
            <a:path>
              <a:moveTo>
                <a:pt x="0" y="33266"/>
              </a:moveTo>
              <a:lnTo>
                <a:pt x="421167" y="332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550DA-35D4-490C-8330-65C671DD2565}">
      <dsp:nvSpPr>
        <dsp:cNvPr id="0" name=""/>
        <dsp:cNvSpPr/>
      </dsp:nvSpPr>
      <dsp:spPr>
        <a:xfrm>
          <a:off x="1305434" y="1452633"/>
          <a:ext cx="483219" cy="66533"/>
        </a:xfrm>
        <a:custGeom>
          <a:avLst/>
          <a:gdLst/>
          <a:ahLst/>
          <a:cxnLst/>
          <a:rect l="0" t="0" r="0" b="0"/>
          <a:pathLst>
            <a:path>
              <a:moveTo>
                <a:pt x="0" y="33266"/>
              </a:moveTo>
              <a:lnTo>
                <a:pt x="483219" y="332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1A9AD-C09D-4ACE-89B1-061A96C8268E}">
      <dsp:nvSpPr>
        <dsp:cNvPr id="0" name=""/>
        <dsp:cNvSpPr/>
      </dsp:nvSpPr>
      <dsp:spPr>
        <a:xfrm rot="19064801">
          <a:off x="1246491" y="822894"/>
          <a:ext cx="453719" cy="66533"/>
        </a:xfrm>
        <a:custGeom>
          <a:avLst/>
          <a:gdLst/>
          <a:ahLst/>
          <a:cxnLst/>
          <a:rect l="0" t="0" r="0" b="0"/>
          <a:pathLst>
            <a:path>
              <a:moveTo>
                <a:pt x="0" y="33266"/>
              </a:moveTo>
              <a:lnTo>
                <a:pt x="453719" y="332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5FF85-CB55-4397-BC82-880BA98433AC}">
      <dsp:nvSpPr>
        <dsp:cNvPr id="0" name=""/>
        <dsp:cNvSpPr/>
      </dsp:nvSpPr>
      <dsp:spPr>
        <a:xfrm>
          <a:off x="29728" y="735484"/>
          <a:ext cx="1500830" cy="1500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DFDF9-0E24-4BAD-906A-10B7C50E9111}">
      <dsp:nvSpPr>
        <dsp:cNvPr id="0" name=""/>
        <dsp:cNvSpPr/>
      </dsp:nvSpPr>
      <dsp:spPr>
        <a:xfrm>
          <a:off x="1532119" y="1058"/>
          <a:ext cx="840176" cy="840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u="none" kern="1200" dirty="0">
              <a:solidFill>
                <a:schemeClr val="bg2"/>
              </a:solidFill>
              <a:latin typeface="Montserrat" panose="00000500000000000000" pitchFamily="2" charset="0"/>
            </a:rPr>
            <a:t>Physical Damage</a:t>
          </a:r>
          <a:endParaRPr lang="en-US" sz="800" b="1" u="sng" kern="1200" dirty="0">
            <a:solidFill>
              <a:schemeClr val="bg2"/>
            </a:solidFill>
            <a:latin typeface="Montserrat" panose="00000500000000000000" pitchFamily="2" charset="0"/>
          </a:endParaRPr>
        </a:p>
      </dsp:txBody>
      <dsp:txXfrm>
        <a:off x="1655160" y="124099"/>
        <a:ext cx="594094" cy="594094"/>
      </dsp:txXfrm>
    </dsp:sp>
    <dsp:sp modelId="{F890487B-0923-47D6-8BA4-4C8A73DC759C}">
      <dsp:nvSpPr>
        <dsp:cNvPr id="0" name=""/>
        <dsp:cNvSpPr/>
      </dsp:nvSpPr>
      <dsp:spPr>
        <a:xfrm>
          <a:off x="2456314" y="1058"/>
          <a:ext cx="1260264" cy="840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404040"/>
              </a:solidFill>
              <a:latin typeface="Montserrat" panose="00000500000000000000" pitchFamily="2" charset="0"/>
            </a:rPr>
            <a:t>Wind-driven debris</a:t>
          </a:r>
          <a:endParaRPr lang="en-US" sz="1400" kern="1200" dirty="0">
            <a:latin typeface="Montserrat" panose="00000500000000000000" pitchFamily="2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404040"/>
              </a:solidFill>
              <a:latin typeface="Montserrat" panose="00000500000000000000" pitchFamily="2" charset="0"/>
            </a:rPr>
            <a:t>Storm surge</a:t>
          </a:r>
          <a:endParaRPr lang="en-US" sz="1400" kern="1200" dirty="0">
            <a:latin typeface="Montserrat" panose="00000500000000000000" pitchFamily="2" charset="0"/>
          </a:endParaRPr>
        </a:p>
      </dsp:txBody>
      <dsp:txXfrm>
        <a:off x="2456314" y="1058"/>
        <a:ext cx="1260264" cy="840176"/>
      </dsp:txXfrm>
    </dsp:sp>
    <dsp:sp modelId="{EAB5B1B1-5D13-437D-A3A5-B225385CD1D5}">
      <dsp:nvSpPr>
        <dsp:cNvPr id="0" name=""/>
        <dsp:cNvSpPr/>
      </dsp:nvSpPr>
      <dsp:spPr>
        <a:xfrm>
          <a:off x="1788654" y="1065811"/>
          <a:ext cx="886201" cy="840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Montserrat" panose="00000500000000000000" pitchFamily="2" charset="0"/>
            </a:rPr>
            <a:t>Equipment Failure</a:t>
          </a:r>
        </a:p>
      </dsp:txBody>
      <dsp:txXfrm>
        <a:off x="1918435" y="1188852"/>
        <a:ext cx="626639" cy="594094"/>
      </dsp:txXfrm>
    </dsp:sp>
    <dsp:sp modelId="{74F5FDDB-2120-4FE4-849A-E83CB6A94804}">
      <dsp:nvSpPr>
        <dsp:cNvPr id="0" name=""/>
        <dsp:cNvSpPr/>
      </dsp:nvSpPr>
      <dsp:spPr>
        <a:xfrm>
          <a:off x="1478647" y="2130564"/>
          <a:ext cx="925731" cy="840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222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 dirty="0">
              <a:solidFill>
                <a:schemeClr val="bg2"/>
              </a:solidFill>
            </a:rPr>
            <a:t>Supply chain disruption</a:t>
          </a:r>
        </a:p>
      </dsp:txBody>
      <dsp:txXfrm>
        <a:off x="1614217" y="2253605"/>
        <a:ext cx="654591" cy="594094"/>
      </dsp:txXfrm>
    </dsp:sp>
    <dsp:sp modelId="{19A8569A-5750-4EDB-A3CA-43548B4C8408}">
      <dsp:nvSpPr>
        <dsp:cNvPr id="0" name=""/>
        <dsp:cNvSpPr/>
      </dsp:nvSpPr>
      <dsp:spPr>
        <a:xfrm>
          <a:off x="2381453" y="2130564"/>
          <a:ext cx="1388597" cy="840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404040"/>
              </a:solidFill>
            </a:rPr>
            <a:t>Infectious disease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404040"/>
              </a:solidFill>
            </a:rPr>
            <a:t>Economical</a:t>
          </a:r>
          <a:endParaRPr lang="en-US" sz="1400" kern="1200"/>
        </a:p>
      </dsp:txBody>
      <dsp:txXfrm>
        <a:off x="2381453" y="2130564"/>
        <a:ext cx="1388597" cy="8401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D5071-E990-42EB-A8C2-1264586242FF}">
      <dsp:nvSpPr>
        <dsp:cNvPr id="0" name=""/>
        <dsp:cNvSpPr/>
      </dsp:nvSpPr>
      <dsp:spPr>
        <a:xfrm>
          <a:off x="1370768" y="1714110"/>
          <a:ext cx="448065" cy="66093"/>
        </a:xfrm>
        <a:custGeom>
          <a:avLst/>
          <a:gdLst/>
          <a:ahLst/>
          <a:cxnLst/>
          <a:rect l="0" t="0" r="0" b="0"/>
          <a:pathLst>
            <a:path>
              <a:moveTo>
                <a:pt x="0" y="33046"/>
              </a:moveTo>
              <a:lnTo>
                <a:pt x="448065" y="330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B909C-09A1-45F4-9D0B-2DAC109B2A21}">
      <dsp:nvSpPr>
        <dsp:cNvPr id="0" name=""/>
        <dsp:cNvSpPr/>
      </dsp:nvSpPr>
      <dsp:spPr>
        <a:xfrm>
          <a:off x="-32922" y="921456"/>
          <a:ext cx="1651401" cy="1651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425CE-E1CD-43DF-A8BA-24EA4FEF201B}">
      <dsp:nvSpPr>
        <dsp:cNvPr id="0" name=""/>
        <dsp:cNvSpPr/>
      </dsp:nvSpPr>
      <dsp:spPr>
        <a:xfrm>
          <a:off x="1818834" y="1292381"/>
          <a:ext cx="1099110" cy="9095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bg2"/>
              </a:solidFill>
              <a:latin typeface="Montserrat" panose="00000500000000000000" pitchFamily="2" charset="0"/>
            </a:rPr>
            <a:t>Equipment Failure</a:t>
          </a:r>
        </a:p>
      </dsp:txBody>
      <dsp:txXfrm>
        <a:off x="1979795" y="1425582"/>
        <a:ext cx="777188" cy="643150"/>
      </dsp:txXfrm>
    </dsp:sp>
    <dsp:sp modelId="{CBF53A57-1C9B-4715-89A2-385D6B870069}">
      <dsp:nvSpPr>
        <dsp:cNvPr id="0" name=""/>
        <dsp:cNvSpPr/>
      </dsp:nvSpPr>
      <dsp:spPr>
        <a:xfrm>
          <a:off x="2881691" y="1292381"/>
          <a:ext cx="1648665" cy="909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  <a:latin typeface="Montserrat" panose="00000500000000000000" pitchFamily="2" charset="0"/>
            </a:rPr>
            <a:t>Aged Generation</a:t>
          </a:r>
        </a:p>
      </dsp:txBody>
      <dsp:txXfrm>
        <a:off x="2881691" y="1292381"/>
        <a:ext cx="1648665" cy="9095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D5071-E990-42EB-A8C2-1264586242FF}">
      <dsp:nvSpPr>
        <dsp:cNvPr id="0" name=""/>
        <dsp:cNvSpPr/>
      </dsp:nvSpPr>
      <dsp:spPr>
        <a:xfrm rot="21589395">
          <a:off x="1279593" y="1711927"/>
          <a:ext cx="424843" cy="65830"/>
        </a:xfrm>
        <a:custGeom>
          <a:avLst/>
          <a:gdLst/>
          <a:ahLst/>
          <a:cxnLst/>
          <a:rect l="0" t="0" r="0" b="0"/>
          <a:pathLst>
            <a:path>
              <a:moveTo>
                <a:pt x="0" y="32915"/>
              </a:moveTo>
              <a:lnTo>
                <a:pt x="424843" y="329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B909C-09A1-45F4-9D0B-2DAC109B2A21}">
      <dsp:nvSpPr>
        <dsp:cNvPr id="0" name=""/>
        <dsp:cNvSpPr/>
      </dsp:nvSpPr>
      <dsp:spPr>
        <a:xfrm>
          <a:off x="-26621" y="978795"/>
          <a:ext cx="1536724" cy="1536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425CE-E1CD-43DF-A8BA-24EA4FEF201B}">
      <dsp:nvSpPr>
        <dsp:cNvPr id="0" name=""/>
        <dsp:cNvSpPr/>
      </dsp:nvSpPr>
      <dsp:spPr>
        <a:xfrm>
          <a:off x="1704432" y="1285305"/>
          <a:ext cx="1009720" cy="9146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Montserrat" panose="00000500000000000000" pitchFamily="2" charset="0"/>
            </a:rPr>
            <a:t>Single Fuel Source</a:t>
          </a:r>
        </a:p>
      </dsp:txBody>
      <dsp:txXfrm>
        <a:off x="1852302" y="1419252"/>
        <a:ext cx="713980" cy="646755"/>
      </dsp:txXfrm>
    </dsp:sp>
    <dsp:sp modelId="{CBF53A57-1C9B-4715-89A2-385D6B870069}">
      <dsp:nvSpPr>
        <dsp:cNvPr id="0" name=""/>
        <dsp:cNvSpPr/>
      </dsp:nvSpPr>
      <dsp:spPr>
        <a:xfrm>
          <a:off x="2696749" y="1285305"/>
          <a:ext cx="1514580" cy="91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Montserrat" panose="00000500000000000000" pitchFamily="2" charset="0"/>
            </a:rPr>
            <a:t>Diesel</a:t>
          </a:r>
        </a:p>
      </dsp:txBody>
      <dsp:txXfrm>
        <a:off x="2696749" y="1285305"/>
        <a:ext cx="1514580" cy="9146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D5071-E990-42EB-A8C2-1264586242FF}">
      <dsp:nvSpPr>
        <dsp:cNvPr id="0" name=""/>
        <dsp:cNvSpPr/>
      </dsp:nvSpPr>
      <dsp:spPr>
        <a:xfrm>
          <a:off x="1341833" y="1714242"/>
          <a:ext cx="496819" cy="65830"/>
        </a:xfrm>
        <a:custGeom>
          <a:avLst/>
          <a:gdLst/>
          <a:ahLst/>
          <a:cxnLst/>
          <a:rect l="0" t="0" r="0" b="0"/>
          <a:pathLst>
            <a:path>
              <a:moveTo>
                <a:pt x="0" y="32915"/>
              </a:moveTo>
              <a:lnTo>
                <a:pt x="496819" y="329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B909C-09A1-45F4-9D0B-2DAC109B2A21}">
      <dsp:nvSpPr>
        <dsp:cNvPr id="0" name=""/>
        <dsp:cNvSpPr/>
      </dsp:nvSpPr>
      <dsp:spPr>
        <a:xfrm>
          <a:off x="-34057" y="953285"/>
          <a:ext cx="1676075" cy="15367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425CE-E1CD-43DF-A8BA-24EA4FEF201B}">
      <dsp:nvSpPr>
        <dsp:cNvPr id="0" name=""/>
        <dsp:cNvSpPr/>
      </dsp:nvSpPr>
      <dsp:spPr>
        <a:xfrm>
          <a:off x="1838652" y="1286140"/>
          <a:ext cx="922034" cy="9220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Montserrat" panose="00000500000000000000" pitchFamily="2" charset="0"/>
            </a:rPr>
            <a:t>Single Fuel Supplier</a:t>
          </a:r>
        </a:p>
      </dsp:txBody>
      <dsp:txXfrm>
        <a:off x="1973681" y="1421169"/>
        <a:ext cx="651976" cy="651976"/>
      </dsp:txXfrm>
    </dsp:sp>
    <dsp:sp modelId="{CBF53A57-1C9B-4715-89A2-385D6B870069}">
      <dsp:nvSpPr>
        <dsp:cNvPr id="0" name=""/>
        <dsp:cNvSpPr/>
      </dsp:nvSpPr>
      <dsp:spPr>
        <a:xfrm>
          <a:off x="2852891" y="1286140"/>
          <a:ext cx="1383052" cy="922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Montserrat" panose="00000500000000000000" pitchFamily="2" charset="0"/>
            </a:rPr>
            <a:t>Vitol</a:t>
          </a:r>
        </a:p>
      </dsp:txBody>
      <dsp:txXfrm>
        <a:off x="2852891" y="1286140"/>
        <a:ext cx="1383052" cy="9220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E6AAE-A169-40E4-8B18-0B4EB8742633}">
      <dsp:nvSpPr>
        <dsp:cNvPr id="0" name=""/>
        <dsp:cNvSpPr/>
      </dsp:nvSpPr>
      <dsp:spPr>
        <a:xfrm>
          <a:off x="2554" y="1981345"/>
          <a:ext cx="1480164" cy="14801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458" tIns="12700" rIns="81458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rgbClr val="404040"/>
              </a:solidFill>
              <a:latin typeface="Montserrat" pitchFamily="2" charset="77"/>
            </a:rPr>
            <a:t>Maintain Lower Fuel Costs</a:t>
          </a:r>
          <a:endParaRPr lang="en-US" sz="1000" b="1" kern="1200">
            <a:latin typeface="Montserrat" pitchFamily="2" charset="77"/>
          </a:endParaRPr>
        </a:p>
      </dsp:txBody>
      <dsp:txXfrm>
        <a:off x="219319" y="2198110"/>
        <a:ext cx="1046634" cy="1046634"/>
      </dsp:txXfrm>
    </dsp:sp>
    <dsp:sp modelId="{E7DA4422-A494-4CC2-81EE-418B57A7D054}">
      <dsp:nvSpPr>
        <dsp:cNvPr id="0" name=""/>
        <dsp:cNvSpPr/>
      </dsp:nvSpPr>
      <dsp:spPr>
        <a:xfrm>
          <a:off x="1186685" y="1981345"/>
          <a:ext cx="1663986" cy="14801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458" tIns="12700" rIns="81458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rgbClr val="404040"/>
              </a:solidFill>
              <a:latin typeface="Montserrat" pitchFamily="2" charset="77"/>
              <a:cs typeface="Arial"/>
            </a:rPr>
            <a:t>Lower Propane Transportation Costs</a:t>
          </a:r>
        </a:p>
      </dsp:txBody>
      <dsp:txXfrm>
        <a:off x="1430370" y="2198110"/>
        <a:ext cx="1176616" cy="1046634"/>
      </dsp:txXfrm>
    </dsp:sp>
    <dsp:sp modelId="{275E3146-977B-44D5-A64D-C61CAD5D0840}">
      <dsp:nvSpPr>
        <dsp:cNvPr id="0" name=""/>
        <dsp:cNvSpPr/>
      </dsp:nvSpPr>
      <dsp:spPr>
        <a:xfrm>
          <a:off x="2576122" y="1970599"/>
          <a:ext cx="1480164" cy="14801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458" tIns="12700" rIns="81458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rgbClr val="404040"/>
              </a:solidFill>
              <a:latin typeface="Montserrat" pitchFamily="2" charset="77"/>
              <a:cs typeface="Arial"/>
            </a:rPr>
            <a:t>Fuel Redundancy </a:t>
          </a:r>
        </a:p>
      </dsp:txBody>
      <dsp:txXfrm>
        <a:off x="2792887" y="2187364"/>
        <a:ext cx="1046634" cy="1046634"/>
      </dsp:txXfrm>
    </dsp:sp>
    <dsp:sp modelId="{07F01D57-E1B7-4905-BB4A-067B2F208055}">
      <dsp:nvSpPr>
        <dsp:cNvPr id="0" name=""/>
        <dsp:cNvSpPr/>
      </dsp:nvSpPr>
      <dsp:spPr>
        <a:xfrm>
          <a:off x="3738770" y="1981345"/>
          <a:ext cx="1480164" cy="14801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458" tIns="12700" rIns="81458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rgbClr val="404040"/>
              </a:solidFill>
              <a:latin typeface="Montserrat" pitchFamily="2" charset="77"/>
              <a:cs typeface="Arial"/>
            </a:rPr>
            <a:t>Fuel Security</a:t>
          </a:r>
        </a:p>
      </dsp:txBody>
      <dsp:txXfrm>
        <a:off x="3955535" y="2198110"/>
        <a:ext cx="1046634" cy="1046634"/>
      </dsp:txXfrm>
    </dsp:sp>
    <dsp:sp modelId="{084E7955-F7F2-481F-B7C7-01E6DB399DA1}">
      <dsp:nvSpPr>
        <dsp:cNvPr id="0" name=""/>
        <dsp:cNvSpPr/>
      </dsp:nvSpPr>
      <dsp:spPr>
        <a:xfrm>
          <a:off x="4922902" y="1981345"/>
          <a:ext cx="1480164" cy="14801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458" tIns="12700" rIns="81458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rgbClr val="404040"/>
              </a:solidFill>
              <a:latin typeface="Montserrat" pitchFamily="2" charset="77"/>
              <a:cs typeface="Arial"/>
            </a:rPr>
            <a:t>Drinking Water Security </a:t>
          </a:r>
        </a:p>
      </dsp:txBody>
      <dsp:txXfrm>
        <a:off x="5139667" y="2198110"/>
        <a:ext cx="1046634" cy="1046634"/>
      </dsp:txXfrm>
    </dsp:sp>
    <dsp:sp modelId="{05948846-0AA6-496B-B425-1A6B54F9B62B}">
      <dsp:nvSpPr>
        <dsp:cNvPr id="0" name=""/>
        <dsp:cNvSpPr/>
      </dsp:nvSpPr>
      <dsp:spPr>
        <a:xfrm>
          <a:off x="6107033" y="1981345"/>
          <a:ext cx="1480164" cy="14801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458" tIns="12700" rIns="81458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rgbClr val="404040"/>
              </a:solidFill>
              <a:latin typeface="Montserrat" pitchFamily="2" charset="77"/>
              <a:cs typeface="Arial"/>
            </a:rPr>
            <a:t>Improved Reliability </a:t>
          </a:r>
        </a:p>
      </dsp:txBody>
      <dsp:txXfrm>
        <a:off x="6323798" y="2198110"/>
        <a:ext cx="1046634" cy="1046634"/>
      </dsp:txXfrm>
    </dsp:sp>
    <dsp:sp modelId="{B919C85E-46FA-492D-B6FB-6D6AA6CAAC53}">
      <dsp:nvSpPr>
        <dsp:cNvPr id="0" name=""/>
        <dsp:cNvSpPr/>
      </dsp:nvSpPr>
      <dsp:spPr>
        <a:xfrm>
          <a:off x="7291165" y="1981345"/>
          <a:ext cx="1480164" cy="14801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458" tIns="12700" rIns="81458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rgbClr val="404040"/>
              </a:solidFill>
              <a:latin typeface="Montserrat" pitchFamily="2" charset="77"/>
              <a:cs typeface="Arial"/>
            </a:rPr>
            <a:t>Improved Environmental Profile </a:t>
          </a:r>
        </a:p>
      </dsp:txBody>
      <dsp:txXfrm>
        <a:off x="7507930" y="2198110"/>
        <a:ext cx="1046634" cy="1046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4" cy="465455"/>
          </a:xfrm>
          <a:prstGeom prst="rect">
            <a:avLst/>
          </a:prstGeom>
        </p:spPr>
        <p:txBody>
          <a:bodyPr vert="horz" lIns="92403" tIns="46201" rIns="92403" bIns="462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4" cy="465455"/>
          </a:xfrm>
          <a:prstGeom prst="rect">
            <a:avLst/>
          </a:prstGeom>
        </p:spPr>
        <p:txBody>
          <a:bodyPr vert="horz" lIns="92403" tIns="46201" rIns="92403" bIns="46201" rtlCol="0"/>
          <a:lstStyle>
            <a:lvl1pPr algn="r">
              <a:defRPr sz="1300"/>
            </a:lvl1pPr>
          </a:lstStyle>
          <a:p>
            <a:fld id="{D6908E72-4E74-4B82-802D-567A5483EFD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4" cy="465455"/>
          </a:xfrm>
          <a:prstGeom prst="rect">
            <a:avLst/>
          </a:prstGeom>
        </p:spPr>
        <p:txBody>
          <a:bodyPr vert="horz" lIns="92403" tIns="46201" rIns="92403" bIns="462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4" cy="465455"/>
          </a:xfrm>
          <a:prstGeom prst="rect">
            <a:avLst/>
          </a:prstGeom>
        </p:spPr>
        <p:txBody>
          <a:bodyPr vert="horz" lIns="92403" tIns="46201" rIns="92403" bIns="46201" rtlCol="0" anchor="b"/>
          <a:lstStyle>
            <a:lvl1pPr algn="r">
              <a:defRPr sz="1300"/>
            </a:lvl1pPr>
          </a:lstStyle>
          <a:p>
            <a:fld id="{899E03CC-464B-46F5-BA4C-2F6A5BC1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9403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4" cy="465455"/>
          </a:xfrm>
          <a:prstGeom prst="rect">
            <a:avLst/>
          </a:prstGeom>
        </p:spPr>
        <p:txBody>
          <a:bodyPr vert="horz" lIns="92403" tIns="46201" rIns="92403" bIns="462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4" cy="465455"/>
          </a:xfrm>
          <a:prstGeom prst="rect">
            <a:avLst/>
          </a:prstGeom>
        </p:spPr>
        <p:txBody>
          <a:bodyPr vert="horz" lIns="92403" tIns="46201" rIns="92403" bIns="46201" rtlCol="0"/>
          <a:lstStyle>
            <a:lvl1pPr algn="r">
              <a:defRPr sz="1200"/>
            </a:lvl1pPr>
          </a:lstStyle>
          <a:p>
            <a:fld id="{82B5F868-03F7-4071-B429-C8EA05DF107B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3" tIns="46201" rIns="92403" bIns="462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8207" y="4421824"/>
            <a:ext cx="4682067" cy="4189095"/>
          </a:xfrm>
          <a:prstGeom prst="rect">
            <a:avLst/>
          </a:prstGeom>
        </p:spPr>
        <p:txBody>
          <a:bodyPr vert="horz" lIns="92403" tIns="46201" rIns="92403" bIns="462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4" cy="465455"/>
          </a:xfrm>
          <a:prstGeom prst="rect">
            <a:avLst/>
          </a:prstGeom>
        </p:spPr>
        <p:txBody>
          <a:bodyPr vert="horz" lIns="92403" tIns="46201" rIns="92403" bIns="462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4" cy="465455"/>
          </a:xfrm>
          <a:prstGeom prst="rect">
            <a:avLst/>
          </a:prstGeom>
        </p:spPr>
        <p:txBody>
          <a:bodyPr vert="horz" lIns="92403" tIns="46201" rIns="92403" bIns="46201" rtlCol="0" anchor="b"/>
          <a:lstStyle>
            <a:lvl1pPr algn="r">
              <a:defRPr sz="1200"/>
            </a:lvl1pPr>
          </a:lstStyle>
          <a:p>
            <a:fld id="{B1583402-C17D-4A75-8CEE-4A03239B7F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84378" y="698185"/>
            <a:ext cx="1560689" cy="309031"/>
          </a:xfrm>
          <a:prstGeom prst="rect">
            <a:avLst/>
          </a:prstGeom>
          <a:noFill/>
        </p:spPr>
        <p:txBody>
          <a:bodyPr wrap="square" lIns="92403" tIns="46201" rIns="92403" bIns="46201" rtlCol="0">
            <a:spAutoFit/>
          </a:bodyPr>
          <a:lstStyle/>
          <a:p>
            <a:r>
              <a:rPr lang="en-US" sz="1400" b="1"/>
              <a:t>Notes: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84378" y="698184"/>
            <a:ext cx="0" cy="7912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34284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87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8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1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3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26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14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40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5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96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22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2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12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23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34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09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8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17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4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53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01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8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73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83402-C17D-4A75-8CEE-4A03239B7F6C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5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9725FCB-24EF-0F4F-8316-30B0FF501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9907"/>
            <a:ext cx="9144000" cy="7571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542038"/>
            <a:ext cx="5852160" cy="1984243"/>
          </a:xfrm>
        </p:spPr>
        <p:txBody>
          <a:bodyPr anchor="b">
            <a:normAutofit/>
          </a:bodyPr>
          <a:lstStyle>
            <a:lvl1pPr algn="r">
              <a:lnSpc>
                <a:spcPct val="85000"/>
              </a:lnSpc>
              <a:defRPr sz="4800" spc="-50" baseline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033" y="5588227"/>
            <a:ext cx="3124200" cy="600075"/>
          </a:xfrm>
        </p:spPr>
        <p:txBody>
          <a:bodyPr lIns="91440" rIns="91440">
            <a:noAutofit/>
          </a:bodyPr>
          <a:lstStyle>
            <a:lvl1pPr marL="0" indent="0" algn="l">
              <a:buNone/>
              <a:defRPr sz="1800" cap="none" spc="0" baseline="0">
                <a:solidFill>
                  <a:schemeClr val="tx1"/>
                </a:solidFill>
                <a:latin typeface="Montserrat" panose="02000505000000020004" pitchFamily="2" charset="77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B80DDBF-39BE-FA44-9411-6EA474F178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615" y="5507264"/>
            <a:ext cx="762000" cy="762000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F9A99D6-8555-B543-A729-67A301EB98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5588227"/>
            <a:ext cx="16002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0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37414"/>
            <a:ext cx="7543800" cy="510909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537857"/>
          </a:xfrm>
        </p:spPr>
        <p:txBody>
          <a:bodyPr/>
          <a:lstStyle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CDC8-11EB-49C1-A0B4-5F6DA684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5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1001079"/>
            <a:ext cx="7543800" cy="7362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CDC8-11EB-49C1-A0B4-5F6DA684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3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49CDC8-11EB-49C1-A0B4-5F6DA684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7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ater, aqua, screenshot, design&#10;&#10;Description automatically generated">
            <a:extLst>
              <a:ext uri="{FF2B5EF4-FFF2-40B4-BE49-F238E27FC236}">
                <a16:creationId xmlns:a16="http://schemas.microsoft.com/office/drawing/2014/main" id="{554BBB3A-59B9-FE2D-E66A-7F08E773C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5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542038"/>
            <a:ext cx="5852160" cy="1984243"/>
          </a:xfrm>
        </p:spPr>
        <p:txBody>
          <a:bodyPr anchor="b">
            <a:normAutofit/>
          </a:bodyPr>
          <a:lstStyle>
            <a:lvl1pPr algn="r">
              <a:lnSpc>
                <a:spcPct val="85000"/>
              </a:lnSpc>
              <a:defRPr sz="4800" spc="-50" baseline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033" y="5588227"/>
            <a:ext cx="3124200" cy="600075"/>
          </a:xfrm>
        </p:spPr>
        <p:txBody>
          <a:bodyPr lIns="91440" rIns="91440">
            <a:noAutofit/>
          </a:bodyPr>
          <a:lstStyle>
            <a:lvl1pPr marL="0" indent="0" algn="l">
              <a:buNone/>
              <a:defRPr sz="1800" cap="none" spc="0" baseline="0">
                <a:solidFill>
                  <a:schemeClr val="tx1"/>
                </a:solidFill>
                <a:latin typeface="Montserrat" panose="02000505000000020004" pitchFamily="2" charset="77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B80DDBF-39BE-FA44-9411-6EA474F178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926" y="5865060"/>
            <a:ext cx="762000" cy="762000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F9A99D6-8555-B543-A729-67A301EB98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511" y="5946023"/>
            <a:ext cx="16002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0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37414"/>
            <a:ext cx="7543800" cy="510909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537857"/>
          </a:xfrm>
        </p:spPr>
        <p:txBody>
          <a:bodyPr/>
          <a:lstStyle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CDC8-11EB-49C1-A0B4-5F6DA684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5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1001079"/>
            <a:ext cx="7543800" cy="7362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CDC8-11EB-49C1-A0B4-5F6DA684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3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49CDC8-11EB-49C1-A0B4-5F6DA6845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7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8F27E38-090E-5B43-90C0-5FB177F8C6BF}"/>
              </a:ext>
            </a:extLst>
          </p:cNvPr>
          <p:cNvSpPr/>
          <p:nvPr userDrawn="1"/>
        </p:nvSpPr>
        <p:spPr>
          <a:xfrm>
            <a:off x="8534400" y="6431797"/>
            <a:ext cx="399082" cy="433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1048377"/>
            <a:ext cx="7543800" cy="6889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099" y="1875265"/>
            <a:ext cx="7543801" cy="1371658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59786"/>
            <a:ext cx="392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849CDC8-11EB-49C1-A0B4-5F6DA68453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C5E910F-D451-AF46-BBCD-B7CDECE2ADBF}"/>
              </a:ext>
            </a:extLst>
          </p:cNvPr>
          <p:cNvSpPr/>
          <p:nvPr userDrawn="1"/>
        </p:nvSpPr>
        <p:spPr>
          <a:xfrm>
            <a:off x="2381" y="485"/>
            <a:ext cx="9141619" cy="619309"/>
          </a:xfrm>
          <a:prstGeom prst="rect">
            <a:avLst/>
          </a:prstGeom>
          <a:gradFill>
            <a:gsLst>
              <a:gs pos="0">
                <a:schemeClr val="accent2"/>
              </a:gs>
              <a:gs pos="83000">
                <a:srgbClr val="69BC8A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881400-1C13-594A-BB82-62A224605F2D}"/>
              </a:ext>
            </a:extLst>
          </p:cNvPr>
          <p:cNvSpPr txBox="1"/>
          <p:nvPr userDrawn="1"/>
        </p:nvSpPr>
        <p:spPr>
          <a:xfrm>
            <a:off x="3581400" y="214588"/>
            <a:ext cx="5479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  <a:latin typeface="Montserrat" panose="02000505000000020004" pitchFamily="2" charset="77"/>
              </a:rPr>
              <a:t>Substantial Amendment to CDBG-MIT Action Plan  |  </a:t>
            </a:r>
            <a:r>
              <a:rPr lang="en-US" sz="1000" b="1" spc="300">
                <a:solidFill>
                  <a:schemeClr val="bg1"/>
                </a:solidFill>
                <a:latin typeface="Montserrat" panose="02000505000000020004" pitchFamily="2" charset="77"/>
              </a:rPr>
              <a:t>PUBLIC HEARING</a:t>
            </a: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BA5993F9-CC98-1649-86E4-563145545E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68171"/>
            <a:ext cx="1143000" cy="539057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DE7FED8-B3C3-F84C-8481-05AADD14FAD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09" y="137904"/>
            <a:ext cx="619309" cy="61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21" r:id="rId3"/>
    <p:sldLayoutId id="2147483824" r:id="rId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 spc="-50" baseline="0">
          <a:solidFill>
            <a:schemeClr val="tx1">
              <a:lumMod val="75000"/>
              <a:lumOff val="25000"/>
            </a:schemeClr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Montserrat" panose="02000505000000020004" pitchFamily="2" charset="77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Montserrat" panose="02000505000000020004" pitchFamily="2" charset="77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2000505000000020004" pitchFamily="2" charset="77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2000505000000020004" pitchFamily="2" charset="77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2000505000000020004" pitchFamily="2" charset="77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, green, rectangle&#10;&#10;Description automatically generated">
            <a:extLst>
              <a:ext uri="{FF2B5EF4-FFF2-40B4-BE49-F238E27FC236}">
                <a16:creationId xmlns:a16="http://schemas.microsoft.com/office/drawing/2014/main" id="{20A767DC-62E2-0065-E306-CCAA53C5B9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58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8F27E38-090E-5B43-90C0-5FB177F8C6BF}"/>
              </a:ext>
            </a:extLst>
          </p:cNvPr>
          <p:cNvSpPr/>
          <p:nvPr userDrawn="1"/>
        </p:nvSpPr>
        <p:spPr>
          <a:xfrm>
            <a:off x="8534400" y="6431797"/>
            <a:ext cx="399082" cy="433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1048377"/>
            <a:ext cx="7543800" cy="6889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099" y="1875265"/>
            <a:ext cx="7543801" cy="1371658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59786"/>
            <a:ext cx="392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B849CDC8-11EB-49C1-A0B4-5F6DA68453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B881400-1C13-594A-BB82-62A224605F2D}"/>
              </a:ext>
            </a:extLst>
          </p:cNvPr>
          <p:cNvSpPr txBox="1"/>
          <p:nvPr userDrawn="1"/>
        </p:nvSpPr>
        <p:spPr>
          <a:xfrm>
            <a:off x="3664058" y="277964"/>
            <a:ext cx="5479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>
                <a:solidFill>
                  <a:schemeClr val="bg1"/>
                </a:solidFill>
                <a:latin typeface="Montserrat" panose="02000505000000020004" pitchFamily="2" charset="77"/>
              </a:rPr>
              <a:t>Substantial Amendment to CDBG-DR Action Plan  |  </a:t>
            </a:r>
            <a:r>
              <a:rPr lang="en-US" sz="1000" b="1" spc="300">
                <a:solidFill>
                  <a:schemeClr val="bg1"/>
                </a:solidFill>
                <a:latin typeface="Montserrat" panose="02000505000000020004" pitchFamily="2" charset="77"/>
              </a:rPr>
              <a:t>PUBLIC HEARING</a:t>
            </a: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BA5993F9-CC98-1649-86E4-563145545E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149" y="131545"/>
            <a:ext cx="1143000" cy="539057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EDE7FED8-B3C3-F84C-8481-05AADD14FAD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51" y="91422"/>
            <a:ext cx="619309" cy="61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 spc="-50" baseline="0">
          <a:solidFill>
            <a:schemeClr val="tx1">
              <a:lumMod val="75000"/>
              <a:lumOff val="25000"/>
            </a:schemeClr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Montserrat" panose="02000505000000020004" pitchFamily="2" charset="77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Montserrat" panose="02000505000000020004" pitchFamily="2" charset="77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2000505000000020004" pitchFamily="2" charset="77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2000505000000020004" pitchFamily="2" charset="77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2000505000000020004" pitchFamily="2" charset="77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2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dbgdr.vihfa.gov/programs/cdbg-mitigation/" TargetMode="External"/><Relationship Id="rId4" Type="http://schemas.openxmlformats.org/officeDocument/2006/relationships/hyperlink" Target="mailto:media@vihfa.gov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E9E6-1DE8-884D-B442-8379C29D6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2438401"/>
            <a:ext cx="5791200" cy="1489788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latin typeface="Montserrat"/>
              </a:rPr>
              <a:t>1</a:t>
            </a:r>
            <a:r>
              <a:rPr lang="en-US" sz="2400" b="1" baseline="30000" dirty="0">
                <a:latin typeface="Montserrat"/>
              </a:rPr>
              <a:t>st</a:t>
            </a:r>
            <a:r>
              <a:rPr lang="en-US" sz="2400" b="1" dirty="0">
                <a:latin typeface="Montserrat"/>
              </a:rPr>
              <a:t> Substantial Amendment </a:t>
            </a:r>
            <a:br>
              <a:rPr lang="en-US" sz="2400" b="1" dirty="0"/>
            </a:br>
            <a:r>
              <a:rPr lang="en-US" sz="2400" b="1" dirty="0">
                <a:latin typeface="Montserrat"/>
              </a:rPr>
              <a:t>to CDBG-Mitigation Action Plan</a:t>
            </a:r>
            <a:r>
              <a:rPr lang="en-US" sz="2000" b="1" dirty="0">
                <a:latin typeface="Montserrat"/>
              </a:rPr>
              <a:t> </a:t>
            </a:r>
            <a:br>
              <a:rPr lang="en-US" sz="2800" dirty="0"/>
            </a:br>
            <a:br>
              <a:rPr lang="en-US" sz="2800" dirty="0"/>
            </a:br>
            <a:r>
              <a:rPr lang="en-US" sz="6600" b="1" dirty="0">
                <a:solidFill>
                  <a:schemeClr val="accent3"/>
                </a:solidFill>
                <a:latin typeface="Montserrat"/>
              </a:rPr>
              <a:t>Public</a:t>
            </a:r>
            <a:r>
              <a:rPr lang="en-US" sz="6600" b="1" dirty="0">
                <a:latin typeface="Montserrat"/>
              </a:rPr>
              <a:t> Hearing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E7F5557-9B81-424F-A302-74D4757E2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818" y="4597010"/>
            <a:ext cx="3974842" cy="93928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Montserrat"/>
              </a:rPr>
              <a:t>July 12, 2023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Montserrat"/>
              </a:rPr>
              <a:t>St. Croix, University of the Virgin Islands (UVI) Great Hall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Montserrat"/>
              </a:rPr>
              <a:t>5:30 – 7:30PM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82E0B3-01DA-5E43-8731-FF86F54E7AC8}"/>
              </a:ext>
            </a:extLst>
          </p:cNvPr>
          <p:cNvCxnSpPr/>
          <p:nvPr/>
        </p:nvCxnSpPr>
        <p:spPr>
          <a:xfrm>
            <a:off x="3262393" y="2474378"/>
            <a:ext cx="533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7">
            <a:extLst>
              <a:ext uri="{FF2B5EF4-FFF2-40B4-BE49-F238E27FC236}">
                <a16:creationId xmlns:a16="http://schemas.microsoft.com/office/drawing/2014/main" id="{0A2B4EA2-EFFB-E59E-EEC6-AF8DD913A12E}"/>
              </a:ext>
            </a:extLst>
          </p:cNvPr>
          <p:cNvSpPr txBox="1">
            <a:spLocks/>
          </p:cNvSpPr>
          <p:nvPr/>
        </p:nvSpPr>
        <p:spPr>
          <a:xfrm>
            <a:off x="207818" y="5504014"/>
            <a:ext cx="4236098" cy="9392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 cap="none" spc="0" baseline="0">
                <a:solidFill>
                  <a:schemeClr val="tx1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Montserrat"/>
              </a:rPr>
              <a:t>July 19, 2023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Montserrat"/>
              </a:rPr>
              <a:t>St. Thomas, UVI Administration &amp; Conference Center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Montserrat"/>
              </a:rPr>
              <a:t>5:30 – 7:30PM</a:t>
            </a:r>
          </a:p>
        </p:txBody>
      </p:sp>
    </p:spTree>
    <p:extLst>
      <p:ext uri="{BB962C8B-B14F-4D97-AF65-F5344CB8AC3E}">
        <p14:creationId xmlns:p14="http://schemas.microsoft.com/office/powerpoint/2010/main" val="139171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39" y="1048377"/>
            <a:ext cx="7543800" cy="68898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b="1" dirty="0">
                <a:latin typeface="Montserrat"/>
              </a:rPr>
              <a:t>MIT Project Considerations</a:t>
            </a:r>
            <a:endParaRPr lang="en-US" b="1" dirty="0">
              <a:effectLst/>
              <a:latin typeface="Montserra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59786"/>
            <a:ext cx="392624" cy="365125"/>
          </a:xfrm>
        </p:spPr>
        <p:txBody>
          <a:bodyPr/>
          <a:lstStyle/>
          <a:p>
            <a:fld id="{B849CDC8-11EB-49C1-A0B4-5F6DA68453A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3604AB-C9A8-47B0-8A5B-21FA9C952F89}"/>
              </a:ext>
            </a:extLst>
          </p:cNvPr>
          <p:cNvSpPr/>
          <p:nvPr/>
        </p:nvSpPr>
        <p:spPr>
          <a:xfrm>
            <a:off x="246173" y="2321165"/>
            <a:ext cx="2868745" cy="137264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ontserrat" panose="00000500000000000000" pitchFamily="2" charset="0"/>
              </a:rPr>
              <a:t>Does the Project Benefit</a:t>
            </a:r>
          </a:p>
          <a:p>
            <a:pPr algn="ctr"/>
            <a:r>
              <a:rPr lang="en-US" sz="1600" dirty="0">
                <a:latin typeface="Montserrat" panose="00000500000000000000" pitchFamily="2" charset="0"/>
              </a:rPr>
              <a:t>LMI Population?</a:t>
            </a:r>
            <a:endParaRPr lang="en-VI" sz="1600" dirty="0">
              <a:latin typeface="Montserrat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FAE12A-FB07-46F6-A936-DB93F8B4370E}"/>
              </a:ext>
            </a:extLst>
          </p:cNvPr>
          <p:cNvSpPr/>
          <p:nvPr/>
        </p:nvSpPr>
        <p:spPr>
          <a:xfrm>
            <a:off x="3227462" y="2321165"/>
            <a:ext cx="2793510" cy="13726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ontserrat" panose="00000500000000000000" pitchFamily="2" charset="0"/>
              </a:rPr>
              <a:t>What hazard(s) will the project mitigate and how will it mitigate?</a:t>
            </a:r>
            <a:endParaRPr lang="en-VI" sz="1600" dirty="0">
              <a:latin typeface="Montserrat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F6292D-A659-4C69-8B42-137C54E0F617}"/>
              </a:ext>
            </a:extLst>
          </p:cNvPr>
          <p:cNvSpPr/>
          <p:nvPr/>
        </p:nvSpPr>
        <p:spPr>
          <a:xfrm>
            <a:off x="6133515" y="2313793"/>
            <a:ext cx="2793510" cy="1372649"/>
          </a:xfrm>
          <a:prstGeom prst="rect">
            <a:avLst/>
          </a:prstGeom>
          <a:solidFill>
            <a:srgbClr val="3FB0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ontserrat" panose="00000500000000000000" pitchFamily="2" charset="0"/>
              </a:rPr>
              <a:t>How will the project support a Community Lifeline during a hazard event?</a:t>
            </a:r>
            <a:endParaRPr lang="en-VI" sz="1600" dirty="0">
              <a:latin typeface="Montserra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46ACB-2E19-4EB4-8D90-4CBDFBF7764B}"/>
              </a:ext>
            </a:extLst>
          </p:cNvPr>
          <p:cNvSpPr/>
          <p:nvPr/>
        </p:nvSpPr>
        <p:spPr>
          <a:xfrm>
            <a:off x="246173" y="4142767"/>
            <a:ext cx="2868745" cy="13726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Does the benefit outweigh the cost over the life of the project?</a:t>
            </a:r>
            <a:endParaRPr lang="en-VI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92BDF7-7D16-4649-82C1-E2C3234FC991}"/>
              </a:ext>
            </a:extLst>
          </p:cNvPr>
          <p:cNvSpPr/>
          <p:nvPr/>
        </p:nvSpPr>
        <p:spPr>
          <a:xfrm>
            <a:off x="3242905" y="4142765"/>
            <a:ext cx="2793510" cy="13726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ontserrat" panose="00000500000000000000" pitchFamily="2" charset="0"/>
              </a:rPr>
              <a:t>Does the recipient have the capacity to implement the project?</a:t>
            </a:r>
            <a:endParaRPr lang="en-VI" sz="1600" dirty="0">
              <a:latin typeface="Montserrat" panose="000005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26343C-C989-41B3-9C45-517F824CD603}"/>
              </a:ext>
            </a:extLst>
          </p:cNvPr>
          <p:cNvSpPr/>
          <p:nvPr/>
        </p:nvSpPr>
        <p:spPr>
          <a:xfrm>
            <a:off x="6135226" y="4142765"/>
            <a:ext cx="2793510" cy="1383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ontserrat" panose="00000500000000000000" pitchFamily="2" charset="0"/>
              </a:rPr>
              <a:t>Will additional funding be required to maintain the project over the full project life?</a:t>
            </a:r>
            <a:endParaRPr lang="en-VI" sz="1600" dirty="0">
              <a:latin typeface="Montserrat" panose="00000500000000000000" pitchFamily="2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38B370F-210E-44A0-A19C-AF4AA5589171}"/>
              </a:ext>
            </a:extLst>
          </p:cNvPr>
          <p:cNvSpPr/>
          <p:nvPr/>
        </p:nvSpPr>
        <p:spPr>
          <a:xfrm rot="5400000">
            <a:off x="3066285" y="2387738"/>
            <a:ext cx="390774" cy="25762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E5C9C69-160E-43DA-9684-769028AAD418}"/>
              </a:ext>
            </a:extLst>
          </p:cNvPr>
          <p:cNvSpPr/>
          <p:nvPr/>
        </p:nvSpPr>
        <p:spPr>
          <a:xfrm rot="5400000">
            <a:off x="5972324" y="2522672"/>
            <a:ext cx="390774" cy="25762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137F7FB-C3F4-4D98-9216-087BB74DF2CA}"/>
              </a:ext>
            </a:extLst>
          </p:cNvPr>
          <p:cNvSpPr/>
          <p:nvPr/>
        </p:nvSpPr>
        <p:spPr>
          <a:xfrm rot="5400000">
            <a:off x="3032072" y="4911907"/>
            <a:ext cx="390774" cy="25762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VI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A374C668-C796-4FC6-94F9-372A022E84EA}"/>
              </a:ext>
            </a:extLst>
          </p:cNvPr>
          <p:cNvSpPr/>
          <p:nvPr/>
        </p:nvSpPr>
        <p:spPr>
          <a:xfrm rot="5400000">
            <a:off x="5954398" y="5115552"/>
            <a:ext cx="390774" cy="257629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I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03B1FE-C944-4F53-846E-2EA15B19A392}"/>
              </a:ext>
            </a:extLst>
          </p:cNvPr>
          <p:cNvSpPr txBox="1"/>
          <p:nvPr/>
        </p:nvSpPr>
        <p:spPr>
          <a:xfrm>
            <a:off x="2493231" y="1972965"/>
            <a:ext cx="161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LMI</a:t>
            </a:r>
            <a:endParaRPr lang="en-VI" b="1" dirty="0"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531A9B-A068-4985-9DE0-B1DAA0FB1995}"/>
              </a:ext>
            </a:extLst>
          </p:cNvPr>
          <p:cNvSpPr txBox="1"/>
          <p:nvPr/>
        </p:nvSpPr>
        <p:spPr>
          <a:xfrm>
            <a:off x="4661485" y="1972965"/>
            <a:ext cx="161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Mitigation</a:t>
            </a:r>
            <a:endParaRPr lang="en-VI" b="1" dirty="0"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E76696-2828-4A55-9AB7-FF59A30D02B4}"/>
              </a:ext>
            </a:extLst>
          </p:cNvPr>
          <p:cNvSpPr txBox="1"/>
          <p:nvPr/>
        </p:nvSpPr>
        <p:spPr>
          <a:xfrm>
            <a:off x="7595858" y="1960196"/>
            <a:ext cx="130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Lifelines</a:t>
            </a:r>
            <a:endParaRPr lang="en-VI" b="1" dirty="0">
              <a:latin typeface="Montserrat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285DD1-18A2-4702-B19C-DB0D568F0709}"/>
              </a:ext>
            </a:extLst>
          </p:cNvPr>
          <p:cNvSpPr txBox="1"/>
          <p:nvPr/>
        </p:nvSpPr>
        <p:spPr>
          <a:xfrm>
            <a:off x="140820" y="5515417"/>
            <a:ext cx="183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Benefit Cost</a:t>
            </a:r>
            <a:endParaRPr lang="en-VI" b="1" dirty="0"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A67BB5-E134-46FD-8CD2-7108DA3262D4}"/>
              </a:ext>
            </a:extLst>
          </p:cNvPr>
          <p:cNvSpPr txBox="1"/>
          <p:nvPr/>
        </p:nvSpPr>
        <p:spPr>
          <a:xfrm>
            <a:off x="3227459" y="5515417"/>
            <a:ext cx="219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Implementation</a:t>
            </a:r>
            <a:endParaRPr lang="en-VI" b="1" dirty="0"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36A9DA-F451-499D-A467-BB4A3B3ADC8B}"/>
              </a:ext>
            </a:extLst>
          </p:cNvPr>
          <p:cNvSpPr txBox="1"/>
          <p:nvPr/>
        </p:nvSpPr>
        <p:spPr>
          <a:xfrm>
            <a:off x="6149785" y="5526745"/>
            <a:ext cx="195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Sustainability</a:t>
            </a:r>
            <a:endParaRPr lang="en-VI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4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52551"/>
            <a:ext cx="7543800" cy="608581"/>
          </a:xfrm>
        </p:spPr>
        <p:txBody>
          <a:bodyPr>
            <a:normAutofit/>
          </a:bodyPr>
          <a:lstStyle/>
          <a:p>
            <a:r>
              <a:rPr lang="en-US" b="1" dirty="0">
                <a:latin typeface="Montserrat"/>
              </a:rPr>
              <a:t>Activity Allocation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49CDC8-11EB-49C1-A0B4-5F6DA68453A7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85" name="Table 10">
            <a:extLst>
              <a:ext uri="{FF2B5EF4-FFF2-40B4-BE49-F238E27FC236}">
                <a16:creationId xmlns:a16="http://schemas.microsoft.com/office/drawing/2014/main" id="{535D62A2-B008-E234-2050-209252465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707907"/>
              </p:ext>
            </p:extLst>
          </p:nvPr>
        </p:nvGraphicFramePr>
        <p:xfrm>
          <a:off x="1113376" y="1869232"/>
          <a:ext cx="6640440" cy="3609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08118">
                  <a:extLst>
                    <a:ext uri="{9D8B030D-6E8A-4147-A177-3AD203B41FA5}">
                      <a16:colId xmlns:a16="http://schemas.microsoft.com/office/drawing/2014/main" val="3665288376"/>
                    </a:ext>
                  </a:extLst>
                </a:gridCol>
                <a:gridCol w="2167735">
                  <a:extLst>
                    <a:ext uri="{9D8B030D-6E8A-4147-A177-3AD203B41FA5}">
                      <a16:colId xmlns:a16="http://schemas.microsoft.com/office/drawing/2014/main" val="1143779354"/>
                    </a:ext>
                  </a:extLst>
                </a:gridCol>
                <a:gridCol w="1564587">
                  <a:extLst>
                    <a:ext uri="{9D8B030D-6E8A-4147-A177-3AD203B41FA5}">
                      <a16:colId xmlns:a16="http://schemas.microsoft.com/office/drawing/2014/main" val="4032832672"/>
                    </a:ext>
                  </a:extLst>
                </a:gridCol>
              </a:tblGrid>
              <a:tr h="68825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Montserrat"/>
                      </a:endParaRPr>
                    </a:p>
                    <a:p>
                      <a:pPr algn="ctr"/>
                      <a:r>
                        <a:rPr lang="en-US" sz="1400" dirty="0">
                          <a:latin typeface="Montserrat"/>
                        </a:rPr>
                        <a:t>Activity Category</a:t>
                      </a:r>
                    </a:p>
                  </a:txBody>
                  <a:tcPr marL="80447" marR="80447" marT="40224" marB="40224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Montserrat"/>
                      </a:endParaRPr>
                    </a:p>
                    <a:p>
                      <a:pPr algn="ctr"/>
                      <a:r>
                        <a:rPr lang="en-US" sz="1400" dirty="0">
                          <a:latin typeface="Montserrat"/>
                        </a:rPr>
                        <a:t>Project Allocation</a:t>
                      </a:r>
                    </a:p>
                  </a:txBody>
                  <a:tcPr marL="80447" marR="80447" marT="40224" marB="40224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Montserrat"/>
                      </a:endParaRPr>
                    </a:p>
                    <a:p>
                      <a:pPr algn="ctr"/>
                      <a:r>
                        <a:rPr lang="en-US" sz="1400" dirty="0">
                          <a:latin typeface="Montserrat"/>
                        </a:rPr>
                        <a:t>% of Total Allocation</a:t>
                      </a:r>
                    </a:p>
                  </a:txBody>
                  <a:tcPr marL="80447" marR="80447" marT="40224" marB="40224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337626"/>
                  </a:ext>
                </a:extLst>
              </a:tr>
              <a:tr h="484455">
                <a:tc>
                  <a:txBody>
                    <a:bodyPr/>
                    <a:lstStyle/>
                    <a:p>
                      <a:r>
                        <a:rPr lang="en-US" sz="1400">
                          <a:latin typeface="Montserrat"/>
                        </a:rPr>
                        <a:t>Infrastructure and Public Facilities</a:t>
                      </a:r>
                    </a:p>
                  </a:txBody>
                  <a:tcPr marL="80447" marR="80447" marT="40224" marB="40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Montserrat"/>
                        </a:rPr>
                        <a:t>$418,200,000</a:t>
                      </a:r>
                    </a:p>
                  </a:txBody>
                  <a:tcPr marL="80447" marR="80447" marT="40224" marB="40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Montserrat"/>
                        </a:rPr>
                        <a:t>54%</a:t>
                      </a:r>
                    </a:p>
                  </a:txBody>
                  <a:tcPr marL="80447" marR="80447" marT="40224" marB="40224" anchor="ctr"/>
                </a:tc>
                <a:extLst>
                  <a:ext uri="{0D108BD9-81ED-4DB2-BD59-A6C34878D82A}">
                    <a16:rowId xmlns:a16="http://schemas.microsoft.com/office/drawing/2014/main" val="1395142834"/>
                  </a:ext>
                </a:extLst>
              </a:tr>
              <a:tr h="484455">
                <a:tc>
                  <a:txBody>
                    <a:bodyPr/>
                    <a:lstStyle/>
                    <a:p>
                      <a:r>
                        <a:rPr lang="en-US" sz="1400">
                          <a:latin typeface="Montserrat"/>
                        </a:rPr>
                        <a:t>Economic Resilience and Revitalization</a:t>
                      </a:r>
                    </a:p>
                  </a:txBody>
                  <a:tcPr marL="80447" marR="80447" marT="40224" marB="40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Montserrat"/>
                        </a:rPr>
                        <a:t>$76,750,000</a:t>
                      </a:r>
                    </a:p>
                  </a:txBody>
                  <a:tcPr marL="80447" marR="80447" marT="40224" marB="40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Montserrat"/>
                        </a:rPr>
                        <a:t>10%</a:t>
                      </a:r>
                    </a:p>
                  </a:txBody>
                  <a:tcPr marL="80447" marR="80447" marT="40224" marB="40224" anchor="ctr"/>
                </a:tc>
                <a:extLst>
                  <a:ext uri="{0D108BD9-81ED-4DB2-BD59-A6C34878D82A}">
                    <a16:rowId xmlns:a16="http://schemas.microsoft.com/office/drawing/2014/main" val="2042913692"/>
                  </a:ext>
                </a:extLst>
              </a:tr>
              <a:tr h="372342">
                <a:tc>
                  <a:txBody>
                    <a:bodyPr/>
                    <a:lstStyle/>
                    <a:p>
                      <a:r>
                        <a:rPr lang="en-US" sz="1400">
                          <a:latin typeface="Montserrat"/>
                        </a:rPr>
                        <a:t>Housing</a:t>
                      </a:r>
                    </a:p>
                  </a:txBody>
                  <a:tcPr marL="80447" marR="80447" marT="40224" marB="40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Montserrat"/>
                        </a:rPr>
                        <a:t>$192,700,000</a:t>
                      </a:r>
                    </a:p>
                  </a:txBody>
                  <a:tcPr marL="80447" marR="80447" marT="40224" marB="40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Montserrat"/>
                        </a:rPr>
                        <a:t>25%</a:t>
                      </a:r>
                    </a:p>
                  </a:txBody>
                  <a:tcPr marL="80447" marR="80447" marT="40224" marB="40224" anchor="ctr"/>
                </a:tc>
                <a:extLst>
                  <a:ext uri="{0D108BD9-81ED-4DB2-BD59-A6C34878D82A}">
                    <a16:rowId xmlns:a16="http://schemas.microsoft.com/office/drawing/2014/main" val="3103681437"/>
                  </a:ext>
                </a:extLst>
              </a:tr>
              <a:tr h="372342">
                <a:tc>
                  <a:txBody>
                    <a:bodyPr/>
                    <a:lstStyle/>
                    <a:p>
                      <a:r>
                        <a:rPr lang="en-US" sz="1400">
                          <a:latin typeface="Montserrat"/>
                        </a:rPr>
                        <a:t>Public Services</a:t>
                      </a:r>
                    </a:p>
                  </a:txBody>
                  <a:tcPr marL="80447" marR="80447" marT="40224" marB="40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Montserrat"/>
                        </a:rPr>
                        <a:t>$15,400,000</a:t>
                      </a:r>
                    </a:p>
                  </a:txBody>
                  <a:tcPr marL="80447" marR="80447" marT="40224" marB="40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Montserrat"/>
                        </a:rPr>
                        <a:t>2%</a:t>
                      </a:r>
                    </a:p>
                  </a:txBody>
                  <a:tcPr marL="80447" marR="80447" marT="40224" marB="40224" anchor="ctr"/>
                </a:tc>
                <a:extLst>
                  <a:ext uri="{0D108BD9-81ED-4DB2-BD59-A6C34878D82A}">
                    <a16:rowId xmlns:a16="http://schemas.microsoft.com/office/drawing/2014/main" val="1028229512"/>
                  </a:ext>
                </a:extLst>
              </a:tr>
              <a:tr h="372342">
                <a:tc>
                  <a:txBody>
                    <a:bodyPr/>
                    <a:lstStyle/>
                    <a:p>
                      <a:r>
                        <a:rPr lang="en-US" sz="1400">
                          <a:latin typeface="Montserrat"/>
                        </a:rPr>
                        <a:t>Planning</a:t>
                      </a:r>
                    </a:p>
                  </a:txBody>
                  <a:tcPr marL="80447" marR="80447" marT="40224" marB="40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Montserrat"/>
                        </a:rPr>
                        <a:t>$32,428,600</a:t>
                      </a:r>
                    </a:p>
                  </a:txBody>
                  <a:tcPr marL="80447" marR="80447" marT="40224" marB="40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Montserrat"/>
                        </a:rPr>
                        <a:t>4%</a:t>
                      </a:r>
                    </a:p>
                  </a:txBody>
                  <a:tcPr marL="80447" marR="80447" marT="40224" marB="40224" anchor="ctr"/>
                </a:tc>
                <a:extLst>
                  <a:ext uri="{0D108BD9-81ED-4DB2-BD59-A6C34878D82A}">
                    <a16:rowId xmlns:a16="http://schemas.microsoft.com/office/drawing/2014/main" val="1838888558"/>
                  </a:ext>
                </a:extLst>
              </a:tr>
              <a:tr h="372342">
                <a:tc>
                  <a:txBody>
                    <a:bodyPr/>
                    <a:lstStyle/>
                    <a:p>
                      <a:r>
                        <a:rPr lang="en-US" sz="1400">
                          <a:latin typeface="Montserrat"/>
                        </a:rPr>
                        <a:t>Administration</a:t>
                      </a:r>
                    </a:p>
                  </a:txBody>
                  <a:tcPr marL="80447" marR="80447" marT="40224" marB="40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Montserrat"/>
                        </a:rPr>
                        <a:t>$38,709,400</a:t>
                      </a:r>
                    </a:p>
                  </a:txBody>
                  <a:tcPr marL="80447" marR="80447" marT="40224" marB="40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Montserrat"/>
                        </a:rPr>
                        <a:t>5%</a:t>
                      </a:r>
                    </a:p>
                  </a:txBody>
                  <a:tcPr marL="80447" marR="80447" marT="40224" marB="40224" anchor="ctr"/>
                </a:tc>
                <a:extLst>
                  <a:ext uri="{0D108BD9-81ED-4DB2-BD59-A6C34878D82A}">
                    <a16:rowId xmlns:a16="http://schemas.microsoft.com/office/drawing/2014/main" val="1742004678"/>
                  </a:ext>
                </a:extLst>
              </a:tr>
              <a:tr h="367995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Montserrat"/>
                        </a:rPr>
                        <a:t>Total </a:t>
                      </a:r>
                    </a:p>
                  </a:txBody>
                  <a:tcPr marL="80447" marR="80447" marT="40224" marB="40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Montserrat"/>
                        </a:rPr>
                        <a:t>$774,188,00</a:t>
                      </a:r>
                    </a:p>
                  </a:txBody>
                  <a:tcPr marL="80447" marR="80447" marT="40224" marB="402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Montserrat"/>
                        </a:rPr>
                        <a:t>100%</a:t>
                      </a:r>
                    </a:p>
                  </a:txBody>
                  <a:tcPr marL="80447" marR="80447" marT="40224" marB="40224" anchor="ctr"/>
                </a:tc>
                <a:extLst>
                  <a:ext uri="{0D108BD9-81ED-4DB2-BD59-A6C34878D82A}">
                    <a16:rowId xmlns:a16="http://schemas.microsoft.com/office/drawing/2014/main" val="3655855113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0256E9F-79CB-A069-1D59-1A0C6C11AAC2}"/>
              </a:ext>
            </a:extLst>
          </p:cNvPr>
          <p:cNvSpPr txBox="1">
            <a:spLocks/>
          </p:cNvSpPr>
          <p:nvPr/>
        </p:nvSpPr>
        <p:spPr>
          <a:xfrm>
            <a:off x="8534400" y="6459786"/>
            <a:ext cx="392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49CDC8-11EB-49C1-A0B4-5F6DA68453A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FF1CA-CF7B-5363-0E0B-CBB79C828DF2}"/>
              </a:ext>
            </a:extLst>
          </p:cNvPr>
          <p:cNvSpPr txBox="1"/>
          <p:nvPr/>
        </p:nvSpPr>
        <p:spPr>
          <a:xfrm>
            <a:off x="1113376" y="5729221"/>
            <a:ext cx="28751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Expenditure Timelines:</a:t>
            </a:r>
          </a:p>
          <a:p>
            <a:r>
              <a:rPr lang="en-US" sz="1400" b="1" dirty="0"/>
              <a:t>              </a:t>
            </a:r>
            <a:r>
              <a:rPr lang="en-US" sz="1400" dirty="0"/>
              <a:t>50% 		6 years ( 2029)</a:t>
            </a:r>
          </a:p>
          <a:p>
            <a:r>
              <a:rPr lang="en-US" sz="1400" dirty="0"/>
              <a:t>	  100% 	12 years (2035)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42F26-20D8-C74D-8A54-EC8967E79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30" y="5923291"/>
            <a:ext cx="53649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3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ro-American architect working in office with blueprints.Engineer inspect architectural plan, sketching a construction project. Portrait of black handsome man sitting at workplace. Business concept.">
            <a:extLst>
              <a:ext uri="{FF2B5EF4-FFF2-40B4-BE49-F238E27FC236}">
                <a16:creationId xmlns:a16="http://schemas.microsoft.com/office/drawing/2014/main" id="{01C14AFF-7CAC-D94E-EA07-11B059899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77" y="779153"/>
            <a:ext cx="8483043" cy="55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29" y="3803011"/>
            <a:ext cx="8206740" cy="1129654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algn="ctr"/>
            <a:r>
              <a:rPr lang="en-US" sz="3600" b="1" spc="-30" dirty="0">
                <a:solidFill>
                  <a:schemeClr val="accent4">
                    <a:lumMod val="50000"/>
                  </a:schemeClr>
                </a:solidFill>
                <a:latin typeface="Montserrat"/>
              </a:rPr>
              <a:t>CDBG-MIT Action Plan (MIT-AP) Amendment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Montserrat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CB0B6F1-AC1C-E1FD-4A5B-7CB44F6C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59786"/>
            <a:ext cx="392624" cy="365125"/>
          </a:xfrm>
        </p:spPr>
        <p:txBody>
          <a:bodyPr/>
          <a:lstStyle/>
          <a:p>
            <a:fld id="{B849CDC8-11EB-49C1-A0B4-5F6DA68453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C946-77FE-B87E-DF4B-37E9EFB2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45" y="1308603"/>
            <a:ext cx="7543800" cy="510909"/>
          </a:xfrm>
        </p:spPr>
        <p:txBody>
          <a:bodyPr/>
          <a:lstStyle/>
          <a:p>
            <a:r>
              <a:rPr lang="en-US" b="1" dirty="0">
                <a:latin typeface="Montserrat"/>
              </a:rPr>
              <a:t>Substantial Amendment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E840C-7374-45DF-7C07-265A26A1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CDC8-11EB-49C1-A0B4-5F6DA68453A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5CE5D4F0-F66A-C1E8-6E82-9231B4059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96093"/>
              </p:ext>
            </p:extLst>
          </p:nvPr>
        </p:nvGraphicFramePr>
        <p:xfrm>
          <a:off x="888137" y="2679881"/>
          <a:ext cx="7375208" cy="303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802">
                  <a:extLst>
                    <a:ext uri="{9D8B030D-6E8A-4147-A177-3AD203B41FA5}">
                      <a16:colId xmlns:a16="http://schemas.microsoft.com/office/drawing/2014/main" val="3130634098"/>
                    </a:ext>
                  </a:extLst>
                </a:gridCol>
                <a:gridCol w="1843802">
                  <a:extLst>
                    <a:ext uri="{9D8B030D-6E8A-4147-A177-3AD203B41FA5}">
                      <a16:colId xmlns:a16="http://schemas.microsoft.com/office/drawing/2014/main" val="1307477727"/>
                    </a:ext>
                  </a:extLst>
                </a:gridCol>
                <a:gridCol w="1843802">
                  <a:extLst>
                    <a:ext uri="{9D8B030D-6E8A-4147-A177-3AD203B41FA5}">
                      <a16:colId xmlns:a16="http://schemas.microsoft.com/office/drawing/2014/main" val="1313072084"/>
                    </a:ext>
                  </a:extLst>
                </a:gridCol>
                <a:gridCol w="1843802">
                  <a:extLst>
                    <a:ext uri="{9D8B030D-6E8A-4147-A177-3AD203B41FA5}">
                      <a16:colId xmlns:a16="http://schemas.microsoft.com/office/drawing/2014/main" val="3769061866"/>
                    </a:ext>
                  </a:extLst>
                </a:gridCol>
              </a:tblGrid>
              <a:tr h="84718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Montserrat"/>
                        </a:rPr>
                        <a:t>Benefits or Eligibility Criteria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Montserrat"/>
                        </a:rPr>
                        <a:t>Project Activities</a:t>
                      </a:r>
                      <a:endParaRPr lang="en-US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Montserrat"/>
                        </a:rPr>
                        <a:t>Allocation Thresholds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Montserrat"/>
                        </a:rPr>
                        <a:t>Covered Projects</a:t>
                      </a:r>
                      <a:endParaRPr lang="en-US" dirty="0">
                        <a:solidFill>
                          <a:schemeClr val="tx1"/>
                        </a:solidFill>
                        <a:latin typeface="Montserra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701205"/>
                  </a:ext>
                </a:extLst>
              </a:tr>
              <a:tr h="2117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Montserrat" panose="00000500000000000000" pitchFamily="2" charset="0"/>
                        </a:rPr>
                        <a:t>Change in the program benefit or eligibility criteria</a:t>
                      </a:r>
                    </a:p>
                    <a:p>
                      <a:endParaRPr lang="en-US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Montserrat" panose="00000500000000000000" pitchFamily="2" charset="0"/>
                        </a:rPr>
                        <a:t>Addition or deletion of an activity</a:t>
                      </a:r>
                      <a:endParaRPr lang="en-US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Montserrat"/>
                          <a:ea typeface="Calibri"/>
                          <a:cs typeface="Calibri"/>
                        </a:rPr>
                        <a:t>Change to the allocation or reallocation of monetary thresholds</a:t>
                      </a:r>
                    </a:p>
                    <a:p>
                      <a:endParaRPr lang="en-US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ontserrat" panose="00000500000000000000" pitchFamily="2" charset="0"/>
                        </a:rPr>
                        <a:t>Addition of eligible cover projects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153472"/>
                  </a:ext>
                </a:extLst>
              </a:tr>
            </a:tbl>
          </a:graphicData>
        </a:graphic>
      </p:graphicFrame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6DF26FE-3370-5071-9721-C972CB32A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137" y="2065030"/>
            <a:ext cx="7543801" cy="369332"/>
          </a:xfrm>
        </p:spPr>
        <p:txBody>
          <a:bodyPr/>
          <a:lstStyle/>
          <a:p>
            <a:pPr lvl="0" rtl="0">
              <a:buFont typeface="Wingdings" panose="05000000000000000000" pitchFamily="2" charset="2"/>
              <a:buChar char="ü"/>
            </a:pPr>
            <a:r>
              <a:rPr lang="en-US" sz="2000" dirty="0">
                <a:latin typeface="Montserrat"/>
              </a:rPr>
              <a:t>Details the proposed use of all funds</a:t>
            </a:r>
          </a:p>
        </p:txBody>
      </p:sp>
    </p:spTree>
    <p:extLst>
      <p:ext uri="{BB962C8B-B14F-4D97-AF65-F5344CB8AC3E}">
        <p14:creationId xmlns:p14="http://schemas.microsoft.com/office/powerpoint/2010/main" val="105331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958" y="1105864"/>
            <a:ext cx="7915415" cy="855429"/>
          </a:xfrm>
        </p:spPr>
        <p:txBody>
          <a:bodyPr vert="horz" lIns="91440" tIns="45720" rIns="91440" bIns="45720" rtlCol="0" anchorCtr="0">
            <a:normAutofit/>
          </a:bodyPr>
          <a:lstStyle/>
          <a:p>
            <a:r>
              <a:rPr lang="en-US" b="1" spc="-30" dirty="0">
                <a:latin typeface="Montserrat"/>
              </a:rPr>
              <a:t>Covered</a:t>
            </a:r>
            <a:r>
              <a:rPr lang="en-US" b="1" spc="-124" dirty="0">
                <a:latin typeface="Montserrat"/>
              </a:rPr>
              <a:t> </a:t>
            </a:r>
            <a:r>
              <a:rPr lang="en-US" b="1" spc="-19" dirty="0">
                <a:latin typeface="Montserrat"/>
              </a:rPr>
              <a:t>Projects, </a:t>
            </a:r>
            <a:r>
              <a:rPr lang="en-US" b="1" spc="-30" dirty="0">
                <a:latin typeface="Montserrat"/>
              </a:rPr>
              <a:t>Definition </a:t>
            </a:r>
            <a:endParaRPr lang="en-US" b="1" dirty="0">
              <a:latin typeface="Montserrat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CB0B6F1-AC1C-E1FD-4A5B-7CB44F6C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59786"/>
            <a:ext cx="392624" cy="365125"/>
          </a:xfrm>
        </p:spPr>
        <p:txBody>
          <a:bodyPr/>
          <a:lstStyle/>
          <a:p>
            <a:fld id="{B849CDC8-11EB-49C1-A0B4-5F6DA68453A7}" type="slidenum">
              <a:rPr lang="en-US" smtClean="0"/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1A500-2F7E-C3E5-9483-0DFC4153F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39" y="2134205"/>
            <a:ext cx="7423785" cy="1643527"/>
          </a:xfrm>
        </p:spPr>
        <p:txBody>
          <a:bodyPr/>
          <a:lstStyle/>
          <a:p>
            <a:pPr lvl="0"/>
            <a:r>
              <a:rPr lang="en-US" sz="2800" dirty="0">
                <a:solidFill>
                  <a:schemeClr val="tx2"/>
                </a:solidFill>
                <a:latin typeface="Montserrat" panose="00000500000000000000" pitchFamily="2" charset="0"/>
                <a:cs typeface="Calibri"/>
              </a:rPr>
              <a:t>An infrastructure project having a total project cost of </a:t>
            </a:r>
            <a:r>
              <a:rPr lang="en-US" sz="2800" b="1" dirty="0">
                <a:solidFill>
                  <a:schemeClr val="tx2"/>
                </a:solidFill>
                <a:latin typeface="Montserrat" panose="00000500000000000000" pitchFamily="2" charset="0"/>
                <a:cs typeface="Calibri"/>
              </a:rPr>
              <a:t>$100 Million </a:t>
            </a:r>
            <a:r>
              <a:rPr lang="en-US" sz="2800" dirty="0">
                <a:solidFill>
                  <a:schemeClr val="tx2"/>
                </a:solidFill>
                <a:latin typeface="Montserrat" panose="00000500000000000000" pitchFamily="2" charset="0"/>
                <a:cs typeface="Calibri"/>
              </a:rPr>
              <a:t>or more, with at least </a:t>
            </a:r>
            <a:r>
              <a:rPr lang="en-US" sz="2800" b="1" dirty="0">
                <a:solidFill>
                  <a:schemeClr val="tx2"/>
                </a:solidFill>
                <a:latin typeface="Montserrat" panose="00000500000000000000" pitchFamily="2" charset="0"/>
                <a:cs typeface="Calibri"/>
              </a:rPr>
              <a:t>$50 Million of CDBG funds </a:t>
            </a:r>
            <a:r>
              <a:rPr lang="en-US" sz="2800" dirty="0">
                <a:solidFill>
                  <a:schemeClr val="tx2"/>
                </a:solidFill>
                <a:latin typeface="Montserrat" panose="00000500000000000000" pitchFamily="2" charset="0"/>
                <a:cs typeface="Calibri"/>
              </a:rPr>
              <a:t>(regardless of source).</a:t>
            </a:r>
            <a:endParaRPr lang="en-US" sz="2800" dirty="0">
              <a:solidFill>
                <a:schemeClr val="tx2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07F9F-BB6D-C231-BC26-8F7FD15FE2D4}"/>
              </a:ext>
            </a:extLst>
          </p:cNvPr>
          <p:cNvSpPr txBox="1"/>
          <p:nvPr/>
        </p:nvSpPr>
        <p:spPr>
          <a:xfrm>
            <a:off x="732064" y="5282476"/>
            <a:ext cx="7802336" cy="919401"/>
          </a:xfrm>
          <a:prstGeom prst="round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/>
                <a:cs typeface="Calibri Light"/>
              </a:rPr>
              <a:t>All new </a:t>
            </a:r>
            <a:r>
              <a:rPr lang="en-US" sz="2400" b="1" u="sng" dirty="0">
                <a:solidFill>
                  <a:schemeClr val="bg1"/>
                </a:solidFill>
                <a:latin typeface="Montserrat"/>
                <a:cs typeface="Calibri Light"/>
              </a:rPr>
              <a:t>Infrastructure</a:t>
            </a:r>
            <a:r>
              <a:rPr lang="en-US" sz="2400" u="sng" dirty="0">
                <a:solidFill>
                  <a:schemeClr val="bg1"/>
                </a:solidFill>
                <a:latin typeface="Montserrat"/>
                <a:cs typeface="Calibri Light"/>
              </a:rPr>
              <a:t> Covered Projects</a:t>
            </a:r>
            <a:r>
              <a:rPr lang="en-US" sz="2400" dirty="0">
                <a:solidFill>
                  <a:schemeClr val="bg1"/>
                </a:solidFill>
                <a:latin typeface="Montserrat"/>
                <a:cs typeface="Calibri Light"/>
              </a:rPr>
              <a:t> trigger a Substantial Amendment. 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8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47B44-7CF7-7B6D-43D0-8234F3F1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CDC8-11EB-49C1-A0B4-5F6DA68453A7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79939C-3E7D-2E62-9FA9-D97F3C2F5E0A}"/>
              </a:ext>
            </a:extLst>
          </p:cNvPr>
          <p:cNvSpPr txBox="1">
            <a:spLocks/>
          </p:cNvSpPr>
          <p:nvPr/>
        </p:nvSpPr>
        <p:spPr>
          <a:xfrm>
            <a:off x="515496" y="1202841"/>
            <a:ext cx="7899657" cy="22903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chemeClr val="accent1"/>
                </a:solidFill>
                <a:latin typeface="Montserrat"/>
              </a:rPr>
              <a:t>CDBG-MIT </a:t>
            </a:r>
            <a:endParaRPr lang="en-US" sz="6000" b="1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5400" b="1">
                <a:solidFill>
                  <a:schemeClr val="accent1"/>
                </a:solidFill>
                <a:latin typeface="Montserrat"/>
              </a:rPr>
              <a:t>COVERED PROJECTS</a:t>
            </a:r>
          </a:p>
        </p:txBody>
      </p:sp>
      <p:pic>
        <p:nvPicPr>
          <p:cNvPr id="6" name="object 73">
            <a:extLst>
              <a:ext uri="{FF2B5EF4-FFF2-40B4-BE49-F238E27FC236}">
                <a16:creationId xmlns:a16="http://schemas.microsoft.com/office/drawing/2014/main" id="{952925D4-C924-FADC-372B-53AEAF93DF5E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355" y="3765313"/>
            <a:ext cx="7795261" cy="12559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A9D969-5FAE-5C0C-B26C-192992A22B5D}"/>
              </a:ext>
            </a:extLst>
          </p:cNvPr>
          <p:cNvSpPr txBox="1"/>
          <p:nvPr/>
        </p:nvSpPr>
        <p:spPr>
          <a:xfrm>
            <a:off x="274439" y="6167398"/>
            <a:ext cx="81981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Identified as </a:t>
            </a:r>
            <a:r>
              <a:rPr lang="en-US" sz="1600" u="sng" dirty="0">
                <a:solidFill>
                  <a:schemeClr val="accent1">
                    <a:lumMod val="75000"/>
                  </a:schemeClr>
                </a:solidFill>
              </a:rPr>
              <a:t>Critical Services and Community Lifelines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 the 2019 – Update U.S. Virgin Islands Hazard Mitigation Plan. </a:t>
            </a:r>
          </a:p>
        </p:txBody>
      </p:sp>
    </p:spTree>
    <p:extLst>
      <p:ext uri="{BB962C8B-B14F-4D97-AF65-F5344CB8AC3E}">
        <p14:creationId xmlns:p14="http://schemas.microsoft.com/office/powerpoint/2010/main" val="400022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1289519"/>
            <a:ext cx="7711441" cy="567274"/>
          </a:xfrm>
        </p:spPr>
        <p:txBody>
          <a:bodyPr>
            <a:normAutofit/>
          </a:bodyPr>
          <a:lstStyle/>
          <a:p>
            <a:r>
              <a:rPr lang="en-US" b="1" dirty="0">
                <a:latin typeface="Montserrat"/>
              </a:rPr>
              <a:t>Additional Criteria: Cover Project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B13730D-0C31-92F0-DFB5-B5436B2428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872626"/>
              </p:ext>
            </p:extLst>
          </p:nvPr>
        </p:nvGraphicFramePr>
        <p:xfrm>
          <a:off x="646493" y="1775921"/>
          <a:ext cx="77114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59786"/>
            <a:ext cx="392624" cy="365125"/>
          </a:xfrm>
        </p:spPr>
        <p:txBody>
          <a:bodyPr/>
          <a:lstStyle/>
          <a:p>
            <a:fld id="{B849CDC8-11EB-49C1-A0B4-5F6DA68453A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C306D1-B59A-6C88-624C-305CD0993FDA}"/>
              </a:ext>
            </a:extLst>
          </p:cNvPr>
          <p:cNvSpPr txBox="1"/>
          <p:nvPr/>
        </p:nvSpPr>
        <p:spPr>
          <a:xfrm>
            <a:off x="646493" y="6345142"/>
            <a:ext cx="7602954" cy="2724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404040"/>
                </a:solidFill>
                <a:latin typeface="Montserrat"/>
                <a:ea typeface="Calibri"/>
                <a:cs typeface="Calibri"/>
              </a:rPr>
              <a:t>Main Notice: Section V.A.13.b Additional criteria for Covered Projects</a:t>
            </a:r>
          </a:p>
        </p:txBody>
      </p:sp>
    </p:spTree>
    <p:extLst>
      <p:ext uri="{BB962C8B-B14F-4D97-AF65-F5344CB8AC3E}">
        <p14:creationId xmlns:p14="http://schemas.microsoft.com/office/powerpoint/2010/main" val="3740078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1154804"/>
            <a:ext cx="7711441" cy="688983"/>
          </a:xfrm>
        </p:spPr>
        <p:txBody>
          <a:bodyPr>
            <a:normAutofit/>
          </a:bodyPr>
          <a:lstStyle/>
          <a:p>
            <a:r>
              <a:rPr lang="en-US" b="1" spc="-127" dirty="0"/>
              <a:t>Benefit Cost Analysis (</a:t>
            </a:r>
            <a:r>
              <a:rPr lang="en-US" b="1" spc="-15" dirty="0"/>
              <a:t>BCA) Types</a:t>
            </a:r>
            <a:endParaRPr lang="en-US" b="1" dirty="0">
              <a:latin typeface="Montserra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59786"/>
            <a:ext cx="392624" cy="365125"/>
          </a:xfrm>
        </p:spPr>
        <p:txBody>
          <a:bodyPr/>
          <a:lstStyle/>
          <a:p>
            <a:fld id="{B849CDC8-11EB-49C1-A0B4-5F6DA68453A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81397F2-A9B9-0BE6-8A52-5DD2777DDD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73178" y="2214232"/>
            <a:ext cx="7508457" cy="4245553"/>
          </a:xfrm>
          <a:prstGeom prst="rect">
            <a:avLst/>
          </a:prstGeom>
        </p:spPr>
        <p:txBody>
          <a:bodyPr vert="horz" wrap="square" lIns="0" tIns="29051" rIns="0" bIns="0" rtlCol="0">
            <a:noAutofit/>
          </a:bodyPr>
          <a:lstStyle/>
          <a:p>
            <a:pPr marL="8890" indent="0">
              <a:lnSpc>
                <a:spcPct val="100000"/>
              </a:lnSpc>
              <a:spcBef>
                <a:spcPts val="229"/>
              </a:spcBef>
              <a:buNone/>
              <a:tabLst>
                <a:tab pos="438150" algn="l"/>
                <a:tab pos="438626" algn="l"/>
              </a:tabLst>
            </a:pPr>
            <a:r>
              <a:rPr lang="en-US" sz="1600" spc="-19" dirty="0">
                <a:latin typeface="Montserrat" panose="00000500000000000000" pitchFamily="2" charset="0"/>
                <a:cs typeface="Calibri"/>
              </a:rPr>
              <a:t>1.   </a:t>
            </a:r>
            <a:r>
              <a:rPr lang="en-US" sz="1600" b="1" spc="-19" dirty="0">
                <a:latin typeface="Montserrat" panose="00000500000000000000" pitchFamily="2" charset="0"/>
                <a:cs typeface="Calibri"/>
              </a:rPr>
              <a:t>FEMA-BCA </a:t>
            </a:r>
          </a:p>
          <a:p>
            <a:pPr marL="889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38150" algn="l"/>
                <a:tab pos="438626" algn="l"/>
              </a:tabLst>
            </a:pPr>
            <a:endParaRPr sz="1600" dirty="0">
              <a:latin typeface="Montserrat" panose="00000500000000000000" pitchFamily="2" charset="0"/>
              <a:cs typeface="Calibri"/>
            </a:endParaRPr>
          </a:p>
          <a:p>
            <a:pPr marL="8890" indent="0">
              <a:lnSpc>
                <a:spcPct val="100000"/>
              </a:lnSpc>
              <a:spcBef>
                <a:spcPts val="150"/>
              </a:spcBef>
              <a:buNone/>
              <a:tabLst>
                <a:tab pos="438150" algn="l"/>
                <a:tab pos="438626" algn="l"/>
              </a:tabLst>
            </a:pPr>
            <a:r>
              <a:rPr lang="en-US" sz="1600" spc="-15" dirty="0">
                <a:latin typeface="Montserrat" panose="00000500000000000000" pitchFamily="2" charset="0"/>
                <a:cs typeface="Calibri"/>
              </a:rPr>
              <a:t>2.   </a:t>
            </a:r>
            <a:r>
              <a:rPr lang="en-US" sz="1600" b="1" spc="-15" dirty="0">
                <a:latin typeface="Montserrat" panose="00000500000000000000" pitchFamily="2" charset="0"/>
                <a:cs typeface="Calibri"/>
              </a:rPr>
              <a:t>Non-</a:t>
            </a:r>
            <a:r>
              <a:rPr lang="en-US" sz="1600" b="1" dirty="0">
                <a:latin typeface="Montserrat" panose="00000500000000000000" pitchFamily="2" charset="0"/>
                <a:cs typeface="Calibri"/>
              </a:rPr>
              <a:t>FEMA</a:t>
            </a:r>
            <a:r>
              <a:rPr lang="en-US" sz="1600" b="1" spc="-15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b="1" dirty="0">
                <a:latin typeface="Montserrat" panose="00000500000000000000" pitchFamily="2" charset="0"/>
                <a:cs typeface="Calibri"/>
              </a:rPr>
              <a:t>BCA</a:t>
            </a:r>
          </a:p>
          <a:p>
            <a:pPr marL="738505" lvl="1" indent="-386715">
              <a:lnSpc>
                <a:spcPct val="100000"/>
              </a:lnSpc>
              <a:buFont typeface="+mj-lt"/>
              <a:buAutoNum type="alphaLcParenR"/>
              <a:tabLst>
                <a:tab pos="738664" algn="l"/>
                <a:tab pos="739139" algn="l"/>
              </a:tabLst>
            </a:pPr>
            <a:r>
              <a:rPr sz="1600" dirty="0">
                <a:latin typeface="Montserrat" panose="00000500000000000000" pitchFamily="2" charset="0"/>
                <a:cs typeface="Calibri"/>
              </a:rPr>
              <a:t>BCA</a:t>
            </a:r>
            <a:r>
              <a:rPr sz="1600" spc="-30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dirty="0">
                <a:latin typeface="Montserrat" panose="00000500000000000000" pitchFamily="2" charset="0"/>
                <a:cs typeface="Calibri"/>
              </a:rPr>
              <a:t>is</a:t>
            </a:r>
            <a:r>
              <a:rPr sz="1600" spc="-38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spc="-8" dirty="0">
                <a:latin typeface="Montserrat" panose="00000500000000000000" pitchFamily="2" charset="0"/>
                <a:cs typeface="Calibri"/>
              </a:rPr>
              <a:t>completed</a:t>
            </a:r>
            <a:r>
              <a:rPr sz="1600" spc="-19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dirty="0">
                <a:latin typeface="Montserrat" panose="00000500000000000000" pitchFamily="2" charset="0"/>
                <a:cs typeface="Calibri"/>
              </a:rPr>
              <a:t>or</a:t>
            </a:r>
            <a:r>
              <a:rPr sz="1600" spc="-34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dirty="0">
                <a:latin typeface="Montserrat" panose="00000500000000000000" pitchFamily="2" charset="0"/>
                <a:cs typeface="Calibri"/>
              </a:rPr>
              <a:t>in</a:t>
            </a:r>
            <a:r>
              <a:rPr sz="1600" spc="-26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spc="-8" dirty="0">
                <a:latin typeface="Montserrat" panose="00000500000000000000" pitchFamily="2" charset="0"/>
                <a:cs typeface="Calibri"/>
              </a:rPr>
              <a:t>progress</a:t>
            </a:r>
            <a:r>
              <a:rPr sz="1600" spc="-19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dirty="0">
                <a:latin typeface="Montserrat" panose="00000500000000000000" pitchFamily="2" charset="0"/>
                <a:cs typeface="Calibri"/>
              </a:rPr>
              <a:t>by</a:t>
            </a:r>
            <a:r>
              <a:rPr sz="1600" spc="-30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dirty="0">
                <a:latin typeface="Montserrat" panose="00000500000000000000" pitchFamily="2" charset="0"/>
                <a:cs typeface="Calibri"/>
              </a:rPr>
              <a:t>another</a:t>
            </a:r>
            <a:r>
              <a:rPr sz="1600" spc="-23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spc="-8" dirty="0">
                <a:latin typeface="Montserrat" panose="00000500000000000000" pitchFamily="2" charset="0"/>
                <a:cs typeface="Calibri"/>
              </a:rPr>
              <a:t>Federal</a:t>
            </a:r>
            <a:r>
              <a:rPr sz="1600" spc="-34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spc="-8" dirty="0">
                <a:latin typeface="Montserrat" panose="00000500000000000000" pitchFamily="2" charset="0"/>
                <a:cs typeface="Calibri"/>
              </a:rPr>
              <a:t>Agency</a:t>
            </a:r>
            <a:endParaRPr sz="1600" dirty="0">
              <a:latin typeface="Montserrat" panose="00000500000000000000" pitchFamily="2" charset="0"/>
              <a:cs typeface="Calibri"/>
            </a:endParaRPr>
          </a:p>
          <a:p>
            <a:pPr marL="738505" lvl="1" indent="-386715">
              <a:lnSpc>
                <a:spcPct val="100000"/>
              </a:lnSpc>
              <a:buFont typeface="+mj-lt"/>
              <a:buAutoNum type="alphaLcParenR"/>
              <a:tabLst>
                <a:tab pos="738664" algn="l"/>
                <a:tab pos="739139" algn="l"/>
              </a:tabLst>
            </a:pPr>
            <a:r>
              <a:rPr sz="1600" dirty="0">
                <a:latin typeface="Montserrat" panose="00000500000000000000" pitchFamily="2" charset="0"/>
                <a:cs typeface="Calibri"/>
              </a:rPr>
              <a:t>It</a:t>
            </a:r>
            <a:r>
              <a:rPr sz="1600" spc="-30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spc="-8" dirty="0">
                <a:latin typeface="Montserrat" panose="00000500000000000000" pitchFamily="2" charset="0"/>
                <a:cs typeface="Calibri"/>
              </a:rPr>
              <a:t>addresses</a:t>
            </a:r>
            <a:r>
              <a:rPr sz="1600" spc="-34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dirty="0">
                <a:latin typeface="Montserrat" panose="00000500000000000000" pitchFamily="2" charset="0"/>
                <a:cs typeface="Calibri"/>
              </a:rPr>
              <a:t>a</a:t>
            </a:r>
            <a:r>
              <a:rPr sz="1600" spc="-26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spc="-15" dirty="0">
                <a:latin typeface="Montserrat" panose="00000500000000000000" pitchFamily="2" charset="0"/>
                <a:cs typeface="Calibri"/>
              </a:rPr>
              <a:t>non-</a:t>
            </a:r>
            <a:r>
              <a:rPr sz="1600" spc="-8" dirty="0">
                <a:latin typeface="Montserrat" panose="00000500000000000000" pitchFamily="2" charset="0"/>
                <a:cs typeface="Calibri"/>
              </a:rPr>
              <a:t>correctable</a:t>
            </a:r>
            <a:r>
              <a:rPr sz="1600" spc="-11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dirty="0">
                <a:latin typeface="Montserrat" panose="00000500000000000000" pitchFamily="2" charset="0"/>
                <a:cs typeface="Calibri"/>
              </a:rPr>
              <a:t>flaw</a:t>
            </a:r>
            <a:r>
              <a:rPr sz="1600" spc="-30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dirty="0">
                <a:latin typeface="Montserrat" panose="00000500000000000000" pitchFamily="2" charset="0"/>
                <a:cs typeface="Calibri"/>
              </a:rPr>
              <a:t>in</a:t>
            </a:r>
            <a:r>
              <a:rPr sz="1600" spc="-26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dirty="0">
                <a:latin typeface="Montserrat" panose="00000500000000000000" pitchFamily="2" charset="0"/>
                <a:cs typeface="Calibri"/>
              </a:rPr>
              <a:t>the</a:t>
            </a:r>
            <a:r>
              <a:rPr sz="1600" spc="-15" dirty="0">
                <a:latin typeface="Montserrat" panose="00000500000000000000" pitchFamily="2" charset="0"/>
                <a:cs typeface="Calibri"/>
              </a:rPr>
              <a:t> FEMA-</a:t>
            </a:r>
            <a:r>
              <a:rPr sz="1600" dirty="0">
                <a:latin typeface="Montserrat" panose="00000500000000000000" pitchFamily="2" charset="0"/>
                <a:cs typeface="Calibri"/>
              </a:rPr>
              <a:t>approved</a:t>
            </a:r>
            <a:r>
              <a:rPr sz="1600" spc="19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spc="-8" dirty="0">
                <a:latin typeface="Montserrat" panose="00000500000000000000" pitchFamily="2" charset="0"/>
                <a:cs typeface="Calibri"/>
              </a:rPr>
              <a:t>methodology</a:t>
            </a:r>
            <a:endParaRPr sz="1600" dirty="0">
              <a:latin typeface="Montserrat" panose="00000500000000000000" pitchFamily="2" charset="0"/>
              <a:cs typeface="Calibri"/>
            </a:endParaRPr>
          </a:p>
          <a:p>
            <a:pPr marL="738505" lvl="1" indent="-386715">
              <a:lnSpc>
                <a:spcPct val="100000"/>
              </a:lnSpc>
              <a:buFont typeface="+mj-lt"/>
              <a:buAutoNum type="alphaLcParenR"/>
              <a:tabLst>
                <a:tab pos="738664" algn="l"/>
                <a:tab pos="739139" algn="l"/>
              </a:tabLst>
            </a:pPr>
            <a:r>
              <a:rPr sz="1600" dirty="0">
                <a:latin typeface="Montserrat" panose="00000500000000000000" pitchFamily="2" charset="0"/>
                <a:cs typeface="Calibri"/>
              </a:rPr>
              <a:t>It</a:t>
            </a:r>
            <a:r>
              <a:rPr sz="1600" spc="-38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spc="-8" dirty="0">
                <a:latin typeface="Montserrat" panose="00000500000000000000" pitchFamily="2" charset="0"/>
                <a:cs typeface="Calibri"/>
              </a:rPr>
              <a:t>proposes</a:t>
            </a:r>
            <a:r>
              <a:rPr sz="1600" spc="-23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dirty="0">
                <a:latin typeface="Montserrat" panose="00000500000000000000" pitchFamily="2" charset="0"/>
                <a:cs typeface="Calibri"/>
              </a:rPr>
              <a:t>a</a:t>
            </a:r>
            <a:r>
              <a:rPr sz="1600" spc="-34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dirty="0">
                <a:latin typeface="Montserrat" panose="00000500000000000000" pitchFamily="2" charset="0"/>
                <a:cs typeface="Calibri"/>
              </a:rPr>
              <a:t>new</a:t>
            </a:r>
            <a:r>
              <a:rPr sz="1600" spc="-26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spc="-8" dirty="0">
                <a:latin typeface="Montserrat" panose="00000500000000000000" pitchFamily="2" charset="0"/>
                <a:cs typeface="Calibri"/>
              </a:rPr>
              <a:t>approach</a:t>
            </a:r>
            <a:r>
              <a:rPr sz="1600" spc="-26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dirty="0">
                <a:latin typeface="Montserrat" panose="00000500000000000000" pitchFamily="2" charset="0"/>
                <a:cs typeface="Calibri"/>
              </a:rPr>
              <a:t>that</a:t>
            </a:r>
            <a:r>
              <a:rPr sz="1600" spc="-34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dirty="0">
                <a:latin typeface="Montserrat" panose="00000500000000000000" pitchFamily="2" charset="0"/>
                <a:cs typeface="Calibri"/>
              </a:rPr>
              <a:t>is</a:t>
            </a:r>
            <a:r>
              <a:rPr sz="1600" spc="-38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spc="-8" dirty="0">
                <a:latin typeface="Montserrat" panose="00000500000000000000" pitchFamily="2" charset="0"/>
                <a:cs typeface="Calibri"/>
              </a:rPr>
              <a:t>unavailable</a:t>
            </a:r>
            <a:r>
              <a:rPr sz="1600" spc="-4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dirty="0">
                <a:latin typeface="Montserrat" panose="00000500000000000000" pitchFamily="2" charset="0"/>
                <a:cs typeface="Calibri"/>
              </a:rPr>
              <a:t>using</a:t>
            </a:r>
            <a:r>
              <a:rPr sz="1600" spc="-30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dirty="0">
                <a:latin typeface="Montserrat" panose="00000500000000000000" pitchFamily="2" charset="0"/>
                <a:cs typeface="Calibri"/>
              </a:rPr>
              <a:t>the</a:t>
            </a:r>
            <a:r>
              <a:rPr sz="1600" spc="-34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dirty="0">
                <a:latin typeface="Montserrat" panose="00000500000000000000" pitchFamily="2" charset="0"/>
                <a:cs typeface="Calibri"/>
              </a:rPr>
              <a:t>FEMA</a:t>
            </a:r>
            <a:r>
              <a:rPr sz="1600" spc="-41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dirty="0">
                <a:latin typeface="Montserrat" panose="00000500000000000000" pitchFamily="2" charset="0"/>
                <a:cs typeface="Calibri"/>
              </a:rPr>
              <a:t>BCA</a:t>
            </a:r>
            <a:r>
              <a:rPr sz="1600" spc="-30" dirty="0">
                <a:latin typeface="Montserrat" panose="00000500000000000000" pitchFamily="2" charset="0"/>
                <a:cs typeface="Calibri"/>
              </a:rPr>
              <a:t> </a:t>
            </a:r>
            <a:r>
              <a:rPr sz="1600" spc="-8" dirty="0">
                <a:latin typeface="Montserrat" panose="00000500000000000000" pitchFamily="2" charset="0"/>
                <a:cs typeface="Calibri"/>
              </a:rPr>
              <a:t>Toolkit.</a:t>
            </a:r>
            <a:endParaRPr lang="en-US" sz="1600" spc="-8" dirty="0">
              <a:latin typeface="Montserrat" panose="00000500000000000000" pitchFamily="2" charset="0"/>
              <a:cs typeface="Calibri"/>
            </a:endParaRPr>
          </a:p>
          <a:p>
            <a:pPr marL="0" lvl="1" indent="0">
              <a:lnSpc>
                <a:spcPct val="100000"/>
              </a:lnSpc>
              <a:buNone/>
              <a:tabLst>
                <a:tab pos="447675" algn="l"/>
                <a:tab pos="738188" algn="l"/>
              </a:tabLst>
            </a:pPr>
            <a:r>
              <a:rPr lang="en-US" sz="1600" spc="-8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spc="-15" dirty="0">
                <a:latin typeface="Montserrat" panose="00000500000000000000" pitchFamily="2" charset="0"/>
                <a:cs typeface="Calibri"/>
              </a:rPr>
              <a:t>3.  </a:t>
            </a:r>
            <a:r>
              <a:rPr lang="en-US" sz="1600" b="1" spc="-15" dirty="0">
                <a:latin typeface="Montserrat" panose="00000500000000000000" pitchFamily="2" charset="0"/>
                <a:cs typeface="Calibri"/>
              </a:rPr>
              <a:t>Alternative demonstration of benefits</a:t>
            </a:r>
            <a:endParaRPr lang="en-US" sz="1600" b="1" spc="-8" dirty="0">
              <a:latin typeface="Montserrat" panose="00000500000000000000" pitchFamily="2" charset="0"/>
              <a:cs typeface="Calibri"/>
            </a:endParaRPr>
          </a:p>
          <a:p>
            <a:pPr marL="738505" marR="186055" indent="-386715">
              <a:lnSpc>
                <a:spcPct val="100000"/>
              </a:lnSpc>
              <a:spcBef>
                <a:spcPts val="585"/>
              </a:spcBef>
              <a:buAutoNum type="alphaLcParenR"/>
              <a:tabLst>
                <a:tab pos="738664" algn="l"/>
                <a:tab pos="739139" algn="l"/>
              </a:tabLst>
            </a:pPr>
            <a:r>
              <a:rPr lang="en-US" sz="1600" spc="-8" dirty="0">
                <a:latin typeface="Montserrat" panose="00000500000000000000" pitchFamily="2" charset="0"/>
                <a:cs typeface="Calibri"/>
              </a:rPr>
              <a:t>Project</a:t>
            </a:r>
            <a:r>
              <a:rPr lang="en-US" sz="1600" spc="-38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dirty="0">
                <a:latin typeface="Montserrat" panose="00000500000000000000" pitchFamily="2" charset="0"/>
                <a:cs typeface="Calibri"/>
              </a:rPr>
              <a:t>must</a:t>
            </a:r>
            <a:r>
              <a:rPr lang="en-US" sz="1600" spc="-38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dirty="0">
                <a:latin typeface="Montserrat" panose="00000500000000000000" pitchFamily="2" charset="0"/>
                <a:cs typeface="Calibri"/>
              </a:rPr>
              <a:t>serve</a:t>
            </a:r>
            <a:r>
              <a:rPr lang="en-US" sz="1600" spc="-26" dirty="0">
                <a:latin typeface="Montserrat" panose="00000500000000000000" pitchFamily="2" charset="0"/>
                <a:cs typeface="Calibri"/>
              </a:rPr>
              <a:t> LMI</a:t>
            </a:r>
            <a:r>
              <a:rPr lang="en-US" sz="1600" spc="-41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spc="-8" dirty="0">
                <a:latin typeface="Montserrat" panose="00000500000000000000" pitchFamily="2" charset="0"/>
                <a:cs typeface="Calibri"/>
              </a:rPr>
              <a:t>persons</a:t>
            </a:r>
            <a:r>
              <a:rPr lang="en-US" sz="1600" spc="-34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dirty="0">
                <a:latin typeface="Montserrat" panose="00000500000000000000" pitchFamily="2" charset="0"/>
                <a:cs typeface="Calibri"/>
              </a:rPr>
              <a:t>or</a:t>
            </a:r>
            <a:r>
              <a:rPr lang="en-US" sz="1600" spc="-38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dirty="0">
                <a:latin typeface="Montserrat" panose="00000500000000000000" pitchFamily="2" charset="0"/>
                <a:cs typeface="Calibri"/>
              </a:rPr>
              <a:t>other</a:t>
            </a:r>
            <a:r>
              <a:rPr lang="en-US" sz="1600" spc="-30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spc="-8" dirty="0">
                <a:latin typeface="Montserrat" panose="00000500000000000000" pitchFamily="2" charset="0"/>
                <a:cs typeface="Calibri"/>
              </a:rPr>
              <a:t>persons</a:t>
            </a:r>
            <a:r>
              <a:rPr lang="en-US" sz="1600" spc="-34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dirty="0">
                <a:latin typeface="Montserrat" panose="00000500000000000000" pitchFamily="2" charset="0"/>
                <a:cs typeface="Calibri"/>
              </a:rPr>
              <a:t>that</a:t>
            </a:r>
            <a:r>
              <a:rPr lang="en-US" sz="1600" spc="-41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dirty="0">
                <a:latin typeface="Montserrat" panose="00000500000000000000" pitchFamily="2" charset="0"/>
                <a:cs typeface="Calibri"/>
              </a:rPr>
              <a:t>are</a:t>
            </a:r>
            <a:r>
              <a:rPr lang="en-US" sz="1600" spc="-30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dirty="0">
                <a:latin typeface="Montserrat" panose="00000500000000000000" pitchFamily="2" charset="0"/>
                <a:cs typeface="Calibri"/>
              </a:rPr>
              <a:t>less</a:t>
            </a:r>
            <a:r>
              <a:rPr lang="en-US" sz="1600" spc="-38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dirty="0">
                <a:latin typeface="Montserrat" panose="00000500000000000000" pitchFamily="2" charset="0"/>
                <a:cs typeface="Calibri"/>
              </a:rPr>
              <a:t>able</a:t>
            </a:r>
            <a:r>
              <a:rPr lang="en-US" sz="1600" spc="-38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spc="-19" dirty="0">
                <a:latin typeface="Montserrat" panose="00000500000000000000" pitchFamily="2" charset="0"/>
                <a:cs typeface="Calibri"/>
              </a:rPr>
              <a:t>to </a:t>
            </a:r>
            <a:r>
              <a:rPr lang="en-US" sz="1600" spc="-8" dirty="0">
                <a:latin typeface="Montserrat" panose="00000500000000000000" pitchFamily="2" charset="0"/>
                <a:cs typeface="Calibri"/>
              </a:rPr>
              <a:t>mitigate</a:t>
            </a:r>
            <a:r>
              <a:rPr lang="en-US" sz="1600" spc="-30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dirty="0">
                <a:latin typeface="Montserrat" panose="00000500000000000000" pitchFamily="2" charset="0"/>
                <a:cs typeface="Calibri"/>
              </a:rPr>
              <a:t>risks</a:t>
            </a:r>
            <a:r>
              <a:rPr lang="en-US" sz="1600" spc="-56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dirty="0">
                <a:latin typeface="Montserrat" panose="00000500000000000000" pitchFamily="2" charset="0"/>
                <a:cs typeface="Calibri"/>
              </a:rPr>
              <a:t>or</a:t>
            </a:r>
            <a:r>
              <a:rPr lang="en-US" sz="1600" spc="-49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dirty="0">
                <a:latin typeface="Montserrat" panose="00000500000000000000" pitchFamily="2" charset="0"/>
                <a:cs typeface="Calibri"/>
              </a:rPr>
              <a:t>respond</a:t>
            </a:r>
            <a:r>
              <a:rPr lang="en-US" sz="1600" spc="-45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dirty="0">
                <a:latin typeface="Montserrat" panose="00000500000000000000" pitchFamily="2" charset="0"/>
                <a:cs typeface="Calibri"/>
              </a:rPr>
              <a:t>to</a:t>
            </a:r>
            <a:r>
              <a:rPr lang="en-US" sz="1600" spc="-49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dirty="0">
                <a:latin typeface="Montserrat" panose="00000500000000000000" pitchFamily="2" charset="0"/>
                <a:cs typeface="Calibri"/>
              </a:rPr>
              <a:t>and</a:t>
            </a:r>
            <a:r>
              <a:rPr lang="en-US" sz="1600" spc="-41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spc="-8" dirty="0">
                <a:latin typeface="Montserrat" panose="00000500000000000000" pitchFamily="2" charset="0"/>
                <a:cs typeface="Calibri"/>
              </a:rPr>
              <a:t>recover</a:t>
            </a:r>
            <a:r>
              <a:rPr lang="en-US" sz="1600" spc="-38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dirty="0">
                <a:latin typeface="Montserrat" panose="00000500000000000000" pitchFamily="2" charset="0"/>
                <a:cs typeface="Calibri"/>
              </a:rPr>
              <a:t>from</a:t>
            </a:r>
            <a:r>
              <a:rPr lang="en-US" sz="1600" spc="-45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sz="1600" spc="-8" dirty="0">
                <a:latin typeface="Montserrat" panose="00000500000000000000" pitchFamily="2" charset="0"/>
                <a:cs typeface="Calibri"/>
              </a:rPr>
              <a:t>disasters </a:t>
            </a:r>
          </a:p>
          <a:p>
            <a:pPr marL="738505" marR="186055" indent="-386715">
              <a:lnSpc>
                <a:spcPct val="100000"/>
              </a:lnSpc>
              <a:spcBef>
                <a:spcPts val="585"/>
              </a:spcBef>
              <a:buAutoNum type="alphaLcParenR"/>
              <a:tabLst>
                <a:tab pos="738664" algn="l"/>
                <a:tab pos="739139" algn="l"/>
              </a:tabLst>
            </a:pPr>
            <a:r>
              <a:rPr lang="en-US" sz="1600" dirty="0">
                <a:latin typeface="Montserrat"/>
              </a:rPr>
              <a:t>Alternately, BCA less than 1  must demonstrate unique and concrete benefits for LMI persons</a:t>
            </a:r>
            <a:endParaRPr lang="en-US" sz="1600" dirty="0">
              <a:solidFill>
                <a:srgbClr val="FF0000"/>
              </a:solidFill>
              <a:latin typeface="Montserra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EE886F-2722-2668-A16A-290F2C405325}"/>
              </a:ext>
            </a:extLst>
          </p:cNvPr>
          <p:cNvSpPr txBox="1"/>
          <p:nvPr/>
        </p:nvSpPr>
        <p:spPr>
          <a:xfrm>
            <a:off x="873178" y="1753701"/>
            <a:ext cx="7508457" cy="408623"/>
          </a:xfrm>
          <a:prstGeom prst="round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Montserrat"/>
              </a:rPr>
              <a:t>BCA result must be greater than 1 .00</a:t>
            </a:r>
            <a:endParaRPr lang="en-US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223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97543" y="5603905"/>
            <a:ext cx="756464" cy="280690"/>
          </a:xfrm>
        </p:spPr>
        <p:txBody>
          <a:bodyPr>
            <a:normAutofit/>
          </a:bodyPr>
          <a:lstStyle/>
          <a:p>
            <a:pPr defTabSz="347472">
              <a:spcAft>
                <a:spcPts val="456"/>
              </a:spcAft>
            </a:pPr>
            <a:fld id="{B849CDC8-11EB-49C1-A0B4-5F6DA68453A7}" type="slidenum">
              <a:rPr lang="en-US" sz="798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defTabSz="347472">
                <a:spcAft>
                  <a:spcPts val="456"/>
                </a:spcAft>
              </a:pPr>
              <a:t>18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56CF16-5DBB-EF17-B923-C8A16AB2D703}"/>
              </a:ext>
            </a:extLst>
          </p:cNvPr>
          <p:cNvSpPr txBox="1">
            <a:spLocks/>
          </p:cNvSpPr>
          <p:nvPr/>
        </p:nvSpPr>
        <p:spPr>
          <a:xfrm>
            <a:off x="8534400" y="6459786"/>
            <a:ext cx="392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49CDC8-11EB-49C1-A0B4-5F6DA68453A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7409A2-D84E-9930-07A8-4E83B08C3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802" y="2026713"/>
            <a:ext cx="6637020" cy="179883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Montserrat"/>
              </a:rPr>
              <a:t>Energy Lifeline  </a:t>
            </a:r>
          </a:p>
          <a:p>
            <a:r>
              <a:rPr lang="en-US" sz="2000" dirty="0">
                <a:latin typeface="Montserrat"/>
              </a:rPr>
              <a:t>Purpose is to mitigate and solidify the efficiency of long-term operation management of the utility’s fuel supply critical to its power generation. Thereby increase, reliability and efficient generation.</a:t>
            </a:r>
          </a:p>
          <a:p>
            <a:endParaRPr lang="en-US" sz="2000" dirty="0">
              <a:latin typeface="Montserrat"/>
            </a:endParaRPr>
          </a:p>
          <a:p>
            <a:endParaRPr lang="en-US" sz="2000" b="1" dirty="0">
              <a:latin typeface="Montserrat"/>
            </a:endParaRPr>
          </a:p>
          <a:p>
            <a:endParaRPr lang="en-US" sz="2000" dirty="0">
              <a:latin typeface="Montserrat"/>
            </a:endParaRPr>
          </a:p>
          <a:p>
            <a:endParaRPr lang="en-US" sz="2000" dirty="0">
              <a:latin typeface="Montserrat"/>
            </a:endParaRPr>
          </a:p>
        </p:txBody>
      </p:sp>
      <p:pic>
        <p:nvPicPr>
          <p:cNvPr id="7" name="object 73">
            <a:extLst>
              <a:ext uri="{FF2B5EF4-FFF2-40B4-BE49-F238E27FC236}">
                <a16:creationId xmlns:a16="http://schemas.microsoft.com/office/drawing/2014/main" id="{5250E550-85DE-A126-CB14-AB825829D0C5}"/>
              </a:ext>
            </a:extLst>
          </p:cNvPr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2815" r="43011"/>
          <a:stretch/>
        </p:blipFill>
        <p:spPr>
          <a:xfrm>
            <a:off x="744902" y="1945721"/>
            <a:ext cx="1104900" cy="1255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B6E434-BA06-5769-7F9B-A36ACE54C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02" y="1167102"/>
            <a:ext cx="769991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1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B78C-ABEB-6273-F9FD-774991AA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279490"/>
            <a:ext cx="7543800" cy="510909"/>
          </a:xfrm>
        </p:spPr>
        <p:txBody>
          <a:bodyPr/>
          <a:lstStyle/>
          <a:p>
            <a:r>
              <a:rPr lang="en-US" b="1" dirty="0">
                <a:latin typeface="Montserrat"/>
              </a:rPr>
              <a:t>Current Threats to Energy Lifeline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41323-A9A7-F573-4E64-86547428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CDC8-11EB-49C1-A0B4-5F6DA68453A7}" type="slidenum">
              <a:rPr lang="en-US" dirty="0" smtClean="0"/>
              <a:t>19</a:t>
            </a:fld>
            <a:endParaRPr lang="en-US"/>
          </a:p>
        </p:txBody>
      </p:sp>
      <p:graphicFrame>
        <p:nvGraphicFramePr>
          <p:cNvPr id="216" name="Diagram 216">
            <a:extLst>
              <a:ext uri="{FF2B5EF4-FFF2-40B4-BE49-F238E27FC236}">
                <a16:creationId xmlns:a16="http://schemas.microsoft.com/office/drawing/2014/main" id="{331813A7-DC72-ABF5-6B59-F03B8B8F2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715606"/>
              </p:ext>
            </p:extLst>
          </p:nvPr>
        </p:nvGraphicFramePr>
        <p:xfrm>
          <a:off x="272143" y="1861458"/>
          <a:ext cx="4060372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6" name="TextBox 535">
            <a:extLst>
              <a:ext uri="{FF2B5EF4-FFF2-40B4-BE49-F238E27FC236}">
                <a16:creationId xmlns:a16="http://schemas.microsoft.com/office/drawing/2014/main" id="{72AA2F16-37F1-57FE-61E7-81DB146C32C6}"/>
              </a:ext>
            </a:extLst>
          </p:cNvPr>
          <p:cNvSpPr txBox="1"/>
          <p:nvPr/>
        </p:nvSpPr>
        <p:spPr>
          <a:xfrm>
            <a:off x="317947" y="3015830"/>
            <a:ext cx="14369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Montserrat" panose="00000500000000000000" pitchFamily="2" charset="0"/>
                <a:ea typeface="Calibri"/>
                <a:cs typeface="Calibri"/>
              </a:rPr>
              <a:t>Fuel</a:t>
            </a:r>
            <a:r>
              <a:rPr lang="en-US" sz="1600" dirty="0">
                <a:latin typeface="Montserrat" panose="00000500000000000000" pitchFamily="2" charset="0"/>
                <a:ea typeface="Calibri"/>
                <a:cs typeface="Calibri"/>
              </a:rPr>
              <a:t> </a:t>
            </a:r>
            <a:r>
              <a:rPr lang="en-US" sz="1600" b="1" dirty="0">
                <a:latin typeface="Montserrat" panose="00000500000000000000" pitchFamily="2" charset="0"/>
                <a:ea typeface="Calibri"/>
                <a:cs typeface="Calibri"/>
              </a:rPr>
              <a:t>Insecurity</a:t>
            </a:r>
            <a:endParaRPr lang="en-US" sz="1600" b="1" dirty="0">
              <a:latin typeface="Montserrat" panose="00000500000000000000" pitchFamily="2" charset="0"/>
            </a:endParaRPr>
          </a:p>
        </p:txBody>
      </p:sp>
      <p:graphicFrame>
        <p:nvGraphicFramePr>
          <p:cNvPr id="583" name="Diagram 583">
            <a:extLst>
              <a:ext uri="{FF2B5EF4-FFF2-40B4-BE49-F238E27FC236}">
                <a16:creationId xmlns:a16="http://schemas.microsoft.com/office/drawing/2014/main" id="{937C21FC-80AF-795C-3313-6FAB362BD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174152"/>
              </p:ext>
            </p:extLst>
          </p:nvPr>
        </p:nvGraphicFramePr>
        <p:xfrm>
          <a:off x="4470023" y="1600200"/>
          <a:ext cx="4497434" cy="349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92" name="TextBox 791">
            <a:extLst>
              <a:ext uri="{FF2B5EF4-FFF2-40B4-BE49-F238E27FC236}">
                <a16:creationId xmlns:a16="http://schemas.microsoft.com/office/drawing/2014/main" id="{65244DD5-5F72-8BD5-F0CD-B7863DDDFEC6}"/>
              </a:ext>
            </a:extLst>
          </p:cNvPr>
          <p:cNvSpPr txBox="1"/>
          <p:nvPr/>
        </p:nvSpPr>
        <p:spPr>
          <a:xfrm>
            <a:off x="4626676" y="3167743"/>
            <a:ext cx="156287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Montserrat" panose="00000500000000000000" pitchFamily="2" charset="0"/>
                <a:ea typeface="Calibri"/>
                <a:cs typeface="Calibri"/>
              </a:rPr>
              <a:t>Unreliability</a:t>
            </a:r>
            <a:endParaRPr lang="en-US" sz="1600" b="1" dirty="0">
              <a:latin typeface="Montserrat" panose="00000500000000000000" pitchFamily="2" charset="0"/>
            </a:endParaRPr>
          </a:p>
        </p:txBody>
      </p:sp>
      <p:graphicFrame>
        <p:nvGraphicFramePr>
          <p:cNvPr id="939" name="Diagram 583">
            <a:extLst>
              <a:ext uri="{FF2B5EF4-FFF2-40B4-BE49-F238E27FC236}">
                <a16:creationId xmlns:a16="http://schemas.microsoft.com/office/drawing/2014/main" id="{AC53A1BA-7C1C-5D69-6793-56AB949A7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794171"/>
              </p:ext>
            </p:extLst>
          </p:nvPr>
        </p:nvGraphicFramePr>
        <p:xfrm>
          <a:off x="4617797" y="3790814"/>
          <a:ext cx="4201886" cy="349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50" name="TextBox 949">
            <a:extLst>
              <a:ext uri="{FF2B5EF4-FFF2-40B4-BE49-F238E27FC236}">
                <a16:creationId xmlns:a16="http://schemas.microsoft.com/office/drawing/2014/main" id="{F3141E81-0626-5596-B9B1-1701A52A9E81}"/>
              </a:ext>
            </a:extLst>
          </p:cNvPr>
          <p:cNvSpPr txBox="1"/>
          <p:nvPr/>
        </p:nvSpPr>
        <p:spPr>
          <a:xfrm>
            <a:off x="4648236" y="5341612"/>
            <a:ext cx="15239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latin typeface="Montserrat" panose="00000500000000000000" pitchFamily="2" charset="0"/>
                <a:ea typeface="Calibri"/>
                <a:cs typeface="Calibri"/>
              </a:rPr>
              <a:t>Lack of Redundancy</a:t>
            </a:r>
            <a:endParaRPr lang="en-US" sz="1400" b="1" dirty="0">
              <a:latin typeface="Montserrat" panose="00000500000000000000" pitchFamily="2" charset="0"/>
            </a:endParaRPr>
          </a:p>
        </p:txBody>
      </p:sp>
      <p:graphicFrame>
        <p:nvGraphicFramePr>
          <p:cNvPr id="1195" name="Diagram 583">
            <a:extLst>
              <a:ext uri="{FF2B5EF4-FFF2-40B4-BE49-F238E27FC236}">
                <a16:creationId xmlns:a16="http://schemas.microsoft.com/office/drawing/2014/main" id="{192A2B29-BDCE-4D34-DC02-9E8DEFE97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175832"/>
              </p:ext>
            </p:extLst>
          </p:nvPr>
        </p:nvGraphicFramePr>
        <p:xfrm>
          <a:off x="299357" y="3909632"/>
          <a:ext cx="4201886" cy="349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296" name="TextBox 1295">
            <a:extLst>
              <a:ext uri="{FF2B5EF4-FFF2-40B4-BE49-F238E27FC236}">
                <a16:creationId xmlns:a16="http://schemas.microsoft.com/office/drawing/2014/main" id="{469B35FE-0787-1A06-0CA2-9454740F6226}"/>
              </a:ext>
            </a:extLst>
          </p:cNvPr>
          <p:cNvSpPr txBox="1"/>
          <p:nvPr/>
        </p:nvSpPr>
        <p:spPr>
          <a:xfrm>
            <a:off x="471548" y="5159771"/>
            <a:ext cx="119898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Montserrat" panose="00000500000000000000" pitchFamily="2" charset="0"/>
                <a:ea typeface="Calibri"/>
                <a:cs typeface="Calibri"/>
              </a:rPr>
              <a:t>High Fuel Costs</a:t>
            </a:r>
          </a:p>
        </p:txBody>
      </p:sp>
    </p:spTree>
    <p:extLst>
      <p:ext uri="{BB962C8B-B14F-4D97-AF65-F5344CB8AC3E}">
        <p14:creationId xmlns:p14="http://schemas.microsoft.com/office/powerpoint/2010/main" val="79320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81" y="1214976"/>
            <a:ext cx="7543800" cy="711936"/>
          </a:xfrm>
        </p:spPr>
        <p:txBody>
          <a:bodyPr>
            <a:normAutofit/>
          </a:bodyPr>
          <a:lstStyle/>
          <a:p>
            <a:r>
              <a:rPr lang="en-US" b="1" dirty="0">
                <a:latin typeface="Montserrat"/>
              </a:rPr>
              <a:t>Presenters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579505" y="1861339"/>
            <a:ext cx="7387618" cy="4598446"/>
          </a:xfrm>
        </p:spPr>
        <p:txBody>
          <a:bodyPr vert="horz" lIns="0" tIns="45720" rIns="0" bIns="45720" rtlCol="0" anchorCtr="0">
            <a:normAutofit/>
          </a:bodyPr>
          <a:lstStyle/>
          <a:p>
            <a:pPr marL="269875" marR="528955" indent="0">
              <a:spcBef>
                <a:spcPts val="0"/>
              </a:spcBef>
              <a:spcAft>
                <a:spcPts val="540"/>
              </a:spcAft>
              <a:buNone/>
            </a:pPr>
            <a:endParaRPr lang="en-US" sz="1600" b="1" i="1" dirty="0">
              <a:latin typeface="Montserrat"/>
              <a:ea typeface="Calibri"/>
            </a:endParaRPr>
          </a:p>
          <a:p>
            <a:pPr marL="269875" marR="52895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effectLst/>
                <a:latin typeface="Montserrat"/>
                <a:ea typeface="Calibri"/>
              </a:rPr>
              <a:t>Monee Edwards</a:t>
            </a:r>
          </a:p>
          <a:p>
            <a:pPr marL="269875" marR="52895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latin typeface="Montserrat"/>
                <a:ea typeface="Calibri"/>
                <a:cs typeface="Helvetica"/>
              </a:rPr>
              <a:t>VIHFA, Public Information Officer</a:t>
            </a:r>
          </a:p>
          <a:p>
            <a:pPr marL="269875" marR="52895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a typeface="Calibri"/>
              <a:cs typeface="Helvetica"/>
            </a:endParaRPr>
          </a:p>
          <a:p>
            <a:pPr marL="269875" marR="52895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a typeface="Calibri"/>
                <a:cs typeface="Helvetica"/>
              </a:rPr>
              <a:t>Ann Hanley</a:t>
            </a:r>
          </a:p>
          <a:p>
            <a:pPr marL="269875" marR="52895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Calibri"/>
                <a:cs typeface="Helvetica"/>
              </a:rPr>
              <a:t>VIHFA, DR Director of Programs</a:t>
            </a:r>
          </a:p>
          <a:p>
            <a:pPr marL="269875" marR="52895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a typeface="Calibri"/>
              <a:cs typeface="Helvetica"/>
            </a:endParaRPr>
          </a:p>
          <a:p>
            <a:pPr marL="269875" marR="52895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Montserrat"/>
                <a:ea typeface="Calibri"/>
                <a:cs typeface="Helvetica"/>
              </a:rPr>
              <a:t>Anne-Marie Williams</a:t>
            </a:r>
          </a:p>
          <a:p>
            <a:pPr marL="269875" marR="52895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Calibri"/>
                <a:cs typeface="Helvetica"/>
              </a:rPr>
              <a:t>VIHFA, Infrastructure Program Specialists </a:t>
            </a:r>
          </a:p>
          <a:p>
            <a:pPr marL="269875" marR="52895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a typeface="Calibri"/>
              <a:cs typeface="Helvetica"/>
            </a:endParaRPr>
          </a:p>
          <a:p>
            <a:pPr marL="269875" marR="52895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ea typeface="Calibri"/>
                <a:cs typeface="Helvetica"/>
              </a:rPr>
              <a:t>Odari Thomas</a:t>
            </a:r>
          </a:p>
          <a:p>
            <a:pPr marL="269875" marR="52895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Calibri"/>
                <a:cs typeface="Helvetica"/>
              </a:rPr>
              <a:t>VIHFA, DR Staff Engineer</a:t>
            </a:r>
          </a:p>
          <a:p>
            <a:pPr marL="269875" marR="52895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a typeface="Calibri"/>
              <a:cs typeface="Helvetica"/>
            </a:endParaRPr>
          </a:p>
          <a:p>
            <a:pPr marL="269875" marR="52895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a typeface="Calibri"/>
              <a:cs typeface="Helvetica"/>
            </a:endParaRPr>
          </a:p>
          <a:p>
            <a:pPr marL="749300" lvl="3"/>
            <a:endParaRPr lang="en-US" sz="1700" dirty="0">
              <a:latin typeface="Montserrat" panose="00000500000000000000" pitchFamily="2" charset="0"/>
            </a:endParaRPr>
          </a:p>
          <a:p>
            <a:endParaRPr lang="en-US" sz="1500" dirty="0">
              <a:latin typeface="Montserrat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49CDC8-11EB-49C1-A0B4-5F6DA68453A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ED34329-28D6-BABD-A142-508713D11E59}"/>
              </a:ext>
            </a:extLst>
          </p:cNvPr>
          <p:cNvSpPr txBox="1">
            <a:spLocks/>
          </p:cNvSpPr>
          <p:nvPr/>
        </p:nvSpPr>
        <p:spPr>
          <a:xfrm>
            <a:off x="8534400" y="6459786"/>
            <a:ext cx="392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49CDC8-11EB-49C1-A0B4-5F6DA68453A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70BDB-DDDB-C9C4-20A0-2784503B3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507" y="615819"/>
            <a:ext cx="4021493" cy="58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10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130020"/>
            <a:ext cx="7543800" cy="68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latin typeface="Montserrat"/>
              </a:rPr>
              <a:t>Covered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59786"/>
            <a:ext cx="392624" cy="365125"/>
          </a:xfrm>
        </p:spPr>
        <p:txBody>
          <a:bodyPr/>
          <a:lstStyle/>
          <a:p>
            <a:fld id="{B849CDC8-11EB-49C1-A0B4-5F6DA68453A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5" descr="A diagram of a propane supply infrastructure&#10;&#10;Description automatically generated">
            <a:extLst>
              <a:ext uri="{FF2B5EF4-FFF2-40B4-BE49-F238E27FC236}">
                <a16:creationId xmlns:a16="http://schemas.microsoft.com/office/drawing/2014/main" id="{23F10689-ABFF-F5F5-373B-BE29E4FFC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775" y="2164703"/>
            <a:ext cx="6382450" cy="37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50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1D44-99FE-5915-6552-4B32DF9B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921" y="1216691"/>
            <a:ext cx="4803797" cy="5758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/>
              <a:t>What Are We Getting?</a:t>
            </a:r>
          </a:p>
        </p:txBody>
      </p:sp>
      <p:pic>
        <p:nvPicPr>
          <p:cNvPr id="5" name="Picture 5" descr="A building with pipes and a blue sky&#10;&#10;Description automatically generated">
            <a:extLst>
              <a:ext uri="{FF2B5EF4-FFF2-40B4-BE49-F238E27FC236}">
                <a16:creationId xmlns:a16="http://schemas.microsoft.com/office/drawing/2014/main" id="{D121251B-F2A0-34E7-0644-4EC45230F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99" y="759763"/>
            <a:ext cx="3015223" cy="2118805"/>
          </a:xfrm>
          <a:prstGeom prst="rect">
            <a:avLst/>
          </a:prstGeom>
        </p:spPr>
      </p:pic>
      <p:pic>
        <p:nvPicPr>
          <p:cNvPr id="6" name="Picture 6" descr="A large white building with pipes&#10;&#10;Description automatically generated">
            <a:extLst>
              <a:ext uri="{FF2B5EF4-FFF2-40B4-BE49-F238E27FC236}">
                <a16:creationId xmlns:a16="http://schemas.microsoft.com/office/drawing/2014/main" id="{25C59C2E-6CDC-83D0-74C7-E7DC8562D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99" y="3325461"/>
            <a:ext cx="3015222" cy="22614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7C5B7-A7F0-399B-E117-076633F2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B849CDC8-11EB-49C1-A0B4-5F6DA68453A7}" type="slidenum">
              <a:rPr lang="en-US" smtClean="0"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21</a:t>
            </a:fld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A2D15-EE47-4143-B843-78F148A5ED34}"/>
              </a:ext>
            </a:extLst>
          </p:cNvPr>
          <p:cNvSpPr txBox="1"/>
          <p:nvPr/>
        </p:nvSpPr>
        <p:spPr>
          <a:xfrm>
            <a:off x="3798428" y="1902985"/>
            <a:ext cx="4980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Ownership of all propane (LPG) supply infrastructure on St. Thomas and St. Croix.</a:t>
            </a:r>
            <a:endParaRPr lang="en-VI" dirty="0"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761159-2244-4CD8-81C1-49B41BC6D929}"/>
              </a:ext>
            </a:extLst>
          </p:cNvPr>
          <p:cNvSpPr txBox="1"/>
          <p:nvPr/>
        </p:nvSpPr>
        <p:spPr>
          <a:xfrm>
            <a:off x="3798429" y="2725320"/>
            <a:ext cx="4980173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Onshore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Montserrat" panose="00000500000000000000" pitchFamily="2" charset="0"/>
              </a:rPr>
              <a:t>Storage tanks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Montserrat" panose="00000500000000000000" pitchFamily="2" charset="0"/>
              </a:rPr>
              <a:t>Steam system (boilers)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Montserrat" panose="00000500000000000000" pitchFamily="2" charset="0"/>
              </a:rPr>
              <a:t>Piping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Montserrat" panose="00000500000000000000" pitchFamily="2" charset="0"/>
              </a:rPr>
              <a:t>Truck Rack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1DDC26-A3A0-453A-A59E-BA2C5D810478}"/>
              </a:ext>
            </a:extLst>
          </p:cNvPr>
          <p:cNvSpPr txBox="1"/>
          <p:nvPr/>
        </p:nvSpPr>
        <p:spPr>
          <a:xfrm>
            <a:off x="3798429" y="4206290"/>
            <a:ext cx="4980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Offshore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Montserrat" panose="00000500000000000000" pitchFamily="2" charset="0"/>
              </a:rPr>
              <a:t>Mooring buoy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Montserrat" panose="00000500000000000000" pitchFamily="2" charset="0"/>
              </a:rPr>
              <a:t>Breasting and mooring dolphins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Montserrat" panose="00000500000000000000" pitchFamily="2" charset="0"/>
              </a:rPr>
              <a:t>Firewater Pumps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Montserrat" panose="00000500000000000000" pitchFamily="2" charset="0"/>
            </a:endParaRPr>
          </a:p>
          <a:p>
            <a:r>
              <a:rPr lang="en-US" b="1" dirty="0">
                <a:latin typeface="Montserrat" panose="00000500000000000000" pitchFamily="2" charset="0"/>
              </a:rPr>
              <a:t>20-Year Useful Life</a:t>
            </a:r>
          </a:p>
        </p:txBody>
      </p:sp>
    </p:spTree>
    <p:extLst>
      <p:ext uri="{BB962C8B-B14F-4D97-AF65-F5344CB8AC3E}">
        <p14:creationId xmlns:p14="http://schemas.microsoft.com/office/powerpoint/2010/main" val="2411494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alculator, pen, compass, money and a paper with graphs printed on it">
            <a:extLst>
              <a:ext uri="{FF2B5EF4-FFF2-40B4-BE49-F238E27FC236}">
                <a16:creationId xmlns:a16="http://schemas.microsoft.com/office/drawing/2014/main" id="{5F34444F-E7FB-8A2A-8DB6-524F242E2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35" r="3" b="3"/>
          <a:stretch/>
        </p:blipFill>
        <p:spPr>
          <a:xfrm>
            <a:off x="-24" y="10"/>
            <a:ext cx="9144023" cy="4915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78593E4-9F18-4133-8E6D-49F2BD5E1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A67B34-148C-C202-D92D-13F8C19E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903" y="5377385"/>
            <a:ext cx="5312132" cy="5059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b="1" dirty="0">
                <a:solidFill>
                  <a:srgbClr val="FFFFFF"/>
                </a:solidFill>
              </a:rPr>
              <a:t>Project Cost - $145,000,000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2D7CB0-CBA7-460E-824A-FAAA7D333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9A30E-6871-C17C-49B4-3E98A90E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B849CDC8-11EB-49C1-A0B4-5F6DA68453A7}" type="slidenum">
              <a:rPr lang="en-US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914400"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980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130020"/>
            <a:ext cx="7543800" cy="68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>
                <a:latin typeface="Montserrat"/>
              </a:rPr>
              <a:t>Project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8820" y="1929457"/>
            <a:ext cx="6355080" cy="4631637"/>
          </a:xfrm>
        </p:spPr>
        <p:txBody>
          <a:bodyPr>
            <a:normAutofit/>
          </a:bodyPr>
          <a:lstStyle/>
          <a:p>
            <a:r>
              <a:rPr lang="en-US" sz="2400" b="1">
                <a:latin typeface="Montserrat"/>
              </a:rPr>
              <a:t>VITOL Acquisition  </a:t>
            </a:r>
          </a:p>
          <a:p>
            <a:r>
              <a:rPr lang="en-US" sz="2000">
                <a:latin typeface="Montserrat"/>
              </a:rPr>
              <a:t>Ownership of the Propane Supply Infrastructure </a:t>
            </a:r>
            <a:r>
              <a:rPr lang="en-US" sz="2000" b="1">
                <a:latin typeface="Montserrat"/>
              </a:rPr>
              <a:t>Mitigates Risk to the Energy Lifeline</a:t>
            </a:r>
            <a:endParaRPr lang="en-US" sz="2000">
              <a:latin typeface="Montserrat"/>
            </a:endParaRPr>
          </a:p>
          <a:p>
            <a:r>
              <a:rPr lang="en-US" sz="2000">
                <a:latin typeface="Montserrat"/>
              </a:rPr>
              <a:t>As a Community Lifeline, the supply of propane is critical for WAPA to generate electricity and produce potable water. 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>
              <a:latin typeface="Montserrat"/>
            </a:endParaRPr>
          </a:p>
          <a:p>
            <a:pPr marL="566420" lvl="2">
              <a:buFont typeface="Wingdings" panose="05000000000000000000" pitchFamily="2" charset="2"/>
              <a:buChar char="§"/>
            </a:pPr>
            <a:endParaRPr lang="en-US" sz="1800">
              <a:latin typeface="Montserra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59786"/>
            <a:ext cx="392624" cy="365125"/>
          </a:xfrm>
        </p:spPr>
        <p:txBody>
          <a:bodyPr/>
          <a:lstStyle/>
          <a:p>
            <a:fld id="{B849CDC8-11EB-49C1-A0B4-5F6DA68453A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object 73">
            <a:extLst>
              <a:ext uri="{FF2B5EF4-FFF2-40B4-BE49-F238E27FC236}">
                <a16:creationId xmlns:a16="http://schemas.microsoft.com/office/drawing/2014/main" id="{FEB8321F-B5DB-1AF0-BA50-2DAAA1CED1CD}"/>
              </a:ext>
            </a:extLst>
          </p:cNvPr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2815" r="43011"/>
          <a:stretch/>
        </p:blipFill>
        <p:spPr>
          <a:xfrm>
            <a:off x="607423" y="1858700"/>
            <a:ext cx="1104900" cy="1255996"/>
          </a:xfrm>
          <a:prstGeom prst="rect">
            <a:avLst/>
          </a:prstGeom>
        </p:spPr>
      </p:pic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49226927-E4B0-291B-88A1-8C3C53882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546654"/>
              </p:ext>
            </p:extLst>
          </p:nvPr>
        </p:nvGraphicFramePr>
        <p:xfrm>
          <a:off x="185057" y="2558142"/>
          <a:ext cx="8773884" cy="544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130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12AA4-0CF5-3BB0-ABBB-30930658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146164"/>
            <a:ext cx="7543800" cy="736282"/>
          </a:xfrm>
        </p:spPr>
        <p:txBody>
          <a:bodyPr/>
          <a:lstStyle/>
          <a:p>
            <a:r>
              <a:rPr lang="en-US" b="1" dirty="0">
                <a:latin typeface="Montserrat"/>
              </a:rPr>
              <a:t>Should We Do It?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F36E8-80F5-8A27-66AA-4170914AA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77046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BB281-7BD8-50CA-9102-EFE484D9E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2555" y="1856938"/>
            <a:ext cx="3703320" cy="736282"/>
          </a:xfrm>
        </p:spPr>
        <p:txBody>
          <a:bodyPr/>
          <a:lstStyle/>
          <a:p>
            <a:r>
              <a:rPr lang="en-US" b="1" dirty="0">
                <a:latin typeface="Montserrat"/>
              </a:rPr>
              <a:t>BENEFIT COST SUMMARY</a:t>
            </a:r>
          </a:p>
          <a:p>
            <a:endParaRPr lang="en-US" dirty="0"/>
          </a:p>
        </p:txBody>
      </p:sp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17D1E888-DD91-33B6-87BB-CFB26E874A2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77747888"/>
              </p:ext>
            </p:extLst>
          </p:nvPr>
        </p:nvGraphicFramePr>
        <p:xfrm>
          <a:off x="4652555" y="2478721"/>
          <a:ext cx="370205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77F96-BAF0-6A03-C07E-24D045EB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CDC8-11EB-49C1-A0B4-5F6DA68453A7}" type="slidenum">
              <a:rPr lang="en-US" smtClean="0"/>
              <a:t>24</a:t>
            </a:fld>
            <a:endParaRPr lang="en-US"/>
          </a:p>
        </p:txBody>
      </p:sp>
      <p:sp>
        <p:nvSpPr>
          <p:cNvPr id="84" name="Content Placeholder 5">
            <a:extLst>
              <a:ext uri="{FF2B5EF4-FFF2-40B4-BE49-F238E27FC236}">
                <a16:creationId xmlns:a16="http://schemas.microsoft.com/office/drawing/2014/main" id="{098F8CF1-5E72-4D22-2338-217879C74A4D}"/>
              </a:ext>
            </a:extLst>
          </p:cNvPr>
          <p:cNvSpPr txBox="1">
            <a:spLocks/>
          </p:cNvSpPr>
          <p:nvPr/>
        </p:nvSpPr>
        <p:spPr>
          <a:xfrm>
            <a:off x="696685" y="1882446"/>
            <a:ext cx="3703320" cy="3330142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Montserrat"/>
            </a:endParaRPr>
          </a:p>
          <a:p>
            <a:endParaRPr lang="en-US" sz="800" dirty="0">
              <a:latin typeface="Montserra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Montserrat"/>
              </a:rPr>
              <a:t>Pre-Mitigation Impact</a:t>
            </a:r>
            <a:r>
              <a:rPr lang="en-US">
                <a:latin typeface="Montserrat"/>
              </a:rPr>
              <a:t> </a:t>
            </a:r>
            <a:endParaRPr lang="en-US" dirty="0">
              <a:latin typeface="Montserra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Montserrat"/>
              </a:rPr>
              <a:t>(Diesel availability)</a:t>
            </a:r>
            <a:endParaRPr lang="en-US" dirty="0"/>
          </a:p>
          <a:p>
            <a:pPr marL="383540"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Montserrat"/>
              </a:rPr>
              <a:t> Territorial Annual Fuel Cost - $88,200,000</a:t>
            </a:r>
          </a:p>
          <a:p>
            <a:pPr marL="383540" lvl="1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Montserrat"/>
            </a:endParaRPr>
          </a:p>
          <a:p>
            <a:r>
              <a:rPr lang="en-US" dirty="0">
                <a:latin typeface="Montserrat"/>
              </a:rPr>
              <a:t>Post-Mitigation Impact</a:t>
            </a:r>
            <a:r>
              <a:rPr lang="en-US">
                <a:latin typeface="Montserrat"/>
              </a:rPr>
              <a:t> </a:t>
            </a:r>
            <a:endParaRPr lang="en-US" dirty="0">
              <a:latin typeface="Montserra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Montserrat"/>
              </a:rPr>
              <a:t>(LPG &amp; Diesel Availability)</a:t>
            </a:r>
          </a:p>
          <a:p>
            <a:pPr marL="383540"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Montserrat"/>
              </a:rPr>
              <a:t>Territorial Annual Fuel Cost (District-wide) - $38,200,000</a:t>
            </a:r>
          </a:p>
          <a:p>
            <a:pPr marL="383540" lvl="1"/>
            <a:endParaRPr lang="en-US" dirty="0">
              <a:latin typeface="Montserrat"/>
            </a:endParaRP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5BAADFAD-7BC5-BE1F-4C55-5046FE01D276}"/>
              </a:ext>
            </a:extLst>
          </p:cNvPr>
          <p:cNvSpPr txBox="1">
            <a:spLocks/>
          </p:cNvSpPr>
          <p:nvPr/>
        </p:nvSpPr>
        <p:spPr>
          <a:xfrm>
            <a:off x="744583" y="1639223"/>
            <a:ext cx="3703320" cy="7362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Montserrat" panose="02000505000000020004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Montserrat"/>
              </a:rPr>
              <a:t>BCA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3472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8247643-37AB-47DE-B7BD-7A64FEB13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BC3119-F8E7-4266-91B8-7A1E808B4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D15890-6502-4FAA-AB03-AFAC88EE2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287E58-BFA2-4780-8829-AAA140F4A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711D29-C210-C71A-DB37-578FA4FB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569" y="1207705"/>
            <a:ext cx="7543800" cy="6643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Is It A Fit For MIT?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A44386-17EF-471B-BBDB-C20ACD5A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C4828D-6EB3-42F1-B844-8F3B0D0E1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1E605-7010-A97A-AA02-4B332111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B849CDC8-11EB-49C1-A0B4-5F6DA68453A7}" type="slidenum">
              <a:rPr lang="en-US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914400">
                <a:spcAft>
                  <a:spcPts val="600"/>
                </a:spcAft>
              </a:pPr>
              <a:t>25</a:t>
            </a:fld>
            <a:endParaRPr lang="en-US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15" name="Diagram 5115">
            <a:extLst>
              <a:ext uri="{FF2B5EF4-FFF2-40B4-BE49-F238E27FC236}">
                <a16:creationId xmlns:a16="http://schemas.microsoft.com/office/drawing/2014/main" id="{2EED88EF-92CC-779F-6366-8D641479C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954716"/>
              </p:ext>
            </p:extLst>
          </p:nvPr>
        </p:nvGraphicFramePr>
        <p:xfrm>
          <a:off x="773631" y="1460877"/>
          <a:ext cx="8014667" cy="4641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7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1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8247643-37AB-47DE-B7BD-7A64FEB13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BC3119-F8E7-4266-91B8-7A1E808B4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D15890-6502-4FAA-AB03-AFAC88EE2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287E58-BFA2-4780-8829-AAA140F4A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711D29-C210-C71A-DB37-578FA4FB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569" y="1207705"/>
            <a:ext cx="7543800" cy="6643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Is It A Fit For MIT?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A44386-17EF-471B-BBDB-C20ACD5A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C4828D-6EB3-42F1-B844-8F3B0D0E1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1E605-7010-A97A-AA02-4B332111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B849CDC8-11EB-49C1-A0B4-5F6DA68453A7}" type="slidenum">
              <a:rPr lang="en-US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914400">
                <a:spcAft>
                  <a:spcPts val="600"/>
                </a:spcAft>
              </a:pPr>
              <a:t>26</a:t>
            </a:fld>
            <a:endParaRPr lang="en-US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15" name="Diagram 5115">
            <a:extLst>
              <a:ext uri="{FF2B5EF4-FFF2-40B4-BE49-F238E27FC236}">
                <a16:creationId xmlns:a16="http://schemas.microsoft.com/office/drawing/2014/main" id="{2EED88EF-92CC-779F-6366-8D641479C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325086"/>
              </p:ext>
            </p:extLst>
          </p:nvPr>
        </p:nvGraphicFramePr>
        <p:xfrm>
          <a:off x="550835" y="1330250"/>
          <a:ext cx="7969467" cy="333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299" name="Diagram 8">
            <a:extLst>
              <a:ext uri="{FF2B5EF4-FFF2-40B4-BE49-F238E27FC236}">
                <a16:creationId xmlns:a16="http://schemas.microsoft.com/office/drawing/2014/main" id="{2DA9C9C7-C8B9-137C-8AAF-0E27372BB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852982"/>
              </p:ext>
            </p:extLst>
          </p:nvPr>
        </p:nvGraphicFramePr>
        <p:xfrm>
          <a:off x="233265" y="1804330"/>
          <a:ext cx="8658807" cy="4471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2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99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AF8A-4C88-3F90-5E2D-D5DCF84E9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83" y="1211335"/>
            <a:ext cx="7543800" cy="736282"/>
          </a:xfrm>
        </p:spPr>
        <p:txBody>
          <a:bodyPr/>
          <a:lstStyle/>
          <a:p>
            <a:r>
              <a:rPr lang="en-US" b="1" dirty="0">
                <a:latin typeface="Montserrat"/>
              </a:rPr>
              <a:t>Will It Work?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0EAE5-8694-CCA6-3B7F-7268C0F94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5617" y="1846052"/>
            <a:ext cx="3703320" cy="736282"/>
          </a:xfrm>
        </p:spPr>
        <p:txBody>
          <a:bodyPr>
            <a:normAutofit/>
          </a:bodyPr>
          <a:lstStyle/>
          <a:p>
            <a:r>
              <a:rPr lang="en-US" b="1">
                <a:latin typeface="Montserrat"/>
              </a:rPr>
              <a:t>Operations</a:t>
            </a:r>
            <a:r>
              <a:rPr lang="en-US" b="1" dirty="0">
                <a:latin typeface="Montserrat"/>
              </a:rPr>
              <a:t> and maintenance</a:t>
            </a:r>
            <a:r>
              <a:rPr lang="en-US" b="1">
                <a:latin typeface="Montserrat"/>
              </a:rPr>
              <a:t>* 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F7BCB-3410-5F3E-E1C7-6BF49A154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8274" y="2582334"/>
            <a:ext cx="3703320" cy="2804870"/>
          </a:xfrm>
        </p:spPr>
        <p:txBody>
          <a:bodyPr/>
          <a:lstStyle/>
          <a:p>
            <a:r>
              <a:rPr lang="en-US" sz="1400" dirty="0">
                <a:latin typeface="Montserrat"/>
              </a:rPr>
              <a:t>Limited moving equipment</a:t>
            </a:r>
            <a:endParaRPr lang="en-US" sz="1400" dirty="0"/>
          </a:p>
          <a:p>
            <a:r>
              <a:rPr lang="en-US" sz="1400" dirty="0">
                <a:latin typeface="Montserrat"/>
              </a:rPr>
              <a:t>Forecasted O&amp;M budget for remainder of useful life to aid planning</a:t>
            </a:r>
          </a:p>
          <a:p>
            <a:r>
              <a:rPr lang="en-US" sz="1400" dirty="0">
                <a:latin typeface="Montserrat"/>
              </a:rPr>
              <a:t>3rd-party operator to operate and maintain facility</a:t>
            </a:r>
            <a:endParaRPr lang="en-US" sz="1400" dirty="0"/>
          </a:p>
          <a:p>
            <a:r>
              <a:rPr lang="en-US" sz="1400" b="1" i="1" dirty="0">
                <a:solidFill>
                  <a:srgbClr val="70AD47"/>
                </a:solidFill>
                <a:latin typeface="Montserrat"/>
              </a:rPr>
              <a:t>* </a:t>
            </a:r>
            <a:r>
              <a:rPr lang="en-US" sz="1100" i="1" dirty="0">
                <a:solidFill>
                  <a:srgbClr val="70AD47"/>
                </a:solidFill>
                <a:latin typeface="Montserrat"/>
              </a:rPr>
              <a:t>Operations and maintenance costs</a:t>
            </a:r>
            <a:r>
              <a:rPr lang="en-US" sz="1100" b="1" i="1" dirty="0">
                <a:solidFill>
                  <a:srgbClr val="70AD47"/>
                </a:solidFill>
                <a:latin typeface="Montserrat"/>
              </a:rPr>
              <a:t> </a:t>
            </a:r>
            <a:r>
              <a:rPr lang="en-US" sz="1100" b="1" i="1" u="sng" dirty="0">
                <a:solidFill>
                  <a:srgbClr val="70AD47"/>
                </a:solidFill>
                <a:latin typeface="Montserrat"/>
              </a:rPr>
              <a:t>are not</a:t>
            </a:r>
            <a:r>
              <a:rPr lang="en-US" sz="1100" b="1" i="1" dirty="0">
                <a:solidFill>
                  <a:srgbClr val="70AD47"/>
                </a:solidFill>
                <a:latin typeface="Montserrat"/>
              </a:rPr>
              <a:t> </a:t>
            </a:r>
            <a:r>
              <a:rPr lang="en-US" sz="1100" i="1" dirty="0">
                <a:solidFill>
                  <a:srgbClr val="70AD47"/>
                </a:solidFill>
                <a:latin typeface="Montserrat"/>
              </a:rPr>
              <a:t>eligible for CDBG-MIT funding</a:t>
            </a:r>
            <a:r>
              <a:rPr lang="en-US" sz="1100" b="1" i="1" dirty="0">
                <a:solidFill>
                  <a:srgbClr val="70AD47"/>
                </a:solidFill>
                <a:latin typeface="Montserrat"/>
              </a:rPr>
              <a:t> </a:t>
            </a:r>
          </a:p>
          <a:p>
            <a:endParaRPr lang="en-US" sz="1400" dirty="0"/>
          </a:p>
          <a:p>
            <a:endParaRPr lang="en-US" sz="1400" dirty="0"/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B4FCD746-F745-C3E9-1188-E3EDA978D9E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64568580"/>
              </p:ext>
            </p:extLst>
          </p:nvPr>
        </p:nvGraphicFramePr>
        <p:xfrm>
          <a:off x="479369" y="2476420"/>
          <a:ext cx="3870960" cy="3775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FF2CD-904D-C683-7977-0879F827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CDC8-11EB-49C1-A0B4-5F6DA68453A7}" type="slidenum">
              <a:rPr lang="en-US" smtClean="0"/>
              <a:t>27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B3E06C-37CC-DAF9-33BE-C7BFFC52C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489" y="1846052"/>
            <a:ext cx="3870960" cy="495932"/>
          </a:xfrm>
        </p:spPr>
        <p:txBody>
          <a:bodyPr>
            <a:normAutofit/>
          </a:bodyPr>
          <a:lstStyle/>
          <a:p>
            <a:r>
              <a:rPr lang="en-US" b="1" dirty="0">
                <a:latin typeface="Montserrat"/>
              </a:rPr>
              <a:t>Resilient fuel </a:t>
            </a:r>
            <a:r>
              <a:rPr lang="en-US" b="1">
                <a:latin typeface="Montserrat"/>
              </a:rPr>
              <a:t>capacity</a:t>
            </a:r>
            <a:endParaRPr lang="en-US" b="1" dirty="0"/>
          </a:p>
        </p:txBody>
      </p:sp>
      <p:pic>
        <p:nvPicPr>
          <p:cNvPr id="11" name="Picture 11" descr="Aerial view of a factory&#10;&#10;Description automatically generated">
            <a:extLst>
              <a:ext uri="{FF2B5EF4-FFF2-40B4-BE49-F238E27FC236}">
                <a16:creationId xmlns:a16="http://schemas.microsoft.com/office/drawing/2014/main" id="{7467779B-7DE7-872F-048C-3404FF601B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3672" y="4588050"/>
            <a:ext cx="3704360" cy="20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02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EC1CF-B936-2348-6C42-6103E5CF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65" y="534242"/>
            <a:ext cx="4014370" cy="58155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664D9-638D-C09E-441D-6065AEF0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849CDC8-11EB-49C1-A0B4-5F6DA68453A7}" type="slidenum">
              <a:rPr lang="en-US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28</a:t>
            </a:fld>
            <a:endParaRPr lang="en-US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D92274-554F-C651-FCD1-E964E3AB2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354" y="516590"/>
            <a:ext cx="4826897" cy="688983"/>
          </a:xfrm>
        </p:spPr>
        <p:txBody>
          <a:bodyPr>
            <a:normAutofit/>
          </a:bodyPr>
          <a:lstStyle/>
          <a:p>
            <a:r>
              <a:rPr lang="en-US" b="1" dirty="0">
                <a:latin typeface="Montserrat"/>
              </a:rPr>
              <a:t>Public Engagement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03F987-9C7A-6E9B-C755-56B34D7D8D48}"/>
              </a:ext>
            </a:extLst>
          </p:cNvPr>
          <p:cNvGrpSpPr/>
          <p:nvPr/>
        </p:nvGrpSpPr>
        <p:grpSpPr>
          <a:xfrm>
            <a:off x="4570820" y="1371341"/>
            <a:ext cx="4115502" cy="966882"/>
            <a:chOff x="0" y="0"/>
            <a:chExt cx="3463365" cy="81419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4E10F2-EB71-8E38-FB87-C7EBF6F88EA7}"/>
                </a:ext>
              </a:extLst>
            </p:cNvPr>
            <p:cNvGrpSpPr/>
            <p:nvPr/>
          </p:nvGrpSpPr>
          <p:grpSpPr>
            <a:xfrm>
              <a:off x="0" y="0"/>
              <a:ext cx="1066800" cy="772096"/>
              <a:chOff x="0" y="0"/>
              <a:chExt cx="1358900" cy="98350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11C6195-1146-6405-9E76-38FE44497BEC}"/>
                  </a:ext>
                </a:extLst>
              </p:cNvPr>
              <p:cNvSpPr/>
              <p:nvPr/>
            </p:nvSpPr>
            <p:spPr>
              <a:xfrm>
                <a:off x="152400" y="0"/>
                <a:ext cx="1079500" cy="98350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5F29EB-CAA9-C14D-D8D9-10BD63AB5778}"/>
                  </a:ext>
                </a:extLst>
              </p:cNvPr>
              <p:cNvSpPr/>
              <p:nvPr/>
            </p:nvSpPr>
            <p:spPr>
              <a:xfrm>
                <a:off x="0" y="444500"/>
                <a:ext cx="13589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DF9C60E2-633C-C842-1F67-47FDDEE044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750" y="108249"/>
                <a:ext cx="1079500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b="1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JUN </a:t>
                </a:r>
                <a:r>
                  <a:rPr lang="en-US" sz="1100" b="1" dirty="0">
                    <a:solidFill>
                      <a:srgbClr val="99D6EA"/>
                    </a:solidFill>
                    <a:effectLst/>
                    <a:latin typeface="Arial" panose="020B060402020202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100" b="1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THU</a:t>
                </a:r>
                <a:endParaRPr lang="en-US" sz="16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A7653634-D947-348A-1E25-2421F961F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443" y="565150"/>
                <a:ext cx="673820" cy="4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29</a:t>
                </a:r>
                <a:endParaRPr lang="en-US" sz="2400" b="1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DE600DAF-8F2E-B78E-E96E-F3FF22915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765" y="10757"/>
              <a:ext cx="2387600" cy="803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US" sz="1200" dirty="0">
                  <a:latin typeface="Verdana"/>
                  <a:ea typeface="Verdana"/>
                  <a:cs typeface="Arial"/>
                </a:rPr>
                <a:t>June 29, 2023</a:t>
              </a:r>
            </a:p>
            <a:p>
              <a:endParaRPr lang="en-US" sz="1000" dirty="0">
                <a:latin typeface="Verdana"/>
                <a:ea typeface="Verdana"/>
                <a:cs typeface="Arial"/>
              </a:endParaRPr>
            </a:p>
            <a:p>
              <a:r>
                <a:rPr lang="en-US" sz="1200" b="1" dirty="0">
                  <a:latin typeface="Verdana"/>
                  <a:ea typeface="Verdana"/>
                  <a:cs typeface="Arial"/>
                </a:rPr>
                <a:t>1</a:t>
              </a:r>
              <a:r>
                <a:rPr lang="en-US" sz="1200" b="1" baseline="30000" dirty="0">
                  <a:latin typeface="Verdana"/>
                  <a:ea typeface="Verdana"/>
                  <a:cs typeface="Arial"/>
                </a:rPr>
                <a:t>st</a:t>
              </a:r>
              <a:r>
                <a:rPr lang="en-US" sz="1200" b="1" dirty="0">
                  <a:latin typeface="Verdana"/>
                  <a:ea typeface="Verdana"/>
                  <a:cs typeface="Arial"/>
                </a:rPr>
                <a:t> </a:t>
              </a:r>
              <a:r>
                <a:rPr lang="en-US" sz="1200" b="1" dirty="0">
                  <a:effectLst/>
                  <a:latin typeface="Verdana"/>
                  <a:ea typeface="Verdana"/>
                  <a:cs typeface="Arial"/>
                </a:rPr>
                <a:t>Public Hearing</a:t>
              </a:r>
            </a:p>
            <a:p>
              <a:endParaRPr lang="en-US" sz="1000" b="1" dirty="0">
                <a:effectLst/>
                <a:latin typeface="Verdana"/>
                <a:ea typeface="Verdana"/>
                <a:cs typeface="Arial"/>
              </a:endParaRPr>
            </a:p>
            <a:p>
              <a:r>
                <a:rPr lang="en-US" sz="1200" dirty="0">
                  <a:latin typeface="Verdana"/>
                  <a:ea typeface="Verdana"/>
                  <a:cs typeface="Arial"/>
                </a:rPr>
                <a:t>Pre-Action Plan Publication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7796AF-F7DF-9026-E56F-A4315FF4C76B}"/>
              </a:ext>
            </a:extLst>
          </p:cNvPr>
          <p:cNvGrpSpPr/>
          <p:nvPr/>
        </p:nvGrpSpPr>
        <p:grpSpPr>
          <a:xfrm>
            <a:off x="4570820" y="2476837"/>
            <a:ext cx="4112277" cy="905814"/>
            <a:chOff x="2714" y="0"/>
            <a:chExt cx="3460651" cy="76277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0EC6DCF-94F1-37F5-0832-8CA05D69B768}"/>
                </a:ext>
              </a:extLst>
            </p:cNvPr>
            <p:cNvGrpSpPr/>
            <p:nvPr/>
          </p:nvGrpSpPr>
          <p:grpSpPr>
            <a:xfrm>
              <a:off x="2714" y="0"/>
              <a:ext cx="1066800" cy="762773"/>
              <a:chOff x="3457" y="0"/>
              <a:chExt cx="1358900" cy="97162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FC1011E-9E11-AC22-E4F4-1AA7EA2C731A}"/>
                  </a:ext>
                </a:extLst>
              </p:cNvPr>
              <p:cNvSpPr/>
              <p:nvPr/>
            </p:nvSpPr>
            <p:spPr>
              <a:xfrm>
                <a:off x="152400" y="0"/>
                <a:ext cx="1079500" cy="9508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CF96BD1-AB80-4B0C-77F3-46705184DC6B}"/>
                  </a:ext>
                </a:extLst>
              </p:cNvPr>
              <p:cNvSpPr/>
              <p:nvPr/>
            </p:nvSpPr>
            <p:spPr>
              <a:xfrm>
                <a:off x="3457" y="422013"/>
                <a:ext cx="13589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28" name="Text Box 2">
                <a:extLst>
                  <a:ext uri="{FF2B5EF4-FFF2-40B4-BE49-F238E27FC236}">
                    <a16:creationId xmlns:a16="http://schemas.microsoft.com/office/drawing/2014/main" id="{45767A42-0793-D967-20B4-55A8130AFC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163" y="109252"/>
                <a:ext cx="1079500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algn="ctr"/>
                <a:r>
                  <a:rPr lang="en-US" sz="1100" b="1" dirty="0">
                    <a:solidFill>
                      <a:srgbClr val="FFFFFF"/>
                    </a:solidFill>
                    <a:latin typeface="Verdana"/>
                    <a:ea typeface="Verdana"/>
                    <a:cs typeface="Times New Roman"/>
                  </a:rPr>
                  <a:t>JUL </a:t>
                </a:r>
                <a:r>
                  <a:rPr lang="en-US" sz="1100" b="1" dirty="0">
                    <a:solidFill>
                      <a:srgbClr val="99D6EA"/>
                    </a:solidFill>
                    <a:latin typeface="Arial"/>
                    <a:ea typeface="Verdana"/>
                    <a:cs typeface="Arial"/>
                  </a:rPr>
                  <a:t>I</a:t>
                </a:r>
                <a:r>
                  <a:rPr lang="en-US" sz="1100" b="1" dirty="0">
                    <a:solidFill>
                      <a:srgbClr val="FFFFFF"/>
                    </a:solidFill>
                    <a:latin typeface="Arial"/>
                    <a:ea typeface="Verdana"/>
                    <a:cs typeface="Arial"/>
                  </a:rPr>
                  <a:t> THU</a:t>
                </a:r>
                <a:endParaRPr lang="en-US" sz="1100" dirty="0">
                  <a:solidFill>
                    <a:srgbClr val="FFFFFF"/>
                  </a:solidFill>
                  <a:latin typeface="Verdana"/>
                  <a:ea typeface="Verdana"/>
                  <a:cs typeface="Times New Roman"/>
                </a:endParaRPr>
              </a:p>
            </p:txBody>
          </p:sp>
          <p:sp>
            <p:nvSpPr>
              <p:cNvPr id="29" name="Text Box 2">
                <a:extLst>
                  <a:ext uri="{FF2B5EF4-FFF2-40B4-BE49-F238E27FC236}">
                    <a16:creationId xmlns:a16="http://schemas.microsoft.com/office/drawing/2014/main" id="{47ECDA0F-C89F-90FF-AA90-2470D50879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443" y="565150"/>
                <a:ext cx="673820" cy="4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16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000F587E-9F55-F169-B4C4-604221CAB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765" y="10757"/>
              <a:ext cx="2387600" cy="670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US" sz="1200" dirty="0">
                  <a:latin typeface="Verdana"/>
                  <a:ea typeface="Verdana"/>
                  <a:cs typeface="Arial"/>
                </a:rPr>
                <a:t>July 6, 2023</a:t>
              </a:r>
            </a:p>
            <a:p>
              <a:endParaRPr lang="en-US" sz="1000" dirty="0">
                <a:latin typeface="Verdana"/>
                <a:ea typeface="Verdana"/>
                <a:cs typeface="Arial"/>
              </a:endParaRPr>
            </a:p>
            <a:p>
              <a:r>
                <a:rPr lang="en-US" sz="1200" dirty="0">
                  <a:latin typeface="Verdana"/>
                  <a:ea typeface="Verdana"/>
                  <a:cs typeface="Arial"/>
                </a:rPr>
                <a:t>30-Day Comment Period Opens</a:t>
              </a:r>
            </a:p>
            <a:p>
              <a:pPr>
                <a:lnSpc>
                  <a:spcPct val="107000"/>
                </a:lnSpc>
              </a:pPr>
              <a:endParaRPr lang="en-US" sz="1200" dirty="0">
                <a:latin typeface="Verdana"/>
                <a:ea typeface="Verdana"/>
                <a:cs typeface="Arial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5A373C3-9C82-5034-D4EF-D3DCA92765B2}"/>
              </a:ext>
            </a:extLst>
          </p:cNvPr>
          <p:cNvGrpSpPr/>
          <p:nvPr/>
        </p:nvGrpSpPr>
        <p:grpSpPr>
          <a:xfrm>
            <a:off x="4570820" y="3641534"/>
            <a:ext cx="4115502" cy="905814"/>
            <a:chOff x="0" y="1"/>
            <a:chExt cx="3463365" cy="76277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201D13E-396D-54A3-CB45-A4436055CD79}"/>
                </a:ext>
              </a:extLst>
            </p:cNvPr>
            <p:cNvGrpSpPr/>
            <p:nvPr/>
          </p:nvGrpSpPr>
          <p:grpSpPr>
            <a:xfrm>
              <a:off x="0" y="1"/>
              <a:ext cx="1066800" cy="762773"/>
              <a:chOff x="0" y="1"/>
              <a:chExt cx="1358900" cy="971628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DBCFA91-D820-9BDE-48C0-C3E62AB8BD58}"/>
                  </a:ext>
                </a:extLst>
              </p:cNvPr>
              <p:cNvSpPr/>
              <p:nvPr/>
            </p:nvSpPr>
            <p:spPr>
              <a:xfrm>
                <a:off x="152400" y="1"/>
                <a:ext cx="1079500" cy="9716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8278E98-BF4A-F38B-448A-C78D918AB7A4}"/>
                  </a:ext>
                </a:extLst>
              </p:cNvPr>
              <p:cNvSpPr/>
              <p:nvPr/>
            </p:nvSpPr>
            <p:spPr>
              <a:xfrm>
                <a:off x="0" y="444500"/>
                <a:ext cx="13589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35" name="Text Box 2">
                <a:extLst>
                  <a:ext uri="{FF2B5EF4-FFF2-40B4-BE49-F238E27FC236}">
                    <a16:creationId xmlns:a16="http://schemas.microsoft.com/office/drawing/2014/main" id="{5F32074F-9E63-25A2-BA66-1D82BB0EB2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820" y="98426"/>
                <a:ext cx="1079500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100" b="1" dirty="0">
                    <a:solidFill>
                      <a:srgbClr val="FFFFFF"/>
                    </a:solidFill>
                    <a:latin typeface="Verdana"/>
                    <a:ea typeface="Verdana"/>
                    <a:cs typeface="Times New Roman"/>
                  </a:rPr>
                  <a:t>JUL </a:t>
                </a:r>
                <a:r>
                  <a:rPr lang="en-US" sz="1100" b="1" dirty="0">
                    <a:solidFill>
                      <a:srgbClr val="99D6EA"/>
                    </a:solidFill>
                    <a:effectLst/>
                    <a:latin typeface="Arial"/>
                    <a:ea typeface="Verdana"/>
                    <a:cs typeface="Times New Roman"/>
                  </a:rPr>
                  <a:t>I</a:t>
                </a:r>
                <a:r>
                  <a:rPr lang="en-US" sz="1100" b="1" dirty="0">
                    <a:solidFill>
                      <a:srgbClr val="FFFFFF"/>
                    </a:solidFill>
                    <a:latin typeface="Arial"/>
                    <a:ea typeface="Verdana"/>
                    <a:cs typeface="Times New Roman"/>
                  </a:rPr>
                  <a:t> WED</a:t>
                </a:r>
                <a:endParaRPr lang="en-US" sz="1600" dirty="0">
                  <a:effectLst/>
                  <a:latin typeface="Arial"/>
                  <a:ea typeface="Verdana"/>
                  <a:cs typeface="Times New Roman"/>
                </a:endParaRPr>
              </a:p>
            </p:txBody>
          </p:sp>
          <p:sp>
            <p:nvSpPr>
              <p:cNvPr id="36" name="Text Box 2">
                <a:extLst>
                  <a:ext uri="{FF2B5EF4-FFF2-40B4-BE49-F238E27FC236}">
                    <a16:creationId xmlns:a16="http://schemas.microsoft.com/office/drawing/2014/main" id="{3C49CFFA-24CF-6638-FC6A-A6C5854B79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443" y="565150"/>
                <a:ext cx="673820" cy="4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</p:grpSp>
        <p:sp>
          <p:nvSpPr>
            <p:cNvPr id="32" name="Text Box 2">
              <a:extLst>
                <a:ext uri="{FF2B5EF4-FFF2-40B4-BE49-F238E27FC236}">
                  <a16:creationId xmlns:a16="http://schemas.microsoft.com/office/drawing/2014/main" id="{574F4146-0189-AF37-4AAF-04E915D6A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765" y="10757"/>
              <a:ext cx="2387600" cy="518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US" sz="1200" dirty="0">
                  <a:latin typeface="Verdana"/>
                  <a:ea typeface="Verdana"/>
                  <a:cs typeface="Arial"/>
                </a:rPr>
                <a:t>July 12, 2023</a:t>
              </a:r>
            </a:p>
            <a:p>
              <a:endParaRPr lang="en-US" sz="1000" dirty="0">
                <a:latin typeface="Verdana"/>
                <a:ea typeface="Verdana"/>
                <a:cs typeface="Arial"/>
              </a:endParaRPr>
            </a:p>
            <a:p>
              <a:r>
                <a:rPr lang="en-US" sz="1200" b="1" dirty="0">
                  <a:latin typeface="Verdana"/>
                  <a:ea typeface="Verdana"/>
                  <a:cs typeface="Arial"/>
                </a:rPr>
                <a:t>2</a:t>
              </a:r>
              <a:r>
                <a:rPr lang="en-US" sz="1200" b="1" baseline="30000" dirty="0">
                  <a:latin typeface="Verdana"/>
                  <a:ea typeface="Verdana"/>
                  <a:cs typeface="Arial"/>
                </a:rPr>
                <a:t>nd</a:t>
              </a:r>
              <a:r>
                <a:rPr lang="en-US" sz="1200" b="1" dirty="0">
                  <a:latin typeface="Verdana"/>
                  <a:ea typeface="Verdana"/>
                  <a:cs typeface="Arial"/>
                </a:rPr>
                <a:t> Public Hearing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46E50F-E75C-70BB-3114-88D919E582C8}"/>
              </a:ext>
            </a:extLst>
          </p:cNvPr>
          <p:cNvGrpSpPr/>
          <p:nvPr/>
        </p:nvGrpSpPr>
        <p:grpSpPr>
          <a:xfrm>
            <a:off x="4570820" y="4815278"/>
            <a:ext cx="4115502" cy="905814"/>
            <a:chOff x="0" y="0"/>
            <a:chExt cx="3463365" cy="76277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4717B17-BC10-2120-2D14-50CADCE343A4}"/>
                </a:ext>
              </a:extLst>
            </p:cNvPr>
            <p:cNvGrpSpPr/>
            <p:nvPr/>
          </p:nvGrpSpPr>
          <p:grpSpPr>
            <a:xfrm>
              <a:off x="0" y="0"/>
              <a:ext cx="1066800" cy="762773"/>
              <a:chOff x="0" y="0"/>
              <a:chExt cx="1358900" cy="97162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D8A0EA-6139-636B-0089-DDE618EAD095}"/>
                  </a:ext>
                </a:extLst>
              </p:cNvPr>
              <p:cNvSpPr/>
              <p:nvPr/>
            </p:nvSpPr>
            <p:spPr>
              <a:xfrm>
                <a:off x="152400" y="0"/>
                <a:ext cx="1079500" cy="9666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8F8ADB3-6838-8AD0-3B61-449229628625}"/>
                  </a:ext>
                </a:extLst>
              </p:cNvPr>
              <p:cNvSpPr/>
              <p:nvPr/>
            </p:nvSpPr>
            <p:spPr>
              <a:xfrm>
                <a:off x="0" y="444500"/>
                <a:ext cx="13589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2" name="Text Box 2">
                <a:extLst>
                  <a:ext uri="{FF2B5EF4-FFF2-40B4-BE49-F238E27FC236}">
                    <a16:creationId xmlns:a16="http://schemas.microsoft.com/office/drawing/2014/main" id="{27E95936-F14F-BE26-585E-88D2BC0700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820" y="100486"/>
                <a:ext cx="1079500" cy="292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100" b="1" dirty="0">
                    <a:solidFill>
                      <a:srgbClr val="FFFFFF"/>
                    </a:solidFill>
                    <a:latin typeface="Verdana"/>
                    <a:ea typeface="Verdana"/>
                    <a:cs typeface="Times New Roman"/>
                  </a:rPr>
                  <a:t>JUL </a:t>
                </a:r>
                <a:r>
                  <a:rPr lang="en-US" sz="1100" b="1" dirty="0">
                    <a:solidFill>
                      <a:srgbClr val="99D6EA"/>
                    </a:solidFill>
                    <a:effectLst/>
                    <a:latin typeface="Arial"/>
                    <a:ea typeface="Verdana"/>
                    <a:cs typeface="Times New Roman"/>
                  </a:rPr>
                  <a:t>I</a:t>
                </a:r>
                <a:r>
                  <a:rPr lang="en-US" sz="1100" b="1" dirty="0">
                    <a:solidFill>
                      <a:srgbClr val="FFFFFF"/>
                    </a:solidFill>
                    <a:latin typeface="Arial"/>
                    <a:ea typeface="Verdana"/>
                    <a:cs typeface="Times New Roman"/>
                  </a:rPr>
                  <a:t> WED</a:t>
                </a:r>
                <a:endParaRPr lang="en-US" sz="1600" dirty="0">
                  <a:effectLst/>
                  <a:latin typeface="Arial"/>
                  <a:ea typeface="Verdana"/>
                  <a:cs typeface="Times New Roman"/>
                </a:endParaRPr>
              </a:p>
            </p:txBody>
          </p:sp>
          <p:sp>
            <p:nvSpPr>
              <p:cNvPr id="43" name="Text Box 2">
                <a:extLst>
                  <a:ext uri="{FF2B5EF4-FFF2-40B4-BE49-F238E27FC236}">
                    <a16:creationId xmlns:a16="http://schemas.microsoft.com/office/drawing/2014/main" id="{3EC8578B-5CC2-FDF4-3794-4ABF5437FC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443" y="565150"/>
                <a:ext cx="673820" cy="406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19</a:t>
                </a:r>
              </a:p>
            </p:txBody>
          </p:sp>
        </p:grpSp>
        <p:sp>
          <p:nvSpPr>
            <p:cNvPr id="39" name="Text Box 2">
              <a:extLst>
                <a:ext uri="{FF2B5EF4-FFF2-40B4-BE49-F238E27FC236}">
                  <a16:creationId xmlns:a16="http://schemas.microsoft.com/office/drawing/2014/main" id="{FC2B8135-C17C-61C9-8852-CC4733CCA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765" y="10757"/>
              <a:ext cx="2387600" cy="518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US" sz="1200" dirty="0">
                  <a:latin typeface="Verdana"/>
                  <a:ea typeface="Verdana"/>
                  <a:cs typeface="Arial"/>
                </a:rPr>
                <a:t>July 19, 2023</a:t>
              </a:r>
            </a:p>
            <a:p>
              <a:endParaRPr lang="en-US" sz="1000" dirty="0">
                <a:latin typeface="Verdana"/>
                <a:ea typeface="Verdana"/>
                <a:cs typeface="Arial"/>
              </a:endParaRPr>
            </a:p>
            <a:p>
              <a:r>
                <a:rPr lang="en-US" sz="1200" b="1" dirty="0">
                  <a:latin typeface="Verdana"/>
                  <a:ea typeface="Verdana"/>
                  <a:cs typeface="Arial"/>
                </a:rPr>
                <a:t>3</a:t>
              </a:r>
              <a:r>
                <a:rPr lang="en-US" sz="1200" b="1" baseline="30000" dirty="0">
                  <a:latin typeface="Verdana"/>
                  <a:ea typeface="Verdana"/>
                  <a:cs typeface="Arial"/>
                </a:rPr>
                <a:t>rd</a:t>
              </a:r>
              <a:r>
                <a:rPr lang="en-US" sz="1200" b="1" dirty="0">
                  <a:latin typeface="Verdana"/>
                  <a:ea typeface="Verdana"/>
                  <a:cs typeface="Arial"/>
                </a:rPr>
                <a:t> Public Hearing</a:t>
              </a:r>
            </a:p>
          </p:txBody>
        </p:sp>
      </p:grpSp>
      <p:sp>
        <p:nvSpPr>
          <p:cNvPr id="44" name="Text Box 2">
            <a:extLst>
              <a:ext uri="{FF2B5EF4-FFF2-40B4-BE49-F238E27FC236}">
                <a16:creationId xmlns:a16="http://schemas.microsoft.com/office/drawing/2014/main" id="{832C013E-7D38-3369-9DBC-86ACA2F18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813" y="2973606"/>
            <a:ext cx="628585" cy="37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FFFF"/>
                </a:solidFill>
                <a:effectLst/>
                <a:latin typeface="Verdana"/>
                <a:ea typeface="Verdana"/>
                <a:cs typeface="Times New Roman"/>
              </a:rPr>
              <a:t>06</a:t>
            </a:r>
            <a:endParaRPr lang="en-US" sz="2400" b="1" dirty="0">
              <a:solidFill>
                <a:srgbClr val="FFFF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75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221" y="1200402"/>
            <a:ext cx="7543800" cy="688983"/>
          </a:xfrm>
        </p:spPr>
        <p:txBody>
          <a:bodyPr>
            <a:normAutofit/>
          </a:bodyPr>
          <a:lstStyle/>
          <a:p>
            <a:r>
              <a:rPr lang="en-US" b="1" dirty="0">
                <a:latin typeface="Montserrat"/>
              </a:rPr>
              <a:t>Public Engagement Continued…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459786"/>
            <a:ext cx="392624" cy="365125"/>
          </a:xfrm>
        </p:spPr>
        <p:txBody>
          <a:bodyPr/>
          <a:lstStyle/>
          <a:p>
            <a:fld id="{B849CDC8-11EB-49C1-A0B4-5F6DA68453A7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00EAC3-25AE-BD72-9350-BB03FEE11268}"/>
              </a:ext>
            </a:extLst>
          </p:cNvPr>
          <p:cNvGrpSpPr/>
          <p:nvPr/>
        </p:nvGrpSpPr>
        <p:grpSpPr>
          <a:xfrm>
            <a:off x="754799" y="1993328"/>
            <a:ext cx="4115502" cy="968767"/>
            <a:chOff x="0" y="-1587"/>
            <a:chExt cx="3463365" cy="81578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CAA544D-3A16-36AB-7E8F-8A58295B776A}"/>
                </a:ext>
              </a:extLst>
            </p:cNvPr>
            <p:cNvGrpSpPr/>
            <p:nvPr/>
          </p:nvGrpSpPr>
          <p:grpSpPr>
            <a:xfrm>
              <a:off x="0" y="-1587"/>
              <a:ext cx="1066800" cy="784546"/>
              <a:chOff x="0" y="-2021"/>
              <a:chExt cx="1358900" cy="999363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F537D00-9D43-B797-B0F3-5D1EA4FD71C2}"/>
                  </a:ext>
                </a:extLst>
              </p:cNvPr>
              <p:cNvSpPr/>
              <p:nvPr/>
            </p:nvSpPr>
            <p:spPr>
              <a:xfrm>
                <a:off x="125791" y="-2021"/>
                <a:ext cx="1132715" cy="99936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1DF7123-F04A-3258-42B6-C737D25BDA42}"/>
                  </a:ext>
                </a:extLst>
              </p:cNvPr>
              <p:cNvSpPr/>
              <p:nvPr/>
            </p:nvSpPr>
            <p:spPr>
              <a:xfrm>
                <a:off x="0" y="444500"/>
                <a:ext cx="13589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33" name="Text Box 2">
                <a:extLst>
                  <a:ext uri="{FF2B5EF4-FFF2-40B4-BE49-F238E27FC236}">
                    <a16:creationId xmlns:a16="http://schemas.microsoft.com/office/drawing/2014/main" id="{B1C93AF9-7441-4FAA-1216-E8417813FC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399" y="107509"/>
                <a:ext cx="1079500" cy="292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100" b="1" dirty="0">
                    <a:solidFill>
                      <a:srgbClr val="FFFFFF"/>
                    </a:solidFill>
                    <a:effectLst/>
                    <a:latin typeface="Verdana"/>
                    <a:ea typeface="Verdana"/>
                    <a:cs typeface="Times New Roman"/>
                  </a:rPr>
                  <a:t>AUG</a:t>
                </a:r>
                <a:r>
                  <a:rPr lang="en-US" sz="1100" dirty="0">
                    <a:solidFill>
                      <a:srgbClr val="FFFFFF"/>
                    </a:solidFill>
                    <a:effectLst/>
                    <a:latin typeface="Verdana"/>
                    <a:ea typeface="Verdana"/>
                    <a:cs typeface="Times New Roman"/>
                  </a:rPr>
                  <a:t> </a:t>
                </a:r>
                <a:r>
                  <a:rPr lang="en-US" sz="1100" b="1" dirty="0">
                    <a:solidFill>
                      <a:srgbClr val="99D6EA"/>
                    </a:solidFill>
                    <a:effectLst/>
                    <a:latin typeface="Arial"/>
                    <a:ea typeface="Verdana"/>
                    <a:cs typeface="Times New Roman"/>
                  </a:rPr>
                  <a:t>I</a:t>
                </a:r>
                <a:r>
                  <a:rPr lang="en-US" sz="1100" b="1" dirty="0">
                    <a:solidFill>
                      <a:srgbClr val="FFFFFF"/>
                    </a:solidFill>
                    <a:latin typeface="Arial"/>
                    <a:ea typeface="Verdana"/>
                    <a:cs typeface="Times New Roman"/>
                  </a:rPr>
                  <a:t> MON</a:t>
                </a:r>
                <a:endParaRPr lang="en-US" sz="1600" dirty="0">
                  <a:effectLst/>
                  <a:latin typeface="Arial"/>
                  <a:ea typeface="Verdana"/>
                  <a:cs typeface="Times New Roman"/>
                </a:endParaRPr>
              </a:p>
            </p:txBody>
          </p:sp>
        </p:grp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6F43DA74-E78F-4E24-DE82-84572633E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765" y="10757"/>
              <a:ext cx="2387600" cy="803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US" sz="1200" dirty="0">
                  <a:latin typeface="Verdana"/>
                  <a:ea typeface="Verdana"/>
                  <a:cs typeface="Arial"/>
                </a:rPr>
                <a:t>August 7, 2023</a:t>
              </a:r>
              <a:endPara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marR="0"/>
              <a:endParaRPr lang="en-US" sz="1000" b="1" dirty="0">
                <a:latin typeface="Verdana"/>
                <a:ea typeface="Verdana"/>
                <a:cs typeface="Arial"/>
              </a:endParaRPr>
            </a:p>
            <a:p>
              <a:r>
                <a:rPr lang="en-US" sz="1200" b="1" dirty="0">
                  <a:latin typeface="Verdana"/>
                  <a:ea typeface="Verdana"/>
                  <a:cs typeface="Arial"/>
                </a:rPr>
                <a:t>Last Day for Public Comments </a:t>
              </a:r>
            </a:p>
            <a:p>
              <a:pPr marL="0" marR="0"/>
              <a:endParaRPr lang="en-US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0" marR="0"/>
              <a:r>
                <a:rPr lang="en-US" sz="1200" dirty="0">
                  <a:effectLst/>
                  <a:latin typeface="Verdana"/>
                  <a:ea typeface="Verdana"/>
                  <a:cs typeface="Arial"/>
                </a:rPr>
                <a:t>30-Day Comment Period Ends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E725ED-09F1-5C2B-21DF-A9D2AFCD3EC9}"/>
              </a:ext>
            </a:extLst>
          </p:cNvPr>
          <p:cNvGrpSpPr/>
          <p:nvPr/>
        </p:nvGrpSpPr>
        <p:grpSpPr>
          <a:xfrm>
            <a:off x="754799" y="3207088"/>
            <a:ext cx="4115502" cy="1075758"/>
            <a:chOff x="0" y="0"/>
            <a:chExt cx="3463365" cy="90587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54CF599-D913-B74A-D42D-DF1F0EF071B1}"/>
                </a:ext>
              </a:extLst>
            </p:cNvPr>
            <p:cNvGrpSpPr/>
            <p:nvPr/>
          </p:nvGrpSpPr>
          <p:grpSpPr>
            <a:xfrm>
              <a:off x="0" y="0"/>
              <a:ext cx="1066800" cy="762773"/>
              <a:chOff x="0" y="0"/>
              <a:chExt cx="1358900" cy="971628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93E9970-3B29-AAD3-D19F-3C386B9172E2}"/>
                  </a:ext>
                </a:extLst>
              </p:cNvPr>
              <p:cNvSpPr/>
              <p:nvPr/>
            </p:nvSpPr>
            <p:spPr>
              <a:xfrm>
                <a:off x="152400" y="0"/>
                <a:ext cx="1079500" cy="9666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7D8B14-2DBE-3057-B232-C345678E5CB4}"/>
                  </a:ext>
                </a:extLst>
              </p:cNvPr>
              <p:cNvSpPr/>
              <p:nvPr/>
            </p:nvSpPr>
            <p:spPr>
              <a:xfrm>
                <a:off x="0" y="444500"/>
                <a:ext cx="1358900" cy="825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0" name="Text Box 2">
                <a:extLst>
                  <a:ext uri="{FF2B5EF4-FFF2-40B4-BE49-F238E27FC236}">
                    <a16:creationId xmlns:a16="http://schemas.microsoft.com/office/drawing/2014/main" id="{E9310F10-196F-2F31-BDC5-67E86B689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774" y="132315"/>
                <a:ext cx="1079500" cy="29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algn="ctr"/>
                <a:r>
                  <a:rPr lang="en-US" sz="1100" b="1">
                    <a:solidFill>
                      <a:srgbClr val="FFFFFF"/>
                    </a:solidFill>
                    <a:latin typeface="Arial"/>
                    <a:ea typeface="Verdana"/>
                    <a:cs typeface="Arial"/>
                  </a:rPr>
                  <a:t>AUG| FRI</a:t>
                </a:r>
                <a:endParaRPr lang="en-US" sz="1100">
                  <a:solidFill>
                    <a:srgbClr val="FFFFFF"/>
                  </a:solidFill>
                  <a:latin typeface="Verdana"/>
                  <a:ea typeface="Verdana"/>
                  <a:cs typeface="Times New Roman"/>
                </a:endParaRPr>
              </a:p>
            </p:txBody>
          </p:sp>
          <p:sp>
            <p:nvSpPr>
              <p:cNvPr id="41" name="Text Box 2">
                <a:extLst>
                  <a:ext uri="{FF2B5EF4-FFF2-40B4-BE49-F238E27FC236}">
                    <a16:creationId xmlns:a16="http://schemas.microsoft.com/office/drawing/2014/main" id="{D17C009B-5B0A-CAA4-4216-E658298EF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375" y="555420"/>
                <a:ext cx="848855" cy="416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</p:grpSp>
        <p:sp>
          <p:nvSpPr>
            <p:cNvPr id="37" name="Text Box 2">
              <a:extLst>
                <a:ext uri="{FF2B5EF4-FFF2-40B4-BE49-F238E27FC236}">
                  <a16:creationId xmlns:a16="http://schemas.microsoft.com/office/drawing/2014/main" id="{2025FC53-B4AC-E2B8-7FD9-D2935CC03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765" y="10757"/>
              <a:ext cx="2387600" cy="895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sz="1200" dirty="0">
                  <a:latin typeface="Verdana"/>
                  <a:ea typeface="Verdana"/>
                  <a:cs typeface="Arial"/>
                </a:rPr>
                <a:t>August 12, 2023</a:t>
              </a:r>
            </a:p>
            <a:p>
              <a:pPr>
                <a:lnSpc>
                  <a:spcPct val="107000"/>
                </a:lnSpc>
              </a:pPr>
              <a:endParaRPr lang="en-US" sz="1000" dirty="0">
                <a:latin typeface="Verdana"/>
                <a:ea typeface="Verdana"/>
                <a:cs typeface="Arial"/>
              </a:endParaRPr>
            </a:p>
            <a:p>
              <a:pPr>
                <a:lnSpc>
                  <a:spcPct val="107000"/>
                </a:lnSpc>
              </a:pPr>
              <a:r>
                <a:rPr lang="en-US" sz="1200" b="1" dirty="0">
                  <a:latin typeface="Verdana"/>
                  <a:ea typeface="Verdana"/>
                  <a:cs typeface="Arial"/>
                </a:rPr>
                <a:t>Action Plan Amendment 1 Submitted to HUD for Approval</a:t>
              </a:r>
              <a:endPara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6" descr="A large ship docked at a dock&#10;&#10;Description automatically generated">
            <a:extLst>
              <a:ext uri="{FF2B5EF4-FFF2-40B4-BE49-F238E27FC236}">
                <a16:creationId xmlns:a16="http://schemas.microsoft.com/office/drawing/2014/main" id="{BA9169D3-DF5C-DAFD-491B-3BF397772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178" y="4282846"/>
            <a:ext cx="4325222" cy="2425837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573C59E1-E5B6-2956-A50D-3D7848537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701" y="2493051"/>
            <a:ext cx="791869" cy="38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07</a:t>
            </a:r>
            <a:endParaRPr lang="en-US" sz="24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9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81" y="1233637"/>
            <a:ext cx="7543800" cy="711936"/>
          </a:xfrm>
        </p:spPr>
        <p:txBody>
          <a:bodyPr>
            <a:normAutofit/>
          </a:bodyPr>
          <a:lstStyle/>
          <a:p>
            <a:r>
              <a:rPr lang="en-US" b="1" dirty="0">
                <a:latin typeface="Montserrat"/>
              </a:rPr>
              <a:t>Public Hearing Goals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803719" y="1857072"/>
            <a:ext cx="7387618" cy="4856702"/>
          </a:xfrm>
        </p:spPr>
        <p:txBody>
          <a:bodyPr vert="horz" lIns="0" tIns="45720" rIns="0" bIns="45720" rtlCol="0" anchorCtr="0">
            <a:normAutofit fontScale="92500" lnSpcReduction="20000"/>
          </a:bodyPr>
          <a:lstStyle/>
          <a:p>
            <a:pPr marL="0" marR="0" indent="-6350">
              <a:spcBef>
                <a:spcPts val="0"/>
              </a:spcBef>
              <a:spcAft>
                <a:spcPts val="5"/>
              </a:spcAft>
            </a:pPr>
            <a:r>
              <a:rPr lang="en-US" sz="1600" b="1" dirty="0">
                <a:effectLst/>
                <a:latin typeface="Montserrat"/>
                <a:ea typeface="Calibri"/>
              </a:rPr>
              <a:t>Provide the community an opportunity to</a:t>
            </a:r>
            <a:r>
              <a:rPr lang="en-US" sz="1600" b="1" dirty="0">
                <a:latin typeface="Montserrat"/>
                <a:ea typeface="Calibri"/>
              </a:rPr>
              <a:t>:</a:t>
            </a:r>
            <a:endParaRPr lang="en-US" sz="1600" dirty="0">
              <a:effectLst/>
              <a:latin typeface="Montserrat"/>
              <a:ea typeface="Calibri"/>
            </a:endParaRPr>
          </a:p>
          <a:p>
            <a:pPr marL="269875" marR="528955" indent="0">
              <a:spcBef>
                <a:spcPts val="0"/>
              </a:spcBef>
              <a:spcAft>
                <a:spcPts val="540"/>
              </a:spcAft>
              <a:buNone/>
            </a:pPr>
            <a:endParaRPr lang="en-US" sz="1600" b="1" i="1" dirty="0">
              <a:latin typeface="Montserrat"/>
              <a:ea typeface="Calibri"/>
            </a:endParaRPr>
          </a:p>
          <a:p>
            <a:pPr marL="269875" marR="528955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>
                <a:effectLst/>
                <a:latin typeface="Montserrat"/>
                <a:ea typeface="Calibri"/>
              </a:rPr>
              <a:t>LEARN</a:t>
            </a:r>
            <a:endParaRPr lang="en-US" sz="1700" b="1" dirty="0">
              <a:ea typeface="Calibri"/>
              <a:cs typeface="Helvetica"/>
            </a:endParaRPr>
          </a:p>
          <a:p>
            <a:pPr marL="555625" marR="528955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F050202020403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Montserrat"/>
                <a:ea typeface="Calibri"/>
                <a:cs typeface="Helvetica"/>
              </a:rPr>
              <a:t>Mitigation </a:t>
            </a:r>
          </a:p>
          <a:p>
            <a:pPr marL="555625" marR="528955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F050202020403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Montserrat"/>
                <a:ea typeface="Calibri"/>
                <a:cs typeface="Helvetica"/>
              </a:rPr>
              <a:t>Eligibility Requirements</a:t>
            </a:r>
          </a:p>
          <a:p>
            <a:pPr marL="555625" marR="528955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F050202020403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Montserrat"/>
                <a:ea typeface="Calibri"/>
                <a:cs typeface="Helvetica"/>
              </a:rPr>
              <a:t>Action Plan Amendment</a:t>
            </a:r>
          </a:p>
          <a:p>
            <a:pPr marL="555625" marR="528955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F050202020403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Montserrat"/>
                <a:ea typeface="Calibri"/>
                <a:cs typeface="Helvetica"/>
              </a:rPr>
              <a:t>Covered Projects</a:t>
            </a:r>
            <a:endParaRPr lang="en-US" sz="1700" dirty="0">
              <a:latin typeface="Montserrat"/>
            </a:endParaRPr>
          </a:p>
          <a:p>
            <a:pPr marL="269875" marR="528955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>
              <a:highlight>
                <a:srgbClr val="FFFF00"/>
              </a:highlight>
              <a:latin typeface="Montserrat"/>
              <a:ea typeface="Calibri"/>
            </a:endParaRPr>
          </a:p>
          <a:p>
            <a:pPr marL="269875" marR="52895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>
                <a:effectLst/>
                <a:latin typeface="Montserrat"/>
                <a:ea typeface="Calibri"/>
              </a:rPr>
              <a:t>ASK </a:t>
            </a:r>
          </a:p>
          <a:p>
            <a:pPr marL="269875" marR="52895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latin typeface="Montserrat"/>
                <a:ea typeface="Calibri"/>
              </a:rPr>
              <a:t>Q</a:t>
            </a:r>
            <a:r>
              <a:rPr lang="en-US" sz="1700" dirty="0">
                <a:effectLst/>
                <a:latin typeface="Montserrat"/>
                <a:ea typeface="Calibri"/>
              </a:rPr>
              <a:t>uestions and provide input regarding the proposed substantial amendment</a:t>
            </a:r>
          </a:p>
          <a:p>
            <a:pPr marL="285750" lvl="1" indent="0">
              <a:spcBef>
                <a:spcPts val="0"/>
              </a:spcBef>
              <a:spcAft>
                <a:spcPts val="5"/>
              </a:spcAft>
              <a:buNone/>
            </a:pPr>
            <a:endParaRPr lang="en-US" sz="1700" b="1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2857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>
                <a:latin typeface="Montserrat"/>
                <a:ea typeface="Calibri"/>
              </a:rPr>
              <a:t>PUBLIC INPUT PROCESS</a:t>
            </a:r>
            <a:r>
              <a:rPr lang="en-US" sz="1700" b="1" dirty="0">
                <a:effectLst/>
                <a:latin typeface="Montserrat"/>
                <a:ea typeface="Calibri"/>
              </a:rPr>
              <a:t>:</a:t>
            </a:r>
            <a:endParaRPr lang="en-US" sz="1700" b="1" dirty="0">
              <a:latin typeface="Montserrat"/>
              <a:ea typeface="Calibri"/>
            </a:endParaRPr>
          </a:p>
          <a:p>
            <a:pPr marL="285750" lvl="1" indent="0">
              <a:spcBef>
                <a:spcPts val="0"/>
              </a:spcBef>
              <a:spcAft>
                <a:spcPts val="5"/>
              </a:spcAft>
              <a:buNone/>
            </a:pPr>
            <a:r>
              <a:rPr lang="en-US" sz="1700" dirty="0">
                <a:latin typeface="Montserrat"/>
                <a:ea typeface="Calibri"/>
              </a:rPr>
              <a:t>Verbal comments are encouraged at the end of the presentation; c</a:t>
            </a:r>
            <a:r>
              <a:rPr lang="en-US" sz="1700" dirty="0">
                <a:effectLst/>
                <a:latin typeface="Montserrat"/>
                <a:ea typeface="Calibri"/>
              </a:rPr>
              <a:t>omments will be accepted here at the hearing or in writing.</a:t>
            </a:r>
            <a:r>
              <a:rPr lang="en-US" sz="1700" dirty="0">
                <a:latin typeface="Montserrat"/>
                <a:ea typeface="Calibri"/>
              </a:rPr>
              <a:t> </a:t>
            </a:r>
            <a:endParaRPr lang="en-US" sz="17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340995" marR="528955" indent="0">
              <a:spcBef>
                <a:spcPts val="0"/>
              </a:spcBef>
              <a:spcAft>
                <a:spcPts val="540"/>
              </a:spcAft>
              <a:buNone/>
            </a:pPr>
            <a:endParaRPr lang="en-US" sz="17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340995" marR="528955" indent="0">
              <a:spcBef>
                <a:spcPts val="0"/>
              </a:spcBef>
              <a:spcAft>
                <a:spcPts val="540"/>
              </a:spcAft>
              <a:buNone/>
            </a:pPr>
            <a:r>
              <a:rPr lang="en-US" sz="1700" dirty="0">
                <a:effectLst/>
                <a:latin typeface="Montserrat"/>
                <a:ea typeface="Calibri"/>
              </a:rPr>
              <a:t>Written comments can be sent to the following address:</a:t>
            </a:r>
          </a:p>
          <a:p>
            <a:pPr marL="984250" marR="528955" indent="-356870">
              <a:spcBef>
                <a:spcPts val="0"/>
              </a:spcBef>
              <a:spcAft>
                <a:spcPts val="540"/>
              </a:spcAft>
              <a:buFont typeface="Wingdings" panose="05000000000000000000" pitchFamily="2" charset="2"/>
              <a:buChar char="ü"/>
            </a:pPr>
            <a:r>
              <a:rPr lang="en-US" sz="1700" dirty="0">
                <a:effectLst/>
                <a:latin typeface="Montserrat"/>
                <a:ea typeface="Calibri"/>
              </a:rPr>
              <a:t>Email: media@vihfa.gov</a:t>
            </a:r>
          </a:p>
          <a:p>
            <a:pPr marL="984250" marR="528955" indent="-356870">
              <a:spcBef>
                <a:spcPts val="0"/>
              </a:spcBef>
              <a:spcAft>
                <a:spcPts val="310"/>
              </a:spcAft>
              <a:buFont typeface="Wingdings" panose="05000000000000000000" pitchFamily="2" charset="2"/>
              <a:buChar char="ü"/>
            </a:pPr>
            <a:r>
              <a:rPr lang="en-US" sz="1700" dirty="0">
                <a:effectLst/>
                <a:latin typeface="Montserrat"/>
                <a:ea typeface="Calibri"/>
              </a:rPr>
              <a:t>Please label your comments: </a:t>
            </a:r>
            <a:r>
              <a:rPr lang="en-US" sz="1500" b="1" i="1" dirty="0">
                <a:latin typeface="Montserrat"/>
                <a:ea typeface="Calibri"/>
              </a:rPr>
              <a:t>Substantial A</a:t>
            </a:r>
            <a:r>
              <a:rPr lang="en-US" sz="1500" b="1" i="1" dirty="0">
                <a:effectLst/>
                <a:latin typeface="Montserrat"/>
                <a:ea typeface="Calibri"/>
              </a:rPr>
              <a:t>mendment 1 – CDBG -MIT Action Plan</a:t>
            </a:r>
            <a:endParaRPr lang="en-US" sz="1500" dirty="0">
              <a:effectLst/>
              <a:latin typeface="Montserrat"/>
              <a:ea typeface="Calibri"/>
            </a:endParaRPr>
          </a:p>
          <a:p>
            <a:pPr marL="749300" lvl="3"/>
            <a:endParaRPr lang="en-US" sz="1700" dirty="0">
              <a:latin typeface="Montserrat" panose="00000500000000000000" pitchFamily="2" charset="0"/>
            </a:endParaRPr>
          </a:p>
          <a:p>
            <a:endParaRPr lang="en-US" sz="1500" dirty="0">
              <a:latin typeface="Montserrat" panose="00000500000000000000" pitchFamily="2" charset="0"/>
            </a:endParaRPr>
          </a:p>
        </p:txBody>
      </p:sp>
      <p:pic>
        <p:nvPicPr>
          <p:cNvPr id="31" name="Graphic 7" descr="Questions">
            <a:extLst>
              <a:ext uri="{FF2B5EF4-FFF2-40B4-BE49-F238E27FC236}">
                <a16:creationId xmlns:a16="http://schemas.microsoft.com/office/drawing/2014/main" id="{932E6938-BF9E-460B-2EA0-C412A6C97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0736" y="2529374"/>
            <a:ext cx="1467601" cy="14676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49CDC8-11EB-49C1-A0B4-5F6DA68453A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ED34329-28D6-BABD-A142-508713D11E59}"/>
              </a:ext>
            </a:extLst>
          </p:cNvPr>
          <p:cNvSpPr txBox="1">
            <a:spLocks/>
          </p:cNvSpPr>
          <p:nvPr/>
        </p:nvSpPr>
        <p:spPr>
          <a:xfrm>
            <a:off x="8534400" y="6459786"/>
            <a:ext cx="392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49CDC8-11EB-49C1-A0B4-5F6DA68453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2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665" y="1640478"/>
            <a:ext cx="4776107" cy="605244"/>
          </a:xfrm>
        </p:spPr>
        <p:txBody>
          <a:bodyPr>
            <a:normAutofit/>
          </a:bodyPr>
          <a:lstStyle/>
          <a:p>
            <a:r>
              <a:rPr lang="en-US" b="1" dirty="0">
                <a:latin typeface="Montserrat"/>
              </a:rPr>
              <a:t>Public Comments</a:t>
            </a:r>
          </a:p>
        </p:txBody>
      </p:sp>
      <p:pic>
        <p:nvPicPr>
          <p:cNvPr id="7" name="Picture 6" descr="Green dialogue boxes">
            <a:extLst>
              <a:ext uri="{FF2B5EF4-FFF2-40B4-BE49-F238E27FC236}">
                <a16:creationId xmlns:a16="http://schemas.microsoft.com/office/drawing/2014/main" id="{4EF6A8CE-1682-C3FE-F6A4-335ED70C8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37" r="31764"/>
          <a:stretch/>
        </p:blipFill>
        <p:spPr>
          <a:xfrm>
            <a:off x="20" y="-12128"/>
            <a:ext cx="2762253" cy="687012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2273" y="2198914"/>
            <a:ext cx="6251097" cy="4332513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Montserrat"/>
              </a:rPr>
              <a:t>Individuals  who wish to provide public comments at one of the hearings will each be given three minutes to speak.</a:t>
            </a:r>
            <a:endParaRPr lang="en-US" sz="1400" dirty="0"/>
          </a:p>
          <a:p>
            <a:r>
              <a:rPr lang="en-US" sz="1400" dirty="0">
                <a:latin typeface="Montserrat"/>
              </a:rPr>
              <a:t>Those wishing to speak are encouraged to provide a written copy of their comments to VIHFA staff.</a:t>
            </a:r>
            <a:endParaRPr lang="en-US" sz="1400" dirty="0"/>
          </a:p>
          <a:p>
            <a:r>
              <a:rPr lang="en-US" sz="1400" dirty="0">
                <a:latin typeface="Montserrat"/>
              </a:rPr>
              <a:t> All written comments can be submitted by:</a:t>
            </a:r>
            <a:endParaRPr lang="en-US" sz="1400" dirty="0"/>
          </a:p>
          <a:p>
            <a:pPr>
              <a:spcBef>
                <a:spcPts val="200"/>
              </a:spcBef>
            </a:pPr>
            <a:endParaRPr lang="en-US" sz="1400" dirty="0"/>
          </a:p>
          <a:p>
            <a:pPr marL="383540" lvl="1">
              <a:spcAft>
                <a:spcPts val="200"/>
              </a:spcAft>
            </a:pPr>
            <a:r>
              <a:rPr lang="en-US" sz="1400" dirty="0">
                <a:latin typeface="Montserrat"/>
              </a:rPr>
              <a:t>Email: </a:t>
            </a:r>
            <a:r>
              <a:rPr lang="en-US" sz="1400" dirty="0">
                <a:latin typeface="Montserrat"/>
                <a:hlinkClick r:id="rId4"/>
              </a:rPr>
              <a:t>media@vihfa.gov</a:t>
            </a:r>
          </a:p>
          <a:p>
            <a:pPr marL="383540" lvl="1">
              <a:spcAft>
                <a:spcPts val="200"/>
              </a:spcAft>
            </a:pPr>
            <a:endParaRPr lang="en-US" sz="1400" dirty="0">
              <a:latin typeface="Montserrat"/>
            </a:endParaRPr>
          </a:p>
          <a:p>
            <a:pPr marL="566420" lvl="2">
              <a:spcAft>
                <a:spcPts val="200"/>
              </a:spcAft>
            </a:pPr>
            <a:r>
              <a:rPr lang="en-US" sz="1400" dirty="0">
                <a:latin typeface="Montserrat"/>
              </a:rPr>
              <a:t>Please label your comments:  </a:t>
            </a:r>
            <a:r>
              <a:rPr lang="en-US" sz="1400" b="1" i="1" dirty="0">
                <a:latin typeface="Montserrat"/>
              </a:rPr>
              <a:t>Substantial Amendment 1 - CDBG-MIT  Action Plan </a:t>
            </a:r>
            <a:endParaRPr lang="en-US" sz="1400" dirty="0"/>
          </a:p>
          <a:p>
            <a:pPr marL="566420" lvl="2">
              <a:spcAft>
                <a:spcPts val="200"/>
              </a:spcAft>
            </a:pPr>
            <a:endParaRPr lang="en-US" sz="1400" b="1" i="1" dirty="0"/>
          </a:p>
          <a:p>
            <a:pPr marL="566420" lvl="2">
              <a:spcAft>
                <a:spcPts val="200"/>
              </a:spcAft>
            </a:pPr>
            <a:r>
              <a:rPr lang="en-US" sz="1400" dirty="0">
                <a:latin typeface="Montserrat"/>
              </a:rPr>
              <a:t>For additional information, please visit VIHFA’s website at: </a:t>
            </a:r>
            <a:r>
              <a:rPr lang="en-US" sz="1400" dirty="0">
                <a:latin typeface="Montserrat"/>
                <a:hlinkClick r:id="rId5"/>
              </a:rPr>
              <a:t>https://cdbgdr.vihfa.gov/programs/cdbg-mitigation/</a:t>
            </a:r>
            <a:endParaRPr lang="en-US" sz="1400" dirty="0">
              <a:latin typeface="Montserra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49CDC8-11EB-49C1-A0B4-5F6DA68453A7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0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014-969F-D845-8EB4-B83A0A3E5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1905000"/>
            <a:ext cx="5852160" cy="1087881"/>
          </a:xfrm>
        </p:spPr>
        <p:txBody>
          <a:bodyPr>
            <a:noAutofit/>
          </a:bodyPr>
          <a:lstStyle/>
          <a:p>
            <a:r>
              <a:rPr lang="en-US" sz="5900" b="1">
                <a:solidFill>
                  <a:schemeClr val="accent3"/>
                </a:solidFill>
              </a:rPr>
              <a:t>Thank </a:t>
            </a:r>
            <a:r>
              <a:rPr lang="en-US" sz="5900" b="1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386814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202658"/>
            <a:ext cx="7543800" cy="688983"/>
          </a:xfrm>
        </p:spPr>
        <p:txBody>
          <a:bodyPr>
            <a:normAutofit/>
          </a:bodyPr>
          <a:lstStyle/>
          <a:p>
            <a:r>
              <a:rPr lang="en-US" b="1" dirty="0">
                <a:latin typeface="Montserrat"/>
              </a:rPr>
              <a:t>CDBG-MIT 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59786"/>
            <a:ext cx="392624" cy="365125"/>
          </a:xfrm>
        </p:spPr>
        <p:txBody>
          <a:bodyPr/>
          <a:lstStyle/>
          <a:p>
            <a:fld id="{B849CDC8-11EB-49C1-A0B4-5F6DA68453A7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AB0BB8-0D9B-0F8B-B15E-C1B856D35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061244"/>
              </p:ext>
            </p:extLst>
          </p:nvPr>
        </p:nvGraphicFramePr>
        <p:xfrm>
          <a:off x="716280" y="1959430"/>
          <a:ext cx="7711440" cy="4500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732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200633"/>
            <a:ext cx="7543800" cy="68898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b="1" dirty="0">
                <a:latin typeface="Montserrat"/>
              </a:rPr>
              <a:t>Mitigation Activity, Definition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08" y="1889616"/>
            <a:ext cx="7711440" cy="3920007"/>
          </a:xfrm>
        </p:spPr>
        <p:txBody>
          <a:bodyPr>
            <a:normAutofit/>
          </a:bodyPr>
          <a:lstStyle/>
          <a:p>
            <a:pPr marL="0" marR="83185" inden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kern="1000" dirty="0">
                <a:solidFill>
                  <a:srgbClr val="70AD47"/>
                </a:solidFill>
                <a:latin typeface="Montserrat"/>
                <a:ea typeface="Calibri"/>
              </a:rPr>
              <a:t>Activities that increase</a:t>
            </a:r>
            <a:r>
              <a:rPr lang="en-US" sz="2600" kern="1000" dirty="0">
                <a:solidFill>
                  <a:srgbClr val="70AD47"/>
                </a:solidFill>
                <a:effectLst/>
                <a:latin typeface="Montserrat"/>
                <a:ea typeface="Calibri"/>
              </a:rPr>
              <a:t> </a:t>
            </a:r>
            <a:r>
              <a:rPr lang="en-US" sz="2600" b="1" kern="1000" dirty="0">
                <a:solidFill>
                  <a:srgbClr val="70AD47"/>
                </a:solidFill>
                <a:effectLst/>
                <a:latin typeface="Montserrat"/>
                <a:ea typeface="Calibri"/>
              </a:rPr>
              <a:t>resilience </a:t>
            </a:r>
            <a:r>
              <a:rPr lang="en-US" sz="2600" kern="1000" dirty="0">
                <a:solidFill>
                  <a:srgbClr val="70AD47"/>
                </a:solidFill>
                <a:effectLst/>
                <a:latin typeface="Montserrat"/>
                <a:ea typeface="Calibri"/>
              </a:rPr>
              <a:t>to disasters and </a:t>
            </a:r>
            <a:r>
              <a:rPr lang="en-US" sz="2600" b="1" kern="1000" dirty="0">
                <a:solidFill>
                  <a:srgbClr val="70AD47"/>
                </a:solidFill>
                <a:effectLst/>
                <a:latin typeface="Montserrat"/>
                <a:ea typeface="Calibri"/>
              </a:rPr>
              <a:t>eliminate</a:t>
            </a:r>
            <a:r>
              <a:rPr lang="en-US" sz="2600" kern="1000" dirty="0">
                <a:solidFill>
                  <a:srgbClr val="70AD47"/>
                </a:solidFill>
                <a:effectLst/>
                <a:latin typeface="Montserrat"/>
                <a:ea typeface="Calibri"/>
              </a:rPr>
              <a:t> long-term risk of loss of life, injury, damage </a:t>
            </a:r>
            <a:r>
              <a:rPr lang="en-US" sz="2600" kern="1000" dirty="0">
                <a:solidFill>
                  <a:srgbClr val="70AD47"/>
                </a:solidFill>
                <a:latin typeface="Montserrat"/>
                <a:ea typeface="Calibri"/>
              </a:rPr>
              <a:t>to and loss</a:t>
            </a:r>
            <a:r>
              <a:rPr lang="en-US" sz="2600" kern="1000" dirty="0">
                <a:solidFill>
                  <a:srgbClr val="70AD47"/>
                </a:solidFill>
                <a:effectLst/>
                <a:latin typeface="Montserrat"/>
                <a:ea typeface="Calibri"/>
              </a:rPr>
              <a:t> of property, and suffering and hardship by lessening the impact of future disasters.</a:t>
            </a:r>
          </a:p>
          <a:p>
            <a:pPr marL="0" marR="83185" inden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kern="1000" dirty="0">
              <a:solidFill>
                <a:srgbClr val="70AD47"/>
              </a:solidFill>
              <a:effectLst/>
              <a:latin typeface="Montserrat"/>
              <a:ea typeface="Calibri"/>
            </a:endParaRPr>
          </a:p>
          <a:p>
            <a:pPr marL="0" marR="83185" inden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0" dirty="0">
              <a:solidFill>
                <a:srgbClr val="70AD47"/>
              </a:solidFill>
              <a:latin typeface="Montserrat"/>
              <a:ea typeface="Calibri" panose="020F0502020204030204" pitchFamily="34" charset="0"/>
            </a:endParaRPr>
          </a:p>
          <a:p>
            <a:pPr marL="0" marR="83185" inden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kern="1000" dirty="0">
              <a:solidFill>
                <a:srgbClr val="70AD47"/>
              </a:solidFill>
              <a:latin typeface="Montserrat"/>
              <a:ea typeface="Calibri"/>
            </a:endParaRPr>
          </a:p>
          <a:p>
            <a:pPr marL="0" marR="83185" inden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kern="1000" dirty="0">
              <a:solidFill>
                <a:srgbClr val="70AD47"/>
              </a:solidFill>
              <a:latin typeface="Montserrat"/>
              <a:ea typeface="Calibri"/>
            </a:endParaRPr>
          </a:p>
          <a:p>
            <a:pPr marL="0" marR="83185" inden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70AD47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59786"/>
            <a:ext cx="392624" cy="365125"/>
          </a:xfrm>
        </p:spPr>
        <p:txBody>
          <a:bodyPr/>
          <a:lstStyle/>
          <a:p>
            <a:fld id="{B849CDC8-11EB-49C1-A0B4-5F6DA68453A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2B0DDA-EAB6-7C46-DE6F-E6F6B52D6720}"/>
              </a:ext>
            </a:extLst>
          </p:cNvPr>
          <p:cNvSpPr txBox="1"/>
          <p:nvPr/>
        </p:nvSpPr>
        <p:spPr>
          <a:xfrm>
            <a:off x="822960" y="5971062"/>
            <a:ext cx="7338784" cy="488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83185" inden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kern="1000" dirty="0">
                <a:solidFill>
                  <a:srgbClr val="70AD47"/>
                </a:solidFill>
                <a:latin typeface="Montserrat"/>
                <a:ea typeface="Calibri"/>
              </a:rPr>
              <a:t>* CDBG-MIT requirements are established in 84 FR 45838 (CDBG-MIT Main Notice) and 85 FR 2676.</a:t>
            </a:r>
          </a:p>
        </p:txBody>
      </p:sp>
    </p:spTree>
    <p:extLst>
      <p:ext uri="{BB962C8B-B14F-4D97-AF65-F5344CB8AC3E}">
        <p14:creationId xmlns:p14="http://schemas.microsoft.com/office/powerpoint/2010/main" val="287034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131542"/>
            <a:ext cx="7543800" cy="68898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b="1" dirty="0">
                <a:latin typeface="Montserrat"/>
              </a:rPr>
              <a:t>CDBG-MIT Activity Requirements</a:t>
            </a:r>
            <a:endParaRPr lang="en-US" b="1" dirty="0">
              <a:effectLst/>
              <a:latin typeface="Montserra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19" y="1845733"/>
            <a:ext cx="7711441" cy="4444535"/>
          </a:xfrm>
        </p:spPr>
        <p:txBody>
          <a:bodyPr>
            <a:normAutofit/>
          </a:bodyPr>
          <a:lstStyle/>
          <a:p>
            <a:pPr marL="0" marR="83185" inden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 </a:t>
            </a:r>
            <a:endParaRPr lang="en-US" sz="2000" dirty="0">
              <a:solidFill>
                <a:schemeClr val="tx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59786"/>
            <a:ext cx="392624" cy="365125"/>
          </a:xfrm>
        </p:spPr>
        <p:txBody>
          <a:bodyPr/>
          <a:lstStyle/>
          <a:p>
            <a:fld id="{B849CDC8-11EB-49C1-A0B4-5F6DA68453A7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60C8545-0EA7-C182-D092-EA9D9B48F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212554"/>
              </p:ext>
            </p:extLst>
          </p:nvPr>
        </p:nvGraphicFramePr>
        <p:xfrm>
          <a:off x="822960" y="1845733"/>
          <a:ext cx="7543800" cy="4444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2B9E7B6-C095-3A7A-A2CF-EC015A27AA61}"/>
              </a:ext>
            </a:extLst>
          </p:cNvPr>
          <p:cNvSpPr txBox="1"/>
          <p:nvPr/>
        </p:nvSpPr>
        <p:spPr>
          <a:xfrm>
            <a:off x="5169897" y="6359252"/>
            <a:ext cx="3757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* Additional criteria for Cover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0B3C4-BFF3-22B9-DC2A-598DE58CB323}"/>
              </a:ext>
            </a:extLst>
          </p:cNvPr>
          <p:cNvSpPr txBox="1"/>
          <p:nvPr/>
        </p:nvSpPr>
        <p:spPr>
          <a:xfrm>
            <a:off x="1182130" y="232359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20CFF-A2D8-CAFC-BF6C-D31F93188497}"/>
              </a:ext>
            </a:extLst>
          </p:cNvPr>
          <p:cNvSpPr txBox="1"/>
          <p:nvPr/>
        </p:nvSpPr>
        <p:spPr>
          <a:xfrm>
            <a:off x="1561323" y="333413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91BE7-9AEF-5323-A453-997DDBE41F86}"/>
              </a:ext>
            </a:extLst>
          </p:cNvPr>
          <p:cNvSpPr txBox="1"/>
          <p:nvPr/>
        </p:nvSpPr>
        <p:spPr>
          <a:xfrm>
            <a:off x="1584567" y="444287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5EFD7-1704-1D3F-5783-C05780606448}"/>
              </a:ext>
            </a:extLst>
          </p:cNvPr>
          <p:cNvSpPr txBox="1"/>
          <p:nvPr/>
        </p:nvSpPr>
        <p:spPr>
          <a:xfrm>
            <a:off x="1147665" y="54849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5810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56749"/>
            <a:ext cx="7543800" cy="68898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b="1" dirty="0">
                <a:latin typeface="Montserrat"/>
                <a:ea typeface="Verdana"/>
                <a:cs typeface="Times New Roman"/>
              </a:rPr>
              <a:t>Mitigation Needs Assessment (MNA)</a:t>
            </a:r>
            <a:endParaRPr lang="en-US" b="1" dirty="0">
              <a:effectLst/>
              <a:latin typeface="Montserrat"/>
              <a:ea typeface="Verdana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2"/>
            <a:ext cx="7543800" cy="4614053"/>
          </a:xfrm>
        </p:spPr>
        <p:txBody>
          <a:bodyPr>
            <a:normAutofit/>
          </a:bodyPr>
          <a:lstStyle/>
          <a:p>
            <a:pPr marL="0" marR="83185" inden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tx1"/>
              </a:solidFill>
              <a:latin typeface="Montserrat"/>
            </a:endParaRPr>
          </a:p>
          <a:p>
            <a:pPr marL="0" marR="83185" inden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Montserrat"/>
              </a:rPr>
              <a:t>U.S. 2019 Virgin Islands Hazard Mitigation Plan  </a:t>
            </a:r>
            <a:endParaRPr lang="en-US" sz="2400" dirty="0">
              <a:solidFill>
                <a:schemeClr val="tx1"/>
              </a:solidFill>
            </a:endParaRPr>
          </a:p>
          <a:p>
            <a:pPr marL="0" marR="83185" inden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562483" marR="83185" lvl="1" indent="-269875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Montserrat"/>
              </a:rPr>
              <a:t>Territory’s approved Hazard Mitigation Plan</a:t>
            </a:r>
          </a:p>
          <a:p>
            <a:pPr marL="269875" marR="83185" indent="-269875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tx1"/>
              </a:solidFill>
              <a:latin typeface="Montserrat"/>
            </a:endParaRPr>
          </a:p>
          <a:p>
            <a:pPr marL="562483" marR="83185" lvl="1" indent="-269875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Montserrat"/>
              </a:rPr>
              <a:t>Incorporated into the CDBG-MIT Action Plan</a:t>
            </a:r>
          </a:p>
          <a:p>
            <a:pPr marL="269875" marR="83185" indent="-269875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  <a:latin typeface="Montserrat"/>
            </a:endParaRPr>
          </a:p>
          <a:p>
            <a:pPr marL="562483" marR="83185" lvl="1" indent="-269875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Montserrat"/>
              </a:rPr>
              <a:t>Identifies 7 critical Services Areas or Community Lifelines</a:t>
            </a:r>
          </a:p>
          <a:p>
            <a:pPr marL="269875" marR="83185" indent="-269875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</a:endParaRPr>
          </a:p>
          <a:p>
            <a:pPr marL="269875" marR="83185" indent="-269875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</a:endParaRPr>
          </a:p>
          <a:p>
            <a:pPr marL="269875" marR="83185" indent="-269875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  <a:p>
            <a:pPr marL="0" marR="83185" inden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marR="83185" inden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356870" marR="83185" indent="-35687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tx1"/>
              </a:solidFill>
              <a:effectLst/>
              <a:latin typeface="Montserrat"/>
              <a:ea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59786"/>
            <a:ext cx="392624" cy="365125"/>
          </a:xfrm>
        </p:spPr>
        <p:txBody>
          <a:bodyPr/>
          <a:lstStyle/>
          <a:p>
            <a:fld id="{B849CDC8-11EB-49C1-A0B4-5F6DA68453A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" name="object 73">
            <a:extLst>
              <a:ext uri="{FF2B5EF4-FFF2-40B4-BE49-F238E27FC236}">
                <a16:creationId xmlns:a16="http://schemas.microsoft.com/office/drawing/2014/main" id="{DF1006E6-4350-2672-36F9-0F383ED8D853}"/>
              </a:ext>
            </a:extLst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369" y="4644039"/>
            <a:ext cx="7795261" cy="12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169765"/>
            <a:ext cx="7543800" cy="68898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b="1" dirty="0">
                <a:latin typeface="Montserrat"/>
              </a:rPr>
              <a:t>CDBG-MIT National Objectives</a:t>
            </a:r>
            <a:endParaRPr lang="en-US" b="1" dirty="0">
              <a:effectLst/>
              <a:latin typeface="Montserra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749" y="1881153"/>
            <a:ext cx="7268390" cy="4211737"/>
          </a:xfrm>
        </p:spPr>
        <p:txBody>
          <a:bodyPr>
            <a:normAutofit fontScale="55000" lnSpcReduction="20000"/>
          </a:bodyPr>
          <a:lstStyle/>
          <a:p>
            <a:pPr marL="0" marR="83185" inden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Montserrat"/>
              </a:rPr>
              <a:t>Demonstrate or Consistent with</a:t>
            </a:r>
            <a:r>
              <a:rPr lang="en-US" sz="3600" b="1" baseline="30000" dirty="0">
                <a:solidFill>
                  <a:schemeClr val="tx1"/>
                </a:solidFill>
                <a:latin typeface="Montserrat"/>
              </a:rPr>
              <a:t>1</a:t>
            </a:r>
            <a:r>
              <a:rPr lang="en-US" sz="3600" b="1" dirty="0">
                <a:solidFill>
                  <a:schemeClr val="tx1"/>
                </a:solidFill>
                <a:latin typeface="Montserrat"/>
              </a:rPr>
              <a:t>:</a:t>
            </a:r>
            <a:endParaRPr lang="en-US" sz="3600" b="1" dirty="0">
              <a:solidFill>
                <a:schemeClr val="tx1"/>
              </a:solidFill>
            </a:endParaRPr>
          </a:p>
          <a:p>
            <a:pPr marL="0" marR="83185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266700" marR="83185" indent="-2667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300" dirty="0">
                <a:latin typeface="Montserrat"/>
              </a:rPr>
              <a:t>Low-to-Moderate Income (LMI)</a:t>
            </a:r>
          </a:p>
          <a:p>
            <a:pPr marL="749808" marR="83185" lvl="1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Montserrat"/>
              </a:rPr>
              <a:t>50% of grant funds shall benefit the most impacted and distressed (MID) areas.</a:t>
            </a:r>
          </a:p>
          <a:p>
            <a:pPr marL="266700" marR="83185" indent="-2667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300" dirty="0">
                <a:latin typeface="Montserrat"/>
              </a:rPr>
              <a:t>Urgent Need Mitigation (UNM)</a:t>
            </a:r>
          </a:p>
          <a:p>
            <a:pPr marL="749808" marR="83185" lvl="1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Montserrat"/>
              </a:rPr>
              <a:t>Address current and future risks identified in MNA. </a:t>
            </a:r>
          </a:p>
          <a:p>
            <a:pPr marL="749808" marR="83185" lvl="1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Montserrat"/>
              </a:rPr>
              <a:t>Result in measurable and verifiable reduction in the risk of loss of life and property. </a:t>
            </a:r>
            <a:endParaRPr lang="en-US" sz="2800" dirty="0">
              <a:solidFill>
                <a:schemeClr val="tx1"/>
              </a:solidFill>
            </a:endParaRPr>
          </a:p>
          <a:p>
            <a:pPr marL="266700" marR="83185" indent="-2667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900" dirty="0">
                <a:latin typeface="Montserrat"/>
              </a:rPr>
              <a:t>Ability to operate for the useful life of the project  </a:t>
            </a:r>
          </a:p>
          <a:p>
            <a:pPr marL="266700" marR="83185" indent="-2667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900" dirty="0">
                <a:latin typeface="Montserrat"/>
              </a:rPr>
              <a:t>Consistent with other mitigation activities that will be carried out</a:t>
            </a:r>
          </a:p>
          <a:p>
            <a:pPr marL="0" marR="83185" indent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59786"/>
            <a:ext cx="392624" cy="365125"/>
          </a:xfrm>
        </p:spPr>
        <p:txBody>
          <a:bodyPr/>
          <a:lstStyle/>
          <a:p>
            <a:fld id="{B849CDC8-11EB-49C1-A0B4-5F6DA68453A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Graphic 8" descr="Bullseye outline">
            <a:extLst>
              <a:ext uri="{FF2B5EF4-FFF2-40B4-BE49-F238E27FC236}">
                <a16:creationId xmlns:a16="http://schemas.microsoft.com/office/drawing/2014/main" id="{02016BD7-9F24-3DCC-030F-BCAB1AE97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861" y="1737360"/>
            <a:ext cx="954676" cy="954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479A9-37CD-0F7A-134C-9353FE706844}"/>
              </a:ext>
            </a:extLst>
          </p:cNvPr>
          <p:cNvSpPr txBox="1"/>
          <p:nvPr/>
        </p:nvSpPr>
        <p:spPr>
          <a:xfrm>
            <a:off x="1002747" y="6301829"/>
            <a:ext cx="7401057" cy="340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i="1" baseline="30000" dirty="0">
                <a:solidFill>
                  <a:srgbClr val="404040"/>
                </a:solidFill>
                <a:ea typeface="+mn-lt"/>
                <a:cs typeface="+mn-lt"/>
              </a:rPr>
              <a:t>1</a:t>
            </a:r>
            <a:r>
              <a:rPr lang="en-US" sz="1400" i="1" dirty="0">
                <a:solidFill>
                  <a:schemeClr val="tx1"/>
                </a:solidFill>
                <a:latin typeface="Montserrat"/>
              </a:rPr>
              <a:t>Main Notice , Section V.a.13.a.b.c.d.e.f.</a:t>
            </a:r>
            <a:endParaRPr lang="en-US" sz="1200" i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33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40E5B315-592C-487A-A815-6F61A98F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D7E046CA-18CB-4F2C-A9BE-BA9720B92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5252936"/>
            <a:ext cx="7543800" cy="7106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Montserrat"/>
              </a:rPr>
              <a:t>CDBG-MIT</a:t>
            </a:r>
            <a:r>
              <a:rPr lang="en-US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Montserrat"/>
              </a:rPr>
              <a:t>FUNDS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ED2F258D-E518-486A-8D50-E9A11EF1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57956" y="6492875"/>
            <a:ext cx="484887" cy="365125"/>
          </a:xfr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49CDC8-11EB-49C1-A0B4-5F6DA68453A7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BB4E2A0-6A98-ECBD-33BE-0CEC8944C4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856264"/>
              </p:ext>
            </p:extLst>
          </p:nvPr>
        </p:nvGraphicFramePr>
        <p:xfrm>
          <a:off x="482598" y="629733"/>
          <a:ext cx="8175358" cy="386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387D1E-C72B-1E09-3447-414FDC5DCDA6}"/>
              </a:ext>
            </a:extLst>
          </p:cNvPr>
          <p:cNvSpPr txBox="1"/>
          <p:nvPr/>
        </p:nvSpPr>
        <p:spPr>
          <a:xfrm>
            <a:off x="275555" y="6064149"/>
            <a:ext cx="862216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/>
                </a:solidFill>
              </a:rPr>
              <a:t>Strategic activities to minimize, mitigate or eliminate risks and reduce losses from future disasters.</a:t>
            </a:r>
          </a:p>
          <a:p>
            <a:endParaRPr lang="en-US" sz="600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/>
                </a:solidFill>
              </a:rPr>
              <a:t>An opportunity to improve local planning protocols and procedures in the Territory.</a:t>
            </a:r>
          </a:p>
        </p:txBody>
      </p:sp>
    </p:spTree>
    <p:extLst>
      <p:ext uri="{BB962C8B-B14F-4D97-AF65-F5344CB8AC3E}">
        <p14:creationId xmlns:p14="http://schemas.microsoft.com/office/powerpoint/2010/main" val="32959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CDBG - DR">
      <a:dk1>
        <a:srgbClr val="000000"/>
      </a:dk1>
      <a:lt1>
        <a:srgbClr val="FFFFFF"/>
      </a:lt1>
      <a:dk2>
        <a:srgbClr val="92CA58"/>
      </a:dk2>
      <a:lt2>
        <a:srgbClr val="FFFFFF"/>
      </a:lt2>
      <a:accent1>
        <a:srgbClr val="99CB38"/>
      </a:accent1>
      <a:accent2>
        <a:srgbClr val="3FADBB"/>
      </a:accent2>
      <a:accent3>
        <a:srgbClr val="FFA844"/>
      </a:accent3>
      <a:accent4>
        <a:srgbClr val="267C03"/>
      </a:accent4>
      <a:accent5>
        <a:srgbClr val="3FADBB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Retrospect">
  <a:themeElements>
    <a:clrScheme name="CDBG - DR">
      <a:dk1>
        <a:srgbClr val="000000"/>
      </a:dk1>
      <a:lt1>
        <a:srgbClr val="FFFFFF"/>
      </a:lt1>
      <a:dk2>
        <a:srgbClr val="92CA58"/>
      </a:dk2>
      <a:lt2>
        <a:srgbClr val="FFFFFF"/>
      </a:lt2>
      <a:accent1>
        <a:srgbClr val="99CB38"/>
      </a:accent1>
      <a:accent2>
        <a:srgbClr val="3FADBB"/>
      </a:accent2>
      <a:accent3>
        <a:srgbClr val="FFA844"/>
      </a:accent3>
      <a:accent4>
        <a:srgbClr val="267C03"/>
      </a:accent4>
      <a:accent5>
        <a:srgbClr val="3FADBB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74744427E8F5468B5C0F217D710AE3" ma:contentTypeVersion="6" ma:contentTypeDescription="Create a new document." ma:contentTypeScope="" ma:versionID="be2e3dff7d798293886f70ba4308a545">
  <xsd:schema xmlns:xsd="http://www.w3.org/2001/XMLSchema" xmlns:xs="http://www.w3.org/2001/XMLSchema" xmlns:p="http://schemas.microsoft.com/office/2006/metadata/properties" xmlns:ns2="02058627-c3ef-4320-956d-856784e971d1" xmlns:ns3="91fbc342-59c6-461c-b47b-9f108de87e3a" targetNamespace="http://schemas.microsoft.com/office/2006/metadata/properties" ma:root="true" ma:fieldsID="9004e6436cc52599f5575f1ea5444bac" ns2:_="" ns3:_="">
    <xsd:import namespace="02058627-c3ef-4320-956d-856784e971d1"/>
    <xsd:import namespace="91fbc342-59c6-461c-b47b-9f108de87e3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58627-c3ef-4320-956d-856784e971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bc342-59c6-461c-b47b-9f108de87e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BD05E5-6C3C-4AFE-8ABF-D158598DB3E9}">
  <ds:schemaRefs>
    <ds:schemaRef ds:uri="02058627-c3ef-4320-956d-856784e971d1"/>
    <ds:schemaRef ds:uri="91fbc342-59c6-461c-b47b-9f108de87e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3A40070-F77C-40DD-A80D-CB908375F82D}">
  <ds:schemaRefs>
    <ds:schemaRef ds:uri="02058627-c3ef-4320-956d-856784e971d1"/>
    <ds:schemaRef ds:uri="91fbc342-59c6-461c-b47b-9f108de87e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4DEC37-59B7-4D37-82D3-AB210F8A87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f90b97b-be46-4a00-9700-81ce4ff1b7f6}" enabled="0" method="" siteId="{cf90b97b-be46-4a00-9700-81ce4ff1b7f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9017</TotalTime>
  <Words>1711</Words>
  <Application>Microsoft Office PowerPoint</Application>
  <PresentationFormat>On-screen Show (4:3)</PresentationFormat>
  <Paragraphs>382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Montserrat</vt:lpstr>
      <vt:lpstr>Roboto</vt:lpstr>
      <vt:lpstr>Verdana</vt:lpstr>
      <vt:lpstr>Wingdings</vt:lpstr>
      <vt:lpstr>Retrospect</vt:lpstr>
      <vt:lpstr>Retrospect</vt:lpstr>
      <vt:lpstr>1st Substantial Amendment  to CDBG-Mitigation Action Plan   Public Hearing </vt:lpstr>
      <vt:lpstr>Presenters</vt:lpstr>
      <vt:lpstr>Public Hearing Goals</vt:lpstr>
      <vt:lpstr>CDBG-MIT </vt:lpstr>
      <vt:lpstr>Mitigation Activity, Definition </vt:lpstr>
      <vt:lpstr>CDBG-MIT Activity Requirements</vt:lpstr>
      <vt:lpstr>Mitigation Needs Assessment (MNA)</vt:lpstr>
      <vt:lpstr>CDBG-MIT National Objectives</vt:lpstr>
      <vt:lpstr>CDBG-MIT FUNDS</vt:lpstr>
      <vt:lpstr>MIT Project Considerations</vt:lpstr>
      <vt:lpstr>Activity Allocation</vt:lpstr>
      <vt:lpstr>CDBG-MIT Action Plan (MIT-AP) Amendment</vt:lpstr>
      <vt:lpstr>Substantial Amendment</vt:lpstr>
      <vt:lpstr>Covered Projects, Definition </vt:lpstr>
      <vt:lpstr>PowerPoint Presentation</vt:lpstr>
      <vt:lpstr>Additional Criteria: Cover Project</vt:lpstr>
      <vt:lpstr>Benefit Cost Analysis (BCA) Types</vt:lpstr>
      <vt:lpstr>PowerPoint Presentation</vt:lpstr>
      <vt:lpstr>Current Threats to Energy Lifeline</vt:lpstr>
      <vt:lpstr>Covered Project</vt:lpstr>
      <vt:lpstr>What Are We Getting?</vt:lpstr>
      <vt:lpstr>Project Cost - $145,000,000</vt:lpstr>
      <vt:lpstr>Project Benefits</vt:lpstr>
      <vt:lpstr>Should We Do It?</vt:lpstr>
      <vt:lpstr>Is It A Fit For MIT?</vt:lpstr>
      <vt:lpstr>Is It A Fit For MIT?</vt:lpstr>
      <vt:lpstr>Will It Work?</vt:lpstr>
      <vt:lpstr>Public Engagement</vt:lpstr>
      <vt:lpstr>Public Engagement Continued…</vt:lpstr>
      <vt:lpstr>Public Comments</vt:lpstr>
      <vt:lpstr>Thank You!</vt:lpstr>
    </vt:vector>
  </TitlesOfParts>
  <Company>ICF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</dc:creator>
  <cp:lastModifiedBy>Ann Hanley</cp:lastModifiedBy>
  <cp:revision>4</cp:revision>
  <cp:lastPrinted>2023-07-11T20:36:33Z</cp:lastPrinted>
  <dcterms:created xsi:type="dcterms:W3CDTF">2013-06-05T18:55:32Z</dcterms:created>
  <dcterms:modified xsi:type="dcterms:W3CDTF">2023-07-19T14:52:56Z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0x010100E074744427E8F5468B5C0F217D710AE3</vt:lpwstr>
  </property>
</Properties>
</file>