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34"/>
  </p:notesMasterIdLst>
  <p:sldIdLst>
    <p:sldId id="411" r:id="rId5"/>
    <p:sldId id="330" r:id="rId6"/>
    <p:sldId id="389" r:id="rId7"/>
    <p:sldId id="329" r:id="rId8"/>
    <p:sldId id="331" r:id="rId9"/>
    <p:sldId id="355" r:id="rId10"/>
    <p:sldId id="360" r:id="rId11"/>
    <p:sldId id="361" r:id="rId12"/>
    <p:sldId id="386" r:id="rId13"/>
    <p:sldId id="402" r:id="rId14"/>
    <p:sldId id="387" r:id="rId15"/>
    <p:sldId id="404" r:id="rId16"/>
    <p:sldId id="293" r:id="rId17"/>
    <p:sldId id="290" r:id="rId18"/>
    <p:sldId id="295" r:id="rId19"/>
    <p:sldId id="296" r:id="rId20"/>
    <p:sldId id="297" r:id="rId21"/>
    <p:sldId id="384" r:id="rId22"/>
    <p:sldId id="379" r:id="rId23"/>
    <p:sldId id="343" r:id="rId24"/>
    <p:sldId id="401" r:id="rId25"/>
    <p:sldId id="385" r:id="rId26"/>
    <p:sldId id="380" r:id="rId27"/>
    <p:sldId id="378" r:id="rId28"/>
    <p:sldId id="399" r:id="rId29"/>
    <p:sldId id="406" r:id="rId30"/>
    <p:sldId id="324" r:id="rId31"/>
    <p:sldId id="393" r:id="rId32"/>
    <p:sldId id="327"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A41D"/>
    <a:srgbClr val="93C954"/>
    <a:srgbClr val="00B0BE"/>
    <a:srgbClr val="75C8ED"/>
    <a:srgbClr val="365C6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4687051-888F-4D05-8F69-1CCBF0ED9A30}" v="18" dt="2024-05-01T20:01:14.89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7" d="100"/>
          <a:sy n="97" d="100"/>
        </p:scale>
        <p:origin x="108" y="1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6/11/relationships/changesInfo" Target="changesInfos/changesInfo1.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millie Perez" userId="6e9a13a1-2d91-4705-a344-0b5e15ed6c1b" providerId="ADAL" clId="{44687051-888F-4D05-8F69-1CCBF0ED9A30}"/>
    <pc:docChg chg="modSld">
      <pc:chgData name="Jamillie Perez" userId="6e9a13a1-2d91-4705-a344-0b5e15ed6c1b" providerId="ADAL" clId="{44687051-888F-4D05-8F69-1CCBF0ED9A30}" dt="2024-05-01T20:01:08.976" v="26" actId="1076"/>
      <pc:docMkLst>
        <pc:docMk/>
      </pc:docMkLst>
      <pc:sldChg chg="modSp mod">
        <pc:chgData name="Jamillie Perez" userId="6e9a13a1-2d91-4705-a344-0b5e15ed6c1b" providerId="ADAL" clId="{44687051-888F-4D05-8F69-1CCBF0ED9A30}" dt="2024-05-01T20:00:39.844" v="24" actId="20577"/>
        <pc:sldMkLst>
          <pc:docMk/>
          <pc:sldMk cId="2058107292" sldId="355"/>
        </pc:sldMkLst>
        <pc:spChg chg="mod">
          <ac:chgData name="Jamillie Perez" userId="6e9a13a1-2d91-4705-a344-0b5e15ed6c1b" providerId="ADAL" clId="{44687051-888F-4D05-8F69-1CCBF0ED9A30}" dt="2024-05-01T20:00:39.844" v="24" actId="20577"/>
          <ac:spMkLst>
            <pc:docMk/>
            <pc:sldMk cId="2058107292" sldId="355"/>
            <ac:spMk id="2" creationId="{00000000-0000-0000-0000-000000000000}"/>
          </ac:spMkLst>
        </pc:spChg>
      </pc:sldChg>
      <pc:sldChg chg="modSp mod">
        <pc:chgData name="Jamillie Perez" userId="6e9a13a1-2d91-4705-a344-0b5e15ed6c1b" providerId="ADAL" clId="{44687051-888F-4D05-8F69-1CCBF0ED9A30}" dt="2024-05-01T19:55:27.919" v="20" actId="20577"/>
        <pc:sldMkLst>
          <pc:docMk/>
          <pc:sldMk cId="2778975834" sldId="393"/>
        </pc:sldMkLst>
        <pc:spChg chg="mod">
          <ac:chgData name="Jamillie Perez" userId="6e9a13a1-2d91-4705-a344-0b5e15ed6c1b" providerId="ADAL" clId="{44687051-888F-4D05-8F69-1CCBF0ED9A30}" dt="2024-05-01T19:52:20.729" v="1" actId="20577"/>
          <ac:spMkLst>
            <pc:docMk/>
            <pc:sldMk cId="2778975834" sldId="393"/>
            <ac:spMk id="6" creationId="{01D92274-554F-C651-FCD1-E964E3AB297A}"/>
          </ac:spMkLst>
        </pc:spChg>
        <pc:spChg chg="mod">
          <ac:chgData name="Jamillie Perez" userId="6e9a13a1-2d91-4705-a344-0b5e15ed6c1b" providerId="ADAL" clId="{44687051-888F-4D05-8F69-1CCBF0ED9A30}" dt="2024-05-01T19:52:24.741" v="2"/>
          <ac:spMkLst>
            <pc:docMk/>
            <pc:sldMk cId="2778975834" sldId="393"/>
            <ac:spMk id="9" creationId="{DE600DAF-8F2E-B78E-E96E-F3FF22915B96}"/>
          </ac:spMkLst>
        </pc:spChg>
        <pc:spChg chg="mod">
          <ac:chgData name="Jamillie Perez" userId="6e9a13a1-2d91-4705-a344-0b5e15ed6c1b" providerId="ADAL" clId="{44687051-888F-4D05-8F69-1CCBF0ED9A30}" dt="2024-05-01T19:52:24.741" v="2"/>
          <ac:spMkLst>
            <pc:docMk/>
            <pc:sldMk cId="2778975834" sldId="393"/>
            <ac:spMk id="11" creationId="{A11C6195-1146-6405-9E76-38FE44497BEC}"/>
          </ac:spMkLst>
        </pc:spChg>
        <pc:spChg chg="mod">
          <ac:chgData name="Jamillie Perez" userId="6e9a13a1-2d91-4705-a344-0b5e15ed6c1b" providerId="ADAL" clId="{44687051-888F-4D05-8F69-1CCBF0ED9A30}" dt="2024-05-01T19:52:24.741" v="2"/>
          <ac:spMkLst>
            <pc:docMk/>
            <pc:sldMk cId="2778975834" sldId="393"/>
            <ac:spMk id="13" creationId="{775F29EB-CAA9-C14D-D8D9-10BD63AB5778}"/>
          </ac:spMkLst>
        </pc:spChg>
        <pc:spChg chg="mod">
          <ac:chgData name="Jamillie Perez" userId="6e9a13a1-2d91-4705-a344-0b5e15ed6c1b" providerId="ADAL" clId="{44687051-888F-4D05-8F69-1CCBF0ED9A30}" dt="2024-05-01T19:52:24.741" v="2"/>
          <ac:spMkLst>
            <pc:docMk/>
            <pc:sldMk cId="2778975834" sldId="393"/>
            <ac:spMk id="15" creationId="{DF9C60E2-633C-C842-1F67-47FDDEE04449}"/>
          </ac:spMkLst>
        </pc:spChg>
        <pc:spChg chg="mod">
          <ac:chgData name="Jamillie Perez" userId="6e9a13a1-2d91-4705-a344-0b5e15ed6c1b" providerId="ADAL" clId="{44687051-888F-4D05-8F69-1CCBF0ED9A30}" dt="2024-05-01T19:52:24.741" v="2"/>
          <ac:spMkLst>
            <pc:docMk/>
            <pc:sldMk cId="2778975834" sldId="393"/>
            <ac:spMk id="17" creationId="{A7653634-D947-348A-1E25-2421F961FA06}"/>
          </ac:spMkLst>
        </pc:spChg>
        <pc:spChg chg="mod">
          <ac:chgData name="Jamillie Perez" userId="6e9a13a1-2d91-4705-a344-0b5e15ed6c1b" providerId="ADAL" clId="{44687051-888F-4D05-8F69-1CCBF0ED9A30}" dt="2024-05-01T19:53:38.520" v="9" actId="113"/>
          <ac:spMkLst>
            <pc:docMk/>
            <pc:sldMk cId="2778975834" sldId="393"/>
            <ac:spMk id="25" creationId="{000F587E-9F55-F169-B4C4-604221CABEB7}"/>
          </ac:spMkLst>
        </pc:spChg>
        <pc:spChg chg="mod">
          <ac:chgData name="Jamillie Perez" userId="6e9a13a1-2d91-4705-a344-0b5e15ed6c1b" providerId="ADAL" clId="{44687051-888F-4D05-8F69-1CCBF0ED9A30}" dt="2024-05-01T19:52:51.210" v="6"/>
          <ac:spMkLst>
            <pc:docMk/>
            <pc:sldMk cId="2778975834" sldId="393"/>
            <ac:spMk id="26" creationId="{0FC1011E-9E11-AC22-E4F4-1AA7EA2C731A}"/>
          </ac:spMkLst>
        </pc:spChg>
        <pc:spChg chg="mod">
          <ac:chgData name="Jamillie Perez" userId="6e9a13a1-2d91-4705-a344-0b5e15ed6c1b" providerId="ADAL" clId="{44687051-888F-4D05-8F69-1CCBF0ED9A30}" dt="2024-05-01T19:52:51.210" v="6"/>
          <ac:spMkLst>
            <pc:docMk/>
            <pc:sldMk cId="2778975834" sldId="393"/>
            <ac:spMk id="27" creationId="{8CF96BD1-AB80-4B0C-77F3-46705184DC6B}"/>
          </ac:spMkLst>
        </pc:spChg>
        <pc:spChg chg="mod">
          <ac:chgData name="Jamillie Perez" userId="6e9a13a1-2d91-4705-a344-0b5e15ed6c1b" providerId="ADAL" clId="{44687051-888F-4D05-8F69-1CCBF0ED9A30}" dt="2024-05-01T19:52:51.210" v="6"/>
          <ac:spMkLst>
            <pc:docMk/>
            <pc:sldMk cId="2778975834" sldId="393"/>
            <ac:spMk id="28" creationId="{45767A42-0793-D967-20B4-55A8130AFCB1}"/>
          </ac:spMkLst>
        </pc:spChg>
        <pc:spChg chg="mod">
          <ac:chgData name="Jamillie Perez" userId="6e9a13a1-2d91-4705-a344-0b5e15ed6c1b" providerId="ADAL" clId="{44687051-888F-4D05-8F69-1CCBF0ED9A30}" dt="2024-05-01T19:52:51.210" v="6"/>
          <ac:spMkLst>
            <pc:docMk/>
            <pc:sldMk cId="2778975834" sldId="393"/>
            <ac:spMk id="29" creationId="{47ECDA0F-C89F-90FF-AA90-2470D508798A}"/>
          </ac:spMkLst>
        </pc:spChg>
        <pc:spChg chg="mod">
          <ac:chgData name="Jamillie Perez" userId="6e9a13a1-2d91-4705-a344-0b5e15ed6c1b" providerId="ADAL" clId="{44687051-888F-4D05-8F69-1CCBF0ED9A30}" dt="2024-05-01T19:54:09.036" v="13" actId="20577"/>
          <ac:spMkLst>
            <pc:docMk/>
            <pc:sldMk cId="2778975834" sldId="393"/>
            <ac:spMk id="32" creationId="{574F4146-0189-AF37-4AAF-04E915D6A9AA}"/>
          </ac:spMkLst>
        </pc:spChg>
        <pc:spChg chg="mod">
          <ac:chgData name="Jamillie Perez" userId="6e9a13a1-2d91-4705-a344-0b5e15ed6c1b" providerId="ADAL" clId="{44687051-888F-4D05-8F69-1CCBF0ED9A30}" dt="2024-05-01T19:53:57.774" v="10"/>
          <ac:spMkLst>
            <pc:docMk/>
            <pc:sldMk cId="2778975834" sldId="393"/>
            <ac:spMk id="33" creationId="{7DBCFA91-D820-9BDE-48C0-C3E62AB8BD58}"/>
          </ac:spMkLst>
        </pc:spChg>
        <pc:spChg chg="mod">
          <ac:chgData name="Jamillie Perez" userId="6e9a13a1-2d91-4705-a344-0b5e15ed6c1b" providerId="ADAL" clId="{44687051-888F-4D05-8F69-1CCBF0ED9A30}" dt="2024-05-01T19:53:57.774" v="10"/>
          <ac:spMkLst>
            <pc:docMk/>
            <pc:sldMk cId="2778975834" sldId="393"/>
            <ac:spMk id="34" creationId="{D8278E98-BF4A-F38B-448A-C78D918AB7A4}"/>
          </ac:spMkLst>
        </pc:spChg>
        <pc:spChg chg="mod">
          <ac:chgData name="Jamillie Perez" userId="6e9a13a1-2d91-4705-a344-0b5e15ed6c1b" providerId="ADAL" clId="{44687051-888F-4D05-8F69-1CCBF0ED9A30}" dt="2024-05-01T19:53:57.774" v="10"/>
          <ac:spMkLst>
            <pc:docMk/>
            <pc:sldMk cId="2778975834" sldId="393"/>
            <ac:spMk id="35" creationId="{5F32074F-9E63-25A2-BA66-1D82BB0EB298}"/>
          </ac:spMkLst>
        </pc:spChg>
        <pc:spChg chg="mod">
          <ac:chgData name="Jamillie Perez" userId="6e9a13a1-2d91-4705-a344-0b5e15ed6c1b" providerId="ADAL" clId="{44687051-888F-4D05-8F69-1CCBF0ED9A30}" dt="2024-05-01T19:53:57.774" v="10"/>
          <ac:spMkLst>
            <pc:docMk/>
            <pc:sldMk cId="2778975834" sldId="393"/>
            <ac:spMk id="36" creationId="{3C49CFFA-24CF-6638-FC6A-A6C5854B79CB}"/>
          </ac:spMkLst>
        </pc:spChg>
        <pc:spChg chg="mod">
          <ac:chgData name="Jamillie Perez" userId="6e9a13a1-2d91-4705-a344-0b5e15ed6c1b" providerId="ADAL" clId="{44687051-888F-4D05-8F69-1CCBF0ED9A30}" dt="2024-05-01T19:54:33.857" v="15" actId="20577"/>
          <ac:spMkLst>
            <pc:docMk/>
            <pc:sldMk cId="2778975834" sldId="393"/>
            <ac:spMk id="39" creationId="{FC2B8135-C17C-61C9-8852-CC4733CCA654}"/>
          </ac:spMkLst>
        </pc:spChg>
        <pc:spChg chg="mod">
          <ac:chgData name="Jamillie Perez" userId="6e9a13a1-2d91-4705-a344-0b5e15ed6c1b" providerId="ADAL" clId="{44687051-888F-4D05-8F69-1CCBF0ED9A30}" dt="2024-05-01T19:54:18.625" v="14"/>
          <ac:spMkLst>
            <pc:docMk/>
            <pc:sldMk cId="2778975834" sldId="393"/>
            <ac:spMk id="40" creationId="{43D8A0EA-6139-636B-0089-DDE618EAD095}"/>
          </ac:spMkLst>
        </pc:spChg>
        <pc:spChg chg="mod">
          <ac:chgData name="Jamillie Perez" userId="6e9a13a1-2d91-4705-a344-0b5e15ed6c1b" providerId="ADAL" clId="{44687051-888F-4D05-8F69-1CCBF0ED9A30}" dt="2024-05-01T19:54:18.625" v="14"/>
          <ac:spMkLst>
            <pc:docMk/>
            <pc:sldMk cId="2778975834" sldId="393"/>
            <ac:spMk id="41" creationId="{B8F8ADB3-6838-8AD0-3B61-449229628625}"/>
          </ac:spMkLst>
        </pc:spChg>
        <pc:spChg chg="mod">
          <ac:chgData name="Jamillie Perez" userId="6e9a13a1-2d91-4705-a344-0b5e15ed6c1b" providerId="ADAL" clId="{44687051-888F-4D05-8F69-1CCBF0ED9A30}" dt="2024-05-01T19:54:18.625" v="14"/>
          <ac:spMkLst>
            <pc:docMk/>
            <pc:sldMk cId="2778975834" sldId="393"/>
            <ac:spMk id="42" creationId="{27E95936-F14F-BE26-585E-88D2BC070016}"/>
          </ac:spMkLst>
        </pc:spChg>
        <pc:spChg chg="mod">
          <ac:chgData name="Jamillie Perez" userId="6e9a13a1-2d91-4705-a344-0b5e15ed6c1b" providerId="ADAL" clId="{44687051-888F-4D05-8F69-1CCBF0ED9A30}" dt="2024-05-01T19:54:18.625" v="14"/>
          <ac:spMkLst>
            <pc:docMk/>
            <pc:sldMk cId="2778975834" sldId="393"/>
            <ac:spMk id="43" creationId="{3EC8578B-5CC2-FDF4-3794-4ABF5437FCF4}"/>
          </ac:spMkLst>
        </pc:spChg>
        <pc:spChg chg="mod">
          <ac:chgData name="Jamillie Perez" userId="6e9a13a1-2d91-4705-a344-0b5e15ed6c1b" providerId="ADAL" clId="{44687051-888F-4D05-8F69-1CCBF0ED9A30}" dt="2024-05-01T19:55:27.919" v="20" actId="20577"/>
          <ac:spMkLst>
            <pc:docMk/>
            <pc:sldMk cId="2778975834" sldId="393"/>
            <ac:spMk id="67" creationId="{A94352C6-7931-7834-6F1D-86BCA511A5EB}"/>
          </ac:spMkLst>
        </pc:spChg>
        <pc:spChg chg="mod">
          <ac:chgData name="Jamillie Perez" userId="6e9a13a1-2d91-4705-a344-0b5e15ed6c1b" providerId="ADAL" clId="{44687051-888F-4D05-8F69-1CCBF0ED9A30}" dt="2024-05-01T19:55:06.543" v="18"/>
          <ac:spMkLst>
            <pc:docMk/>
            <pc:sldMk cId="2778975834" sldId="393"/>
            <ac:spMk id="68" creationId="{47E342DF-BBA7-1DD8-C48F-0E4148741D42}"/>
          </ac:spMkLst>
        </pc:spChg>
        <pc:spChg chg="mod">
          <ac:chgData name="Jamillie Perez" userId="6e9a13a1-2d91-4705-a344-0b5e15ed6c1b" providerId="ADAL" clId="{44687051-888F-4D05-8F69-1CCBF0ED9A30}" dt="2024-05-01T19:55:06.543" v="18"/>
          <ac:spMkLst>
            <pc:docMk/>
            <pc:sldMk cId="2778975834" sldId="393"/>
            <ac:spMk id="69" creationId="{4567BD05-EB8A-A734-C913-681C66213B53}"/>
          </ac:spMkLst>
        </pc:spChg>
        <pc:spChg chg="mod">
          <ac:chgData name="Jamillie Perez" userId="6e9a13a1-2d91-4705-a344-0b5e15ed6c1b" providerId="ADAL" clId="{44687051-888F-4D05-8F69-1CCBF0ED9A30}" dt="2024-05-01T19:55:06.543" v="18"/>
          <ac:spMkLst>
            <pc:docMk/>
            <pc:sldMk cId="2778975834" sldId="393"/>
            <ac:spMk id="70" creationId="{614589DF-10A7-2F14-7B06-9EF6F1460039}"/>
          </ac:spMkLst>
        </pc:spChg>
        <pc:spChg chg="mod">
          <ac:chgData name="Jamillie Perez" userId="6e9a13a1-2d91-4705-a344-0b5e15ed6c1b" providerId="ADAL" clId="{44687051-888F-4D05-8F69-1CCBF0ED9A30}" dt="2024-05-01T19:52:41.663" v="5"/>
          <ac:spMkLst>
            <pc:docMk/>
            <pc:sldMk cId="2778975834" sldId="393"/>
            <ac:spMk id="78" creationId="{502DEE08-9643-3546-BDDD-E6EB3CE7C71C}"/>
          </ac:spMkLst>
        </pc:spChg>
        <pc:grpChg chg="mod">
          <ac:chgData name="Jamillie Perez" userId="6e9a13a1-2d91-4705-a344-0b5e15ed6c1b" providerId="ADAL" clId="{44687051-888F-4D05-8F69-1CCBF0ED9A30}" dt="2024-05-01T19:52:28.469" v="3" actId="14100"/>
          <ac:grpSpMkLst>
            <pc:docMk/>
            <pc:sldMk cId="2778975834" sldId="393"/>
            <ac:grpSpMk id="7" creationId="{4D03F987-9C7A-6E9B-C755-56B34D7D8D48}"/>
          </ac:grpSpMkLst>
        </pc:grpChg>
        <pc:grpChg chg="mod">
          <ac:chgData name="Jamillie Perez" userId="6e9a13a1-2d91-4705-a344-0b5e15ed6c1b" providerId="ADAL" clId="{44687051-888F-4D05-8F69-1CCBF0ED9A30}" dt="2024-05-01T19:52:24.741" v="2"/>
          <ac:grpSpMkLst>
            <pc:docMk/>
            <pc:sldMk cId="2778975834" sldId="393"/>
            <ac:grpSpMk id="8" creationId="{874E10F2-EB71-8E38-FB87-C7EBF6F88EA7}"/>
          </ac:grpSpMkLst>
        </pc:grpChg>
        <pc:grpChg chg="mod">
          <ac:chgData name="Jamillie Perez" userId="6e9a13a1-2d91-4705-a344-0b5e15ed6c1b" providerId="ADAL" clId="{44687051-888F-4D05-8F69-1CCBF0ED9A30}" dt="2024-05-01T19:52:51.210" v="6"/>
          <ac:grpSpMkLst>
            <pc:docMk/>
            <pc:sldMk cId="2778975834" sldId="393"/>
            <ac:grpSpMk id="23" creationId="{427796AF-F7DF-9026-E56F-A4315FF4C76B}"/>
          </ac:grpSpMkLst>
        </pc:grpChg>
        <pc:grpChg chg="mod">
          <ac:chgData name="Jamillie Perez" userId="6e9a13a1-2d91-4705-a344-0b5e15ed6c1b" providerId="ADAL" clId="{44687051-888F-4D05-8F69-1CCBF0ED9A30}" dt="2024-05-01T19:52:51.210" v="6"/>
          <ac:grpSpMkLst>
            <pc:docMk/>
            <pc:sldMk cId="2778975834" sldId="393"/>
            <ac:grpSpMk id="24" creationId="{30EC6DCF-94F1-37F5-0832-8CA05D69B768}"/>
          </ac:grpSpMkLst>
        </pc:grpChg>
        <pc:grpChg chg="mod">
          <ac:chgData name="Jamillie Perez" userId="6e9a13a1-2d91-4705-a344-0b5e15ed6c1b" providerId="ADAL" clId="{44687051-888F-4D05-8F69-1CCBF0ED9A30}" dt="2024-05-01T19:53:57.774" v="10"/>
          <ac:grpSpMkLst>
            <pc:docMk/>
            <pc:sldMk cId="2778975834" sldId="393"/>
            <ac:grpSpMk id="30" creationId="{45A373C3-9C82-5034-D4EF-D3DCA92765B2}"/>
          </ac:grpSpMkLst>
        </pc:grpChg>
        <pc:grpChg chg="mod">
          <ac:chgData name="Jamillie Perez" userId="6e9a13a1-2d91-4705-a344-0b5e15ed6c1b" providerId="ADAL" clId="{44687051-888F-4D05-8F69-1CCBF0ED9A30}" dt="2024-05-01T19:53:57.774" v="10"/>
          <ac:grpSpMkLst>
            <pc:docMk/>
            <pc:sldMk cId="2778975834" sldId="393"/>
            <ac:grpSpMk id="31" creationId="{0201D13E-396D-54A3-CB45-A4436055CD79}"/>
          </ac:grpSpMkLst>
        </pc:grpChg>
        <pc:grpChg chg="mod">
          <ac:chgData name="Jamillie Perez" userId="6e9a13a1-2d91-4705-a344-0b5e15ed6c1b" providerId="ADAL" clId="{44687051-888F-4D05-8F69-1CCBF0ED9A30}" dt="2024-05-01T19:54:18.625" v="14"/>
          <ac:grpSpMkLst>
            <pc:docMk/>
            <pc:sldMk cId="2778975834" sldId="393"/>
            <ac:grpSpMk id="37" creationId="{3C46E50F-E75C-70BB-3114-88D919E582C8}"/>
          </ac:grpSpMkLst>
        </pc:grpChg>
        <pc:grpChg chg="mod">
          <ac:chgData name="Jamillie Perez" userId="6e9a13a1-2d91-4705-a344-0b5e15ed6c1b" providerId="ADAL" clId="{44687051-888F-4D05-8F69-1CCBF0ED9A30}" dt="2024-05-01T19:54:18.625" v="14"/>
          <ac:grpSpMkLst>
            <pc:docMk/>
            <pc:sldMk cId="2778975834" sldId="393"/>
            <ac:grpSpMk id="38" creationId="{04717B17-BC10-2120-2D14-50CADCE343A4}"/>
          </ac:grpSpMkLst>
        </pc:grpChg>
        <pc:grpChg chg="mod">
          <ac:chgData name="Jamillie Perez" userId="6e9a13a1-2d91-4705-a344-0b5e15ed6c1b" providerId="ADAL" clId="{44687051-888F-4D05-8F69-1CCBF0ED9A30}" dt="2024-05-01T19:55:06.543" v="18"/>
          <ac:grpSpMkLst>
            <pc:docMk/>
            <pc:sldMk cId="2778975834" sldId="393"/>
            <ac:grpSpMk id="65" creationId="{0C954BDE-18FD-4A51-6A95-FC32157F81E8}"/>
          </ac:grpSpMkLst>
        </pc:grpChg>
        <pc:grpChg chg="mod">
          <ac:chgData name="Jamillie Perez" userId="6e9a13a1-2d91-4705-a344-0b5e15ed6c1b" providerId="ADAL" clId="{44687051-888F-4D05-8F69-1CCBF0ED9A30}" dt="2024-05-01T19:55:06.543" v="18"/>
          <ac:grpSpMkLst>
            <pc:docMk/>
            <pc:sldMk cId="2778975834" sldId="393"/>
            <ac:grpSpMk id="66" creationId="{0BBBED24-F978-0AE5-8FEA-DC76CAA06D56}"/>
          </ac:grpSpMkLst>
        </pc:grpChg>
      </pc:sldChg>
      <pc:sldChg chg="modSp mod">
        <pc:chgData name="Jamillie Perez" userId="6e9a13a1-2d91-4705-a344-0b5e15ed6c1b" providerId="ADAL" clId="{44687051-888F-4D05-8F69-1CCBF0ED9A30}" dt="2024-05-01T20:01:08.976" v="26" actId="1076"/>
        <pc:sldMkLst>
          <pc:docMk/>
          <pc:sldMk cId="221785595" sldId="404"/>
        </pc:sldMkLst>
        <pc:spChg chg="mod">
          <ac:chgData name="Jamillie Perez" userId="6e9a13a1-2d91-4705-a344-0b5e15ed6c1b" providerId="ADAL" clId="{44687051-888F-4D05-8F69-1CCBF0ED9A30}" dt="2024-05-01T20:01:08.976" v="26" actId="1076"/>
          <ac:spMkLst>
            <pc:docMk/>
            <pc:sldMk cId="221785595" sldId="404"/>
            <ac:spMk id="29" creationId="{EA58EED7-55F8-CD77-81A1-D5446BEAE3AF}"/>
          </ac:spMkLst>
        </pc:spChg>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81C39A0-AC83-4CD9-B9EF-6401C67FC038}" type="doc">
      <dgm:prSet loTypeId="urn:microsoft.com/office/officeart/2018/2/layout/IconVerticalSolidList" loCatId="icon" qsTypeId="urn:microsoft.com/office/officeart/2005/8/quickstyle/simple3" qsCatId="simple" csTypeId="urn:microsoft.com/office/officeart/2005/8/colors/accent0_3" csCatId="mainScheme" phldr="1"/>
      <dgm:spPr/>
      <dgm:t>
        <a:bodyPr/>
        <a:lstStyle/>
        <a:p>
          <a:endParaRPr lang="en-US"/>
        </a:p>
      </dgm:t>
    </dgm:pt>
    <dgm:pt modelId="{8FC4AFB3-8C92-4628-BFED-F2FF2959B678}">
      <dgm:prSet phldrT="[Text]" custT="1"/>
      <dgm:spPr/>
      <dgm:t>
        <a:bodyPr/>
        <a:lstStyle/>
        <a:p>
          <a:pPr>
            <a:lnSpc>
              <a:spcPct val="100000"/>
            </a:lnSpc>
          </a:pPr>
          <a:r>
            <a:rPr lang="es-ES" sz="1600" dirty="0">
              <a:latin typeface="Montserrat" panose="00000500000000000000" pitchFamily="2" charset="0"/>
            </a:rPr>
            <a:t>Aviso del Registro Federal (FRN) Vol. 84, n.º 169 publicado el 30 de agosto de 2019, y FRN, vol. 84, n.º 175 publicado el 10 de septiembre de 2019.</a:t>
          </a:r>
          <a:endParaRPr lang="en-US" sz="1600" dirty="0">
            <a:latin typeface="Montserrat" panose="00000500000000000000" pitchFamily="2" charset="0"/>
          </a:endParaRPr>
        </a:p>
      </dgm:t>
    </dgm:pt>
    <dgm:pt modelId="{2B484DE7-9A45-47FF-B560-0FDF3AC3084F}" type="parTrans" cxnId="{E481B17F-CFA0-404B-B88D-ACD9042D8C61}">
      <dgm:prSet/>
      <dgm:spPr/>
      <dgm:t>
        <a:bodyPr/>
        <a:lstStyle/>
        <a:p>
          <a:endParaRPr lang="en-US"/>
        </a:p>
      </dgm:t>
    </dgm:pt>
    <dgm:pt modelId="{C3DC183A-EF94-4866-9526-579B647680B4}" type="sibTrans" cxnId="{E481B17F-CFA0-404B-B88D-ACD9042D8C61}">
      <dgm:prSet/>
      <dgm:spPr/>
      <dgm:t>
        <a:bodyPr/>
        <a:lstStyle/>
        <a:p>
          <a:endParaRPr lang="en-US"/>
        </a:p>
      </dgm:t>
    </dgm:pt>
    <dgm:pt modelId="{24CA708D-01E6-408A-BFFA-84A45BA4AE8F}">
      <dgm:prSet custT="1"/>
      <dgm:spPr/>
      <dgm:t>
        <a:bodyPr/>
        <a:lstStyle/>
        <a:p>
          <a:pPr>
            <a:lnSpc>
              <a:spcPct val="100000"/>
            </a:lnSpc>
          </a:pPr>
          <a:r>
            <a:rPr lang="es-ES" sz="1600" dirty="0">
              <a:latin typeface="Montserrat" panose="00000500000000000000" pitchFamily="2" charset="0"/>
            </a:rPr>
            <a:t>Según FRN, VIHFA llevará a cabo tres (3) audiencias públicas; uno (1) convocado antes de la publicación del Plan de Acción.</a:t>
          </a:r>
          <a:endParaRPr lang="en-US" sz="1600" dirty="0">
            <a:latin typeface="Montserrat" panose="00000500000000000000" pitchFamily="2" charset="0"/>
          </a:endParaRPr>
        </a:p>
      </dgm:t>
    </dgm:pt>
    <dgm:pt modelId="{5750D074-28D6-4120-8F63-1DA73CD073EB}" type="sibTrans" cxnId="{6708A90A-5258-45EC-A364-2BE6044C0693}">
      <dgm:prSet/>
      <dgm:spPr/>
      <dgm:t>
        <a:bodyPr/>
        <a:lstStyle/>
        <a:p>
          <a:endParaRPr lang="en-US"/>
        </a:p>
      </dgm:t>
    </dgm:pt>
    <dgm:pt modelId="{1AE77978-3A7B-408E-B726-6EB2294E8888}" type="parTrans" cxnId="{6708A90A-5258-45EC-A364-2BE6044C0693}">
      <dgm:prSet/>
      <dgm:spPr/>
      <dgm:t>
        <a:bodyPr/>
        <a:lstStyle/>
        <a:p>
          <a:endParaRPr lang="en-US"/>
        </a:p>
      </dgm:t>
    </dgm:pt>
    <dgm:pt modelId="{6051E5BE-38A3-4CBA-BE15-860271FD7825}">
      <dgm:prSet phldrT="[Text]" custT="1"/>
      <dgm:spPr/>
      <dgm:t>
        <a:bodyPr/>
        <a:lstStyle/>
        <a:p>
          <a:pPr>
            <a:lnSpc>
              <a:spcPct val="100000"/>
            </a:lnSpc>
          </a:pPr>
          <a:r>
            <a:rPr lang="es-ES" sz="1600" dirty="0">
              <a:latin typeface="Montserrat"/>
            </a:rPr>
            <a:t>El Departamento de Vivienda y Desarrollo Urbano de los Estados Unidos (HUD, por sus siglas en inglés) asignó $774,188,000 en fondos CDBG-MIT: (a) mitigación territorial y (b) mejoras de resiliencia.</a:t>
          </a:r>
          <a:endParaRPr lang="en-US" sz="1600" dirty="0">
            <a:latin typeface="Montserrat"/>
          </a:endParaRPr>
        </a:p>
      </dgm:t>
    </dgm:pt>
    <dgm:pt modelId="{A354A561-70FD-40BA-9D02-20C7874901BC}" type="parTrans" cxnId="{CF573F04-89CE-4570-9816-B3877E8FCD71}">
      <dgm:prSet/>
      <dgm:spPr/>
      <dgm:t>
        <a:bodyPr/>
        <a:lstStyle/>
        <a:p>
          <a:endParaRPr lang="en-US"/>
        </a:p>
      </dgm:t>
    </dgm:pt>
    <dgm:pt modelId="{582CF8D8-F359-40AD-A44E-67C7AFA89D46}" type="sibTrans" cxnId="{CF573F04-89CE-4570-9816-B3877E8FCD71}">
      <dgm:prSet/>
      <dgm:spPr/>
      <dgm:t>
        <a:bodyPr/>
        <a:lstStyle/>
        <a:p>
          <a:endParaRPr lang="en-US"/>
        </a:p>
      </dgm:t>
    </dgm:pt>
    <dgm:pt modelId="{E4F75E7C-EFB5-4534-8FC5-B0B92DC7748B}">
      <dgm:prSet custT="1"/>
      <dgm:spPr/>
      <dgm:t>
        <a:bodyPr/>
        <a:lstStyle/>
        <a:p>
          <a:pPr>
            <a:lnSpc>
              <a:spcPct val="100000"/>
            </a:lnSpc>
          </a:pPr>
          <a:r>
            <a:rPr lang="es-ES" sz="1600" dirty="0">
              <a:latin typeface="Montserrat" panose="00000500000000000000" pitchFamily="2" charset="0"/>
            </a:rPr>
            <a:t>Propuesta de modificación sustancial del plan de acción</a:t>
          </a:r>
          <a:r>
            <a:rPr lang="en-US" sz="1600" dirty="0">
              <a:latin typeface="Montserrat" panose="00000500000000000000" pitchFamily="2" charset="0"/>
            </a:rPr>
            <a:t>.</a:t>
          </a:r>
        </a:p>
      </dgm:t>
    </dgm:pt>
    <dgm:pt modelId="{9AB6969F-673F-42A0-825C-277F9DE70D42}" type="parTrans" cxnId="{C955A889-4656-4989-B9AA-C5EA7961644B}">
      <dgm:prSet/>
      <dgm:spPr/>
      <dgm:t>
        <a:bodyPr/>
        <a:lstStyle/>
        <a:p>
          <a:endParaRPr lang="en-US"/>
        </a:p>
      </dgm:t>
    </dgm:pt>
    <dgm:pt modelId="{0C5B015A-1D3D-458A-BA2E-A5A9F7613836}" type="sibTrans" cxnId="{C955A889-4656-4989-B9AA-C5EA7961644B}">
      <dgm:prSet/>
      <dgm:spPr/>
      <dgm:t>
        <a:bodyPr/>
        <a:lstStyle/>
        <a:p>
          <a:endParaRPr lang="en-US"/>
        </a:p>
      </dgm:t>
    </dgm:pt>
    <dgm:pt modelId="{46785FBE-80AB-49AF-BCC3-0DBB1AAA9744}" type="pres">
      <dgm:prSet presAssocID="{681C39A0-AC83-4CD9-B9EF-6401C67FC038}" presName="root" presStyleCnt="0">
        <dgm:presLayoutVars>
          <dgm:dir/>
          <dgm:resizeHandles val="exact"/>
        </dgm:presLayoutVars>
      </dgm:prSet>
      <dgm:spPr/>
    </dgm:pt>
    <dgm:pt modelId="{ACB81EE2-B4E5-4DA5-A4E9-9397BABCB8D7}" type="pres">
      <dgm:prSet presAssocID="{8FC4AFB3-8C92-4628-BFED-F2FF2959B678}" presName="compNode" presStyleCnt="0"/>
      <dgm:spPr/>
    </dgm:pt>
    <dgm:pt modelId="{4180EF28-C3C7-4FDF-A97D-3108301B7CF0}" type="pres">
      <dgm:prSet presAssocID="{8FC4AFB3-8C92-4628-BFED-F2FF2959B678}" presName="bgRect" presStyleLbl="bgShp" presStyleIdx="0" presStyleCnt="4" custScaleY="161066" custLinFactNeighborX="319" custLinFactNeighborY="2620"/>
      <dgm:spPr/>
    </dgm:pt>
    <dgm:pt modelId="{02659A63-E7F3-4103-8430-8928288948A4}" type="pres">
      <dgm:prSet presAssocID="{8FC4AFB3-8C92-4628-BFED-F2FF2959B678}"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losed Quotation Mark"/>
        </a:ext>
      </dgm:extLst>
    </dgm:pt>
    <dgm:pt modelId="{38DECA97-8BE0-4E18-8690-AD5C84542F33}" type="pres">
      <dgm:prSet presAssocID="{8FC4AFB3-8C92-4628-BFED-F2FF2959B678}" presName="spaceRect" presStyleCnt="0"/>
      <dgm:spPr/>
    </dgm:pt>
    <dgm:pt modelId="{C7D1BFF5-B12E-46FF-A9A8-5AA7F934674E}" type="pres">
      <dgm:prSet presAssocID="{8FC4AFB3-8C92-4628-BFED-F2FF2959B678}" presName="parTx" presStyleLbl="revTx" presStyleIdx="0" presStyleCnt="4" custScaleY="100000" custLinFactNeighborX="-148" custLinFactNeighborY="124">
        <dgm:presLayoutVars>
          <dgm:chMax val="0"/>
          <dgm:chPref val="0"/>
        </dgm:presLayoutVars>
      </dgm:prSet>
      <dgm:spPr/>
    </dgm:pt>
    <dgm:pt modelId="{94603655-B41A-468D-A7A4-117ADA73DA4C}" type="pres">
      <dgm:prSet presAssocID="{C3DC183A-EF94-4866-9526-579B647680B4}" presName="sibTrans" presStyleCnt="0"/>
      <dgm:spPr/>
    </dgm:pt>
    <dgm:pt modelId="{C3FA347A-FB99-4F7A-97E1-DEC900F28264}" type="pres">
      <dgm:prSet presAssocID="{6051E5BE-38A3-4CBA-BE15-860271FD7825}" presName="compNode" presStyleCnt="0"/>
      <dgm:spPr/>
    </dgm:pt>
    <dgm:pt modelId="{98F51E60-DEFA-4086-BE2B-492B14EA0AD2}" type="pres">
      <dgm:prSet presAssocID="{6051E5BE-38A3-4CBA-BE15-860271FD7825}" presName="bgRect" presStyleLbl="bgShp" presStyleIdx="1" presStyleCnt="4" custScaleY="156026" custLinFactNeighborX="-50456" custLinFactNeighborY="2244"/>
      <dgm:spPr/>
    </dgm:pt>
    <dgm:pt modelId="{6D4B5A68-BEA2-4D1F-89FE-83E79C24AFE6}" type="pres">
      <dgm:prSet presAssocID="{6051E5BE-38A3-4CBA-BE15-860271FD7825}" presName="iconRect" presStyleLbl="node1" presStyleIdx="1" presStyleCnt="4"/>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Money outline"/>
        </a:ext>
      </dgm:extLst>
    </dgm:pt>
    <dgm:pt modelId="{C9875398-6589-4FDC-9F78-0A3F5E0034BB}" type="pres">
      <dgm:prSet presAssocID="{6051E5BE-38A3-4CBA-BE15-860271FD7825}" presName="spaceRect" presStyleCnt="0"/>
      <dgm:spPr/>
    </dgm:pt>
    <dgm:pt modelId="{8CCBD6CC-2404-4763-AB38-70F63A3A6591}" type="pres">
      <dgm:prSet presAssocID="{6051E5BE-38A3-4CBA-BE15-860271FD7825}" presName="parTx" presStyleLbl="revTx" presStyleIdx="1" presStyleCnt="4" custScaleX="100000" custLinFactNeighborX="1170" custLinFactNeighborY="-14098">
        <dgm:presLayoutVars>
          <dgm:chMax val="0"/>
          <dgm:chPref val="0"/>
        </dgm:presLayoutVars>
      </dgm:prSet>
      <dgm:spPr/>
    </dgm:pt>
    <dgm:pt modelId="{17A7EFEE-D3EE-4188-8E68-F215B1286876}" type="pres">
      <dgm:prSet presAssocID="{582CF8D8-F359-40AD-A44E-67C7AFA89D46}" presName="sibTrans" presStyleCnt="0"/>
      <dgm:spPr/>
    </dgm:pt>
    <dgm:pt modelId="{DFF0C601-3B2E-4B5C-9508-972B161ABD99}" type="pres">
      <dgm:prSet presAssocID="{E4F75E7C-EFB5-4534-8FC5-B0B92DC7748B}" presName="compNode" presStyleCnt="0"/>
      <dgm:spPr/>
    </dgm:pt>
    <dgm:pt modelId="{4446A6AA-5852-4723-8798-AC850AA395F7}" type="pres">
      <dgm:prSet presAssocID="{E4F75E7C-EFB5-4534-8FC5-B0B92DC7748B}" presName="bgRect" presStyleLbl="bgShp" presStyleIdx="2" presStyleCnt="4" custLinFactNeighborX="632" custLinFactNeighborY="-2590"/>
      <dgm:spPr/>
    </dgm:pt>
    <dgm:pt modelId="{63E7CD0F-4114-4A5B-A9F6-0BC0E8DE990B}" type="pres">
      <dgm:prSet presAssocID="{E4F75E7C-EFB5-4534-8FC5-B0B92DC7748B}" presName="iconRect" presStyleLbl="node1" presStyleIdx="2" presStyleCnt="4" custLinFactNeighborX="-19400" custLinFactNeighborY="-4709"/>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Bank check with solid fill"/>
        </a:ext>
      </dgm:extLst>
    </dgm:pt>
    <dgm:pt modelId="{B976A9EB-61B1-4B70-B42D-75AF5F6D7A7C}" type="pres">
      <dgm:prSet presAssocID="{E4F75E7C-EFB5-4534-8FC5-B0B92DC7748B}" presName="spaceRect" presStyleCnt="0"/>
      <dgm:spPr/>
    </dgm:pt>
    <dgm:pt modelId="{B48FCC26-C38B-49AB-AF67-C0B2FC42B0F7}" type="pres">
      <dgm:prSet presAssocID="{E4F75E7C-EFB5-4534-8FC5-B0B92DC7748B}" presName="parTx" presStyleLbl="revTx" presStyleIdx="2" presStyleCnt="4" custLinFactNeighborY="-11818">
        <dgm:presLayoutVars>
          <dgm:chMax val="0"/>
          <dgm:chPref val="0"/>
        </dgm:presLayoutVars>
      </dgm:prSet>
      <dgm:spPr/>
    </dgm:pt>
    <dgm:pt modelId="{7D6715B1-6B41-4410-A37E-7E848CD7FFB1}" type="pres">
      <dgm:prSet presAssocID="{0C5B015A-1D3D-458A-BA2E-A5A9F7613836}" presName="sibTrans" presStyleCnt="0"/>
      <dgm:spPr/>
    </dgm:pt>
    <dgm:pt modelId="{46658549-486C-4F7B-A91D-6228AC015EBF}" type="pres">
      <dgm:prSet presAssocID="{24CA708D-01E6-408A-BFFA-84A45BA4AE8F}" presName="compNode" presStyleCnt="0"/>
      <dgm:spPr/>
    </dgm:pt>
    <dgm:pt modelId="{8472AF67-E31C-404B-B5E8-88B984838214}" type="pres">
      <dgm:prSet presAssocID="{24CA708D-01E6-408A-BFFA-84A45BA4AE8F}" presName="bgRect" presStyleLbl="bgShp" presStyleIdx="3" presStyleCnt="4" custScaleY="148270"/>
      <dgm:spPr/>
    </dgm:pt>
    <dgm:pt modelId="{E9489A70-7DD2-4358-B516-326CA8C0AF9C}" type="pres">
      <dgm:prSet presAssocID="{24CA708D-01E6-408A-BFFA-84A45BA4AE8F}"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Meeting"/>
        </a:ext>
      </dgm:extLst>
    </dgm:pt>
    <dgm:pt modelId="{EC0BB8D9-F40F-44EF-A738-DA6EB70680F1}" type="pres">
      <dgm:prSet presAssocID="{24CA708D-01E6-408A-BFFA-84A45BA4AE8F}" presName="spaceRect" presStyleCnt="0"/>
      <dgm:spPr/>
    </dgm:pt>
    <dgm:pt modelId="{519B2C57-32B2-4A97-9E1D-ED52C86BA909}" type="pres">
      <dgm:prSet presAssocID="{24CA708D-01E6-408A-BFFA-84A45BA4AE8F}" presName="parTx" presStyleLbl="revTx" presStyleIdx="3" presStyleCnt="4" custScaleY="123584">
        <dgm:presLayoutVars>
          <dgm:chMax val="0"/>
          <dgm:chPref val="0"/>
        </dgm:presLayoutVars>
      </dgm:prSet>
      <dgm:spPr/>
    </dgm:pt>
  </dgm:ptLst>
  <dgm:cxnLst>
    <dgm:cxn modelId="{CF573F04-89CE-4570-9816-B3877E8FCD71}" srcId="{681C39A0-AC83-4CD9-B9EF-6401C67FC038}" destId="{6051E5BE-38A3-4CBA-BE15-860271FD7825}" srcOrd="1" destOrd="0" parTransId="{A354A561-70FD-40BA-9D02-20C7874901BC}" sibTransId="{582CF8D8-F359-40AD-A44E-67C7AFA89D46}"/>
    <dgm:cxn modelId="{6708A90A-5258-45EC-A364-2BE6044C0693}" srcId="{681C39A0-AC83-4CD9-B9EF-6401C67FC038}" destId="{24CA708D-01E6-408A-BFFA-84A45BA4AE8F}" srcOrd="3" destOrd="0" parTransId="{1AE77978-3A7B-408E-B726-6EB2294E8888}" sibTransId="{5750D074-28D6-4120-8F63-1DA73CD073EB}"/>
    <dgm:cxn modelId="{FFE0D639-B5E8-4ECE-B292-9DFB27DB32F5}" type="presOf" srcId="{8FC4AFB3-8C92-4628-BFED-F2FF2959B678}" destId="{C7D1BFF5-B12E-46FF-A9A8-5AA7F934674E}" srcOrd="0" destOrd="0" presId="urn:microsoft.com/office/officeart/2018/2/layout/IconVerticalSolidList"/>
    <dgm:cxn modelId="{E481B17F-CFA0-404B-B88D-ACD9042D8C61}" srcId="{681C39A0-AC83-4CD9-B9EF-6401C67FC038}" destId="{8FC4AFB3-8C92-4628-BFED-F2FF2959B678}" srcOrd="0" destOrd="0" parTransId="{2B484DE7-9A45-47FF-B560-0FDF3AC3084F}" sibTransId="{C3DC183A-EF94-4866-9526-579B647680B4}"/>
    <dgm:cxn modelId="{73DE6189-A0D3-403F-A253-9049E03E23B3}" type="presOf" srcId="{681C39A0-AC83-4CD9-B9EF-6401C67FC038}" destId="{46785FBE-80AB-49AF-BCC3-0DBB1AAA9744}" srcOrd="0" destOrd="0" presId="urn:microsoft.com/office/officeart/2018/2/layout/IconVerticalSolidList"/>
    <dgm:cxn modelId="{C955A889-4656-4989-B9AA-C5EA7961644B}" srcId="{681C39A0-AC83-4CD9-B9EF-6401C67FC038}" destId="{E4F75E7C-EFB5-4534-8FC5-B0B92DC7748B}" srcOrd="2" destOrd="0" parTransId="{9AB6969F-673F-42A0-825C-277F9DE70D42}" sibTransId="{0C5B015A-1D3D-458A-BA2E-A5A9F7613836}"/>
    <dgm:cxn modelId="{312FBF94-04FC-4B99-BCFF-68D4E8BDACE0}" type="presOf" srcId="{24CA708D-01E6-408A-BFFA-84A45BA4AE8F}" destId="{519B2C57-32B2-4A97-9E1D-ED52C86BA909}" srcOrd="0" destOrd="0" presId="urn:microsoft.com/office/officeart/2018/2/layout/IconVerticalSolidList"/>
    <dgm:cxn modelId="{20AB3DED-D4EF-42AE-9980-E11E5EB03AD5}" type="presOf" srcId="{E4F75E7C-EFB5-4534-8FC5-B0B92DC7748B}" destId="{B48FCC26-C38B-49AB-AF67-C0B2FC42B0F7}" srcOrd="0" destOrd="0" presId="urn:microsoft.com/office/officeart/2018/2/layout/IconVerticalSolidList"/>
    <dgm:cxn modelId="{8B6A9CED-175A-4F9D-A394-722F38E301DF}" type="presOf" srcId="{6051E5BE-38A3-4CBA-BE15-860271FD7825}" destId="{8CCBD6CC-2404-4763-AB38-70F63A3A6591}" srcOrd="0" destOrd="0" presId="urn:microsoft.com/office/officeart/2018/2/layout/IconVerticalSolidList"/>
    <dgm:cxn modelId="{17CC4B9B-DBCB-4002-A1B0-EC6FCA6F7C60}" type="presParOf" srcId="{46785FBE-80AB-49AF-BCC3-0DBB1AAA9744}" destId="{ACB81EE2-B4E5-4DA5-A4E9-9397BABCB8D7}" srcOrd="0" destOrd="0" presId="urn:microsoft.com/office/officeart/2018/2/layout/IconVerticalSolidList"/>
    <dgm:cxn modelId="{42A2437F-EC10-4A7D-BF9A-CD6AD2CD45B6}" type="presParOf" srcId="{ACB81EE2-B4E5-4DA5-A4E9-9397BABCB8D7}" destId="{4180EF28-C3C7-4FDF-A97D-3108301B7CF0}" srcOrd="0" destOrd="0" presId="urn:microsoft.com/office/officeart/2018/2/layout/IconVerticalSolidList"/>
    <dgm:cxn modelId="{80F5C828-8889-44D8-B0B0-5BDF86E0D49F}" type="presParOf" srcId="{ACB81EE2-B4E5-4DA5-A4E9-9397BABCB8D7}" destId="{02659A63-E7F3-4103-8430-8928288948A4}" srcOrd="1" destOrd="0" presId="urn:microsoft.com/office/officeart/2018/2/layout/IconVerticalSolidList"/>
    <dgm:cxn modelId="{BDE24B85-7600-4DBA-B4A7-AFD15297C353}" type="presParOf" srcId="{ACB81EE2-B4E5-4DA5-A4E9-9397BABCB8D7}" destId="{38DECA97-8BE0-4E18-8690-AD5C84542F33}" srcOrd="2" destOrd="0" presId="urn:microsoft.com/office/officeart/2018/2/layout/IconVerticalSolidList"/>
    <dgm:cxn modelId="{961B5A36-EF73-4459-A75E-859058A782A2}" type="presParOf" srcId="{ACB81EE2-B4E5-4DA5-A4E9-9397BABCB8D7}" destId="{C7D1BFF5-B12E-46FF-A9A8-5AA7F934674E}" srcOrd="3" destOrd="0" presId="urn:microsoft.com/office/officeart/2018/2/layout/IconVerticalSolidList"/>
    <dgm:cxn modelId="{F2368C84-5DBB-4212-80C0-F0F06B0562F6}" type="presParOf" srcId="{46785FBE-80AB-49AF-BCC3-0DBB1AAA9744}" destId="{94603655-B41A-468D-A7A4-117ADA73DA4C}" srcOrd="1" destOrd="0" presId="urn:microsoft.com/office/officeart/2018/2/layout/IconVerticalSolidList"/>
    <dgm:cxn modelId="{873E0714-083A-434F-B63D-EF823987C70E}" type="presParOf" srcId="{46785FBE-80AB-49AF-BCC3-0DBB1AAA9744}" destId="{C3FA347A-FB99-4F7A-97E1-DEC900F28264}" srcOrd="2" destOrd="0" presId="urn:microsoft.com/office/officeart/2018/2/layout/IconVerticalSolidList"/>
    <dgm:cxn modelId="{5603AAE0-61BE-434A-B4B2-A9AE88F8E4B1}" type="presParOf" srcId="{C3FA347A-FB99-4F7A-97E1-DEC900F28264}" destId="{98F51E60-DEFA-4086-BE2B-492B14EA0AD2}" srcOrd="0" destOrd="0" presId="urn:microsoft.com/office/officeart/2018/2/layout/IconVerticalSolidList"/>
    <dgm:cxn modelId="{88DE06A3-E137-4084-8507-90736E36BDD0}" type="presParOf" srcId="{C3FA347A-FB99-4F7A-97E1-DEC900F28264}" destId="{6D4B5A68-BEA2-4D1F-89FE-83E79C24AFE6}" srcOrd="1" destOrd="0" presId="urn:microsoft.com/office/officeart/2018/2/layout/IconVerticalSolidList"/>
    <dgm:cxn modelId="{EADA6A9C-3B36-43BD-AF2E-950D994C6315}" type="presParOf" srcId="{C3FA347A-FB99-4F7A-97E1-DEC900F28264}" destId="{C9875398-6589-4FDC-9F78-0A3F5E0034BB}" srcOrd="2" destOrd="0" presId="urn:microsoft.com/office/officeart/2018/2/layout/IconVerticalSolidList"/>
    <dgm:cxn modelId="{A82D5C4D-3CAB-4C20-A5AC-425CEC33E3B4}" type="presParOf" srcId="{C3FA347A-FB99-4F7A-97E1-DEC900F28264}" destId="{8CCBD6CC-2404-4763-AB38-70F63A3A6591}" srcOrd="3" destOrd="0" presId="urn:microsoft.com/office/officeart/2018/2/layout/IconVerticalSolidList"/>
    <dgm:cxn modelId="{F45597A2-96C2-42FE-8396-919D42FE2AED}" type="presParOf" srcId="{46785FBE-80AB-49AF-BCC3-0DBB1AAA9744}" destId="{17A7EFEE-D3EE-4188-8E68-F215B1286876}" srcOrd="3" destOrd="0" presId="urn:microsoft.com/office/officeart/2018/2/layout/IconVerticalSolidList"/>
    <dgm:cxn modelId="{E84ECE09-7002-48E0-8F18-D5DB4FF8D170}" type="presParOf" srcId="{46785FBE-80AB-49AF-BCC3-0DBB1AAA9744}" destId="{DFF0C601-3B2E-4B5C-9508-972B161ABD99}" srcOrd="4" destOrd="0" presId="urn:microsoft.com/office/officeart/2018/2/layout/IconVerticalSolidList"/>
    <dgm:cxn modelId="{BC7D9FE3-6DFE-4412-AA03-4B845675C5DD}" type="presParOf" srcId="{DFF0C601-3B2E-4B5C-9508-972B161ABD99}" destId="{4446A6AA-5852-4723-8798-AC850AA395F7}" srcOrd="0" destOrd="0" presId="urn:microsoft.com/office/officeart/2018/2/layout/IconVerticalSolidList"/>
    <dgm:cxn modelId="{612CCE97-2EE5-44FD-BF3D-3F1C82FDE771}" type="presParOf" srcId="{DFF0C601-3B2E-4B5C-9508-972B161ABD99}" destId="{63E7CD0F-4114-4A5B-A9F6-0BC0E8DE990B}" srcOrd="1" destOrd="0" presId="urn:microsoft.com/office/officeart/2018/2/layout/IconVerticalSolidList"/>
    <dgm:cxn modelId="{A296091A-2954-4D63-837C-BCCC50C6CFC1}" type="presParOf" srcId="{DFF0C601-3B2E-4B5C-9508-972B161ABD99}" destId="{B976A9EB-61B1-4B70-B42D-75AF5F6D7A7C}" srcOrd="2" destOrd="0" presId="urn:microsoft.com/office/officeart/2018/2/layout/IconVerticalSolidList"/>
    <dgm:cxn modelId="{CBF637D2-1A27-4571-AF22-6A6D0C89401A}" type="presParOf" srcId="{DFF0C601-3B2E-4B5C-9508-972B161ABD99}" destId="{B48FCC26-C38B-49AB-AF67-C0B2FC42B0F7}" srcOrd="3" destOrd="0" presId="urn:microsoft.com/office/officeart/2018/2/layout/IconVerticalSolidList"/>
    <dgm:cxn modelId="{8A1093A4-B7CA-4DB2-963E-14E8A5437EF7}" type="presParOf" srcId="{46785FBE-80AB-49AF-BCC3-0DBB1AAA9744}" destId="{7D6715B1-6B41-4410-A37E-7E848CD7FFB1}" srcOrd="5" destOrd="0" presId="urn:microsoft.com/office/officeart/2018/2/layout/IconVerticalSolidList"/>
    <dgm:cxn modelId="{2761E757-1F8E-414D-A654-029D0C697F44}" type="presParOf" srcId="{46785FBE-80AB-49AF-BCC3-0DBB1AAA9744}" destId="{46658549-486C-4F7B-A91D-6228AC015EBF}" srcOrd="6" destOrd="0" presId="urn:microsoft.com/office/officeart/2018/2/layout/IconVerticalSolidList"/>
    <dgm:cxn modelId="{9C260E85-3A67-4FC7-8057-30FE75D44648}" type="presParOf" srcId="{46658549-486C-4F7B-A91D-6228AC015EBF}" destId="{8472AF67-E31C-404B-B5E8-88B984838214}" srcOrd="0" destOrd="0" presId="urn:microsoft.com/office/officeart/2018/2/layout/IconVerticalSolidList"/>
    <dgm:cxn modelId="{07D97B4C-FD20-42C6-A0E1-B6E6E77F9789}" type="presParOf" srcId="{46658549-486C-4F7B-A91D-6228AC015EBF}" destId="{E9489A70-7DD2-4358-B516-326CA8C0AF9C}" srcOrd="1" destOrd="0" presId="urn:microsoft.com/office/officeart/2018/2/layout/IconVerticalSolidList"/>
    <dgm:cxn modelId="{B64C5F10-D1B5-4C7F-BD6D-089487ACE38C}" type="presParOf" srcId="{46658549-486C-4F7B-A91D-6228AC015EBF}" destId="{EC0BB8D9-F40F-44EF-A738-DA6EB70680F1}" srcOrd="2" destOrd="0" presId="urn:microsoft.com/office/officeart/2018/2/layout/IconVerticalSolidList"/>
    <dgm:cxn modelId="{BB679180-F9AA-4F15-A65F-B1C7E3B419BE}" type="presParOf" srcId="{46658549-486C-4F7B-A91D-6228AC015EBF}" destId="{519B2C57-32B2-4A97-9E1D-ED52C86BA909}"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2CC7628-84AA-4742-8184-606716A227FA}" type="doc">
      <dgm:prSet loTypeId="urn:microsoft.com/office/officeart/2008/layout/VerticalCurvedList" loCatId="list" qsTypeId="urn:microsoft.com/office/officeart/2005/8/quickstyle/simple1" qsCatId="simple" csTypeId="urn:microsoft.com/office/officeart/2005/8/colors/accent1_2" csCatId="accent1" phldr="1"/>
      <dgm:spPr/>
    </dgm:pt>
    <dgm:pt modelId="{478A81C8-076D-473F-B9D1-463836EBD75A}">
      <dgm:prSet phldrT="[Text]"/>
      <dgm:spPr/>
      <dgm:t>
        <a:bodyPr/>
        <a:lstStyle/>
        <a:p>
          <a:r>
            <a:rPr lang="en-US" b="1" dirty="0">
              <a:latin typeface="Montserrat"/>
            </a:rPr>
            <a:t>       </a:t>
          </a:r>
          <a:r>
            <a:rPr lang="es-ES" b="1" dirty="0">
              <a:latin typeface="Montserrat"/>
            </a:rPr>
            <a:t>Cumplir con la definición de una Actividad de 	Mitigación</a:t>
          </a:r>
          <a:endParaRPr lang="en-US" b="1" dirty="0">
            <a:latin typeface="Montserrat"/>
          </a:endParaRPr>
        </a:p>
      </dgm:t>
    </dgm:pt>
    <dgm:pt modelId="{94BDF7DE-12F0-4ECA-A323-24FE4B5BA656}" type="parTrans" cxnId="{BBC3F332-28BB-4B75-BB71-EFC935DE4973}">
      <dgm:prSet/>
      <dgm:spPr/>
      <dgm:t>
        <a:bodyPr/>
        <a:lstStyle/>
        <a:p>
          <a:endParaRPr lang="en-US">
            <a:latin typeface="Montserrat" panose="00000500000000000000" pitchFamily="2" charset="0"/>
          </a:endParaRPr>
        </a:p>
      </dgm:t>
    </dgm:pt>
    <dgm:pt modelId="{9806CED0-AB62-4E4A-B696-FFAFF45B96BD}" type="sibTrans" cxnId="{BBC3F332-28BB-4B75-BB71-EFC935DE4973}">
      <dgm:prSet/>
      <dgm:spPr/>
      <dgm:t>
        <a:bodyPr/>
        <a:lstStyle/>
        <a:p>
          <a:endParaRPr lang="en-US">
            <a:latin typeface="Montserrat" panose="00000500000000000000" pitchFamily="2" charset="0"/>
          </a:endParaRPr>
        </a:p>
      </dgm:t>
    </dgm:pt>
    <dgm:pt modelId="{5AFB4A48-4D1C-49D3-BF05-408BF25FD77E}">
      <dgm:prSet phldrT="[Text]" custT="1"/>
      <dgm:spPr/>
      <dgm:t>
        <a:bodyPr/>
        <a:lstStyle/>
        <a:p>
          <a:pPr rtl="0"/>
          <a:r>
            <a:rPr lang="es-ES" sz="1700" b="1" dirty="0">
              <a:latin typeface="Montserrat"/>
            </a:rPr>
            <a:t>Abordar los riesgos actuales y futuros identificados en el Plan de Mitigación de Riesgos de las Islas Vírgenes de EE. UU. 2019</a:t>
          </a:r>
          <a:endParaRPr lang="en-US" sz="1700" b="1" dirty="0">
            <a:solidFill>
              <a:schemeClr val="bg2"/>
            </a:solidFill>
            <a:latin typeface="Montserrat"/>
          </a:endParaRPr>
        </a:p>
      </dgm:t>
    </dgm:pt>
    <dgm:pt modelId="{B39D6A24-4FB9-4E4E-979B-F1A1E87AE590}" type="parTrans" cxnId="{140517AD-2CF9-4681-9355-6163067512FF}">
      <dgm:prSet/>
      <dgm:spPr/>
      <dgm:t>
        <a:bodyPr/>
        <a:lstStyle/>
        <a:p>
          <a:endParaRPr lang="en-US">
            <a:latin typeface="Montserrat" panose="00000500000000000000" pitchFamily="2" charset="0"/>
          </a:endParaRPr>
        </a:p>
      </dgm:t>
    </dgm:pt>
    <dgm:pt modelId="{0366C134-969E-4EF6-88DF-0E161CA63049}" type="sibTrans" cxnId="{140517AD-2CF9-4681-9355-6163067512FF}">
      <dgm:prSet/>
      <dgm:spPr/>
      <dgm:t>
        <a:bodyPr/>
        <a:lstStyle/>
        <a:p>
          <a:endParaRPr lang="en-US">
            <a:latin typeface="Montserrat" panose="00000500000000000000" pitchFamily="2" charset="0"/>
          </a:endParaRPr>
        </a:p>
      </dgm:t>
    </dgm:pt>
    <dgm:pt modelId="{97A8B927-1492-469A-928D-181D0D60B02E}">
      <dgm:prSet phldrT="[Text]"/>
      <dgm:spPr/>
      <dgm:t>
        <a:bodyPr/>
        <a:lstStyle/>
        <a:p>
          <a:pPr rtl="0"/>
          <a:r>
            <a:rPr lang="es-ES" b="1" dirty="0">
              <a:latin typeface="Montserrat"/>
            </a:rPr>
            <a:t>Actividades de elegibilidad para CDBG bajo el Título I de la Ley de Vivienda y Desarrollo Comunitario de 1974 (HCDA, por sus siglas en inglés)</a:t>
          </a:r>
          <a:r>
            <a:rPr lang="en-US" b="1" dirty="0">
              <a:latin typeface="Montserrat"/>
            </a:rPr>
            <a:t>)</a:t>
          </a:r>
        </a:p>
      </dgm:t>
    </dgm:pt>
    <dgm:pt modelId="{08102CFA-2469-4866-A564-4CF2215A5B4B}" type="parTrans" cxnId="{7BF2585E-9CEA-42A4-9204-5697D6321971}">
      <dgm:prSet/>
      <dgm:spPr/>
      <dgm:t>
        <a:bodyPr/>
        <a:lstStyle/>
        <a:p>
          <a:endParaRPr lang="en-US">
            <a:latin typeface="Montserrat" panose="00000500000000000000" pitchFamily="2" charset="0"/>
          </a:endParaRPr>
        </a:p>
      </dgm:t>
    </dgm:pt>
    <dgm:pt modelId="{41BE2C3E-78DF-4205-A22D-6520AB171DFA}" type="sibTrans" cxnId="{7BF2585E-9CEA-42A4-9204-5697D6321971}">
      <dgm:prSet/>
      <dgm:spPr/>
      <dgm:t>
        <a:bodyPr/>
        <a:lstStyle/>
        <a:p>
          <a:endParaRPr lang="en-US">
            <a:latin typeface="Montserrat" panose="00000500000000000000" pitchFamily="2" charset="0"/>
          </a:endParaRPr>
        </a:p>
      </dgm:t>
    </dgm:pt>
    <dgm:pt modelId="{6EB02551-DA32-4DC0-8541-60189C5ADD16}">
      <dgm:prSet phldrT="[Text]"/>
      <dgm:spPr/>
      <dgm:t>
        <a:bodyPr/>
        <a:lstStyle/>
        <a:p>
          <a:pPr rtl="0"/>
          <a:r>
            <a:rPr lang="en-US" b="1" dirty="0">
              <a:latin typeface="Montserrat"/>
            </a:rPr>
            <a:t>       * </a:t>
          </a:r>
          <a:r>
            <a:rPr lang="es-ES" b="1" dirty="0">
              <a:latin typeface="Montserrat"/>
            </a:rPr>
            <a:t>Cumplir con un objetivo nacional de HUD</a:t>
          </a:r>
          <a:endParaRPr lang="en-US" b="1" dirty="0">
            <a:latin typeface="Montserrat"/>
          </a:endParaRPr>
        </a:p>
      </dgm:t>
    </dgm:pt>
    <dgm:pt modelId="{575DA7E9-77D7-4924-837D-F2A9C3BD6E1E}" type="parTrans" cxnId="{DA93688F-DBC4-4862-8CF5-7237C91A9BF1}">
      <dgm:prSet/>
      <dgm:spPr/>
      <dgm:t>
        <a:bodyPr/>
        <a:lstStyle/>
        <a:p>
          <a:endParaRPr lang="en-US">
            <a:latin typeface="Montserrat" panose="00000500000000000000" pitchFamily="2" charset="0"/>
          </a:endParaRPr>
        </a:p>
      </dgm:t>
    </dgm:pt>
    <dgm:pt modelId="{DF646029-FE66-4CFE-80E6-83C2C00F556E}" type="sibTrans" cxnId="{DA93688F-DBC4-4862-8CF5-7237C91A9BF1}">
      <dgm:prSet/>
      <dgm:spPr/>
      <dgm:t>
        <a:bodyPr/>
        <a:lstStyle/>
        <a:p>
          <a:endParaRPr lang="en-US">
            <a:latin typeface="Montserrat" panose="00000500000000000000" pitchFamily="2" charset="0"/>
          </a:endParaRPr>
        </a:p>
      </dgm:t>
    </dgm:pt>
    <dgm:pt modelId="{F792F18A-C69D-458C-8C15-71FA8EA1CB27}" type="pres">
      <dgm:prSet presAssocID="{E2CC7628-84AA-4742-8184-606716A227FA}" presName="Name0" presStyleCnt="0">
        <dgm:presLayoutVars>
          <dgm:chMax val="7"/>
          <dgm:chPref val="7"/>
          <dgm:dir/>
        </dgm:presLayoutVars>
      </dgm:prSet>
      <dgm:spPr/>
    </dgm:pt>
    <dgm:pt modelId="{DF66C029-B315-440E-AAC1-73C813E3F9C8}" type="pres">
      <dgm:prSet presAssocID="{E2CC7628-84AA-4742-8184-606716A227FA}" presName="Name1" presStyleCnt="0"/>
      <dgm:spPr/>
    </dgm:pt>
    <dgm:pt modelId="{5F6F0BB8-A3DB-4B9B-AD70-AC15B5949D7D}" type="pres">
      <dgm:prSet presAssocID="{E2CC7628-84AA-4742-8184-606716A227FA}" presName="cycle" presStyleCnt="0"/>
      <dgm:spPr/>
    </dgm:pt>
    <dgm:pt modelId="{02FB6761-6C08-4BA1-A6F6-712F66AA834F}" type="pres">
      <dgm:prSet presAssocID="{E2CC7628-84AA-4742-8184-606716A227FA}" presName="srcNode" presStyleLbl="node1" presStyleIdx="0" presStyleCnt="4"/>
      <dgm:spPr/>
    </dgm:pt>
    <dgm:pt modelId="{AAE438CD-E09C-4ADA-B3EF-AF5C52DFB662}" type="pres">
      <dgm:prSet presAssocID="{E2CC7628-84AA-4742-8184-606716A227FA}" presName="conn" presStyleLbl="parChTrans1D2" presStyleIdx="0" presStyleCnt="1"/>
      <dgm:spPr/>
    </dgm:pt>
    <dgm:pt modelId="{92A1CC83-F7FE-49B5-A75B-ECE1FAB6C965}" type="pres">
      <dgm:prSet presAssocID="{E2CC7628-84AA-4742-8184-606716A227FA}" presName="extraNode" presStyleLbl="node1" presStyleIdx="0" presStyleCnt="4"/>
      <dgm:spPr/>
    </dgm:pt>
    <dgm:pt modelId="{6803AFC2-C6F7-4AA0-B8DF-DFC8AE79B9B3}" type="pres">
      <dgm:prSet presAssocID="{E2CC7628-84AA-4742-8184-606716A227FA}" presName="dstNode" presStyleLbl="node1" presStyleIdx="0" presStyleCnt="4"/>
      <dgm:spPr/>
    </dgm:pt>
    <dgm:pt modelId="{F51D1AEC-5968-480A-ABD2-42FC3F898931}" type="pres">
      <dgm:prSet presAssocID="{478A81C8-076D-473F-B9D1-463836EBD75A}" presName="text_1" presStyleLbl="node1" presStyleIdx="0" presStyleCnt="4" custScaleY="122837">
        <dgm:presLayoutVars>
          <dgm:bulletEnabled val="1"/>
        </dgm:presLayoutVars>
      </dgm:prSet>
      <dgm:spPr/>
    </dgm:pt>
    <dgm:pt modelId="{3F92D89A-242B-4E67-8471-4D34AF0E9778}" type="pres">
      <dgm:prSet presAssocID="{478A81C8-076D-473F-B9D1-463836EBD75A}" presName="accent_1" presStyleCnt="0"/>
      <dgm:spPr/>
    </dgm:pt>
    <dgm:pt modelId="{DC445D69-4BEC-4650-B563-7F473BD35CF7}" type="pres">
      <dgm:prSet presAssocID="{478A81C8-076D-473F-B9D1-463836EBD75A}" presName="accentRepeatNode" presStyleLbl="solidFgAcc1" presStyleIdx="0" presStyleCnt="4" custLinFactNeighborX="848" custLinFactNeighborY="-128"/>
      <dgm:spPr/>
    </dgm:pt>
    <dgm:pt modelId="{E28F8C2F-2A6F-4E47-9A1C-1B1801E2EE27}" type="pres">
      <dgm:prSet presAssocID="{5AFB4A48-4D1C-49D3-BF05-408BF25FD77E}" presName="text_2" presStyleLbl="node1" presStyleIdx="1" presStyleCnt="4" custScaleY="125028">
        <dgm:presLayoutVars>
          <dgm:bulletEnabled val="1"/>
        </dgm:presLayoutVars>
      </dgm:prSet>
      <dgm:spPr/>
    </dgm:pt>
    <dgm:pt modelId="{44D761DE-CB33-4C0A-9BF2-B14B1B15721F}" type="pres">
      <dgm:prSet presAssocID="{5AFB4A48-4D1C-49D3-BF05-408BF25FD77E}" presName="accent_2" presStyleCnt="0"/>
      <dgm:spPr/>
    </dgm:pt>
    <dgm:pt modelId="{5084D49E-653D-40AE-B0D9-7F2E3EBDFC42}" type="pres">
      <dgm:prSet presAssocID="{5AFB4A48-4D1C-49D3-BF05-408BF25FD77E}" presName="accentRepeatNode" presStyleLbl="solidFgAcc1" presStyleIdx="1" presStyleCnt="4"/>
      <dgm:spPr/>
    </dgm:pt>
    <dgm:pt modelId="{7643759E-4041-4869-9E2B-7409E246B23F}" type="pres">
      <dgm:prSet presAssocID="{97A8B927-1492-469A-928D-181D0D60B02E}" presName="text_3" presStyleLbl="node1" presStyleIdx="2" presStyleCnt="4" custScaleY="121139">
        <dgm:presLayoutVars>
          <dgm:bulletEnabled val="1"/>
        </dgm:presLayoutVars>
      </dgm:prSet>
      <dgm:spPr/>
    </dgm:pt>
    <dgm:pt modelId="{E78C914C-D697-43D1-837E-13F7FE442781}" type="pres">
      <dgm:prSet presAssocID="{97A8B927-1492-469A-928D-181D0D60B02E}" presName="accent_3" presStyleCnt="0"/>
      <dgm:spPr/>
    </dgm:pt>
    <dgm:pt modelId="{66C48493-1667-4B82-9740-13F26B92CCBE}" type="pres">
      <dgm:prSet presAssocID="{97A8B927-1492-469A-928D-181D0D60B02E}" presName="accentRepeatNode" presStyleLbl="solidFgAcc1" presStyleIdx="2" presStyleCnt="4"/>
      <dgm:spPr/>
    </dgm:pt>
    <dgm:pt modelId="{8A83D449-CEEB-42FA-9DA2-B586E32D71F8}" type="pres">
      <dgm:prSet presAssocID="{6EB02551-DA32-4DC0-8541-60189C5ADD16}" presName="text_4" presStyleLbl="node1" presStyleIdx="3" presStyleCnt="4">
        <dgm:presLayoutVars>
          <dgm:bulletEnabled val="1"/>
        </dgm:presLayoutVars>
      </dgm:prSet>
      <dgm:spPr/>
    </dgm:pt>
    <dgm:pt modelId="{C87ABDED-BAD3-482D-B23E-E13ADA2D0E4D}" type="pres">
      <dgm:prSet presAssocID="{6EB02551-DA32-4DC0-8541-60189C5ADD16}" presName="accent_4" presStyleCnt="0"/>
      <dgm:spPr/>
    </dgm:pt>
    <dgm:pt modelId="{C305AB31-3F79-4A57-95A7-8629BD806AAD}" type="pres">
      <dgm:prSet presAssocID="{6EB02551-DA32-4DC0-8541-60189C5ADD16}" presName="accentRepeatNode" presStyleLbl="solidFgAcc1" presStyleIdx="3" presStyleCnt="4"/>
      <dgm:spPr/>
    </dgm:pt>
  </dgm:ptLst>
  <dgm:cxnLst>
    <dgm:cxn modelId="{BBC3F332-28BB-4B75-BB71-EFC935DE4973}" srcId="{E2CC7628-84AA-4742-8184-606716A227FA}" destId="{478A81C8-076D-473F-B9D1-463836EBD75A}" srcOrd="0" destOrd="0" parTransId="{94BDF7DE-12F0-4ECA-A323-24FE4B5BA656}" sibTransId="{9806CED0-AB62-4E4A-B696-FFAFF45B96BD}"/>
    <dgm:cxn modelId="{7BF2585E-9CEA-42A4-9204-5697D6321971}" srcId="{E2CC7628-84AA-4742-8184-606716A227FA}" destId="{97A8B927-1492-469A-928D-181D0D60B02E}" srcOrd="2" destOrd="0" parTransId="{08102CFA-2469-4866-A564-4CF2215A5B4B}" sibTransId="{41BE2C3E-78DF-4205-A22D-6520AB171DFA}"/>
    <dgm:cxn modelId="{A2E71E44-8A57-4B18-BD89-0194FD9C52C4}" type="presOf" srcId="{97A8B927-1492-469A-928D-181D0D60B02E}" destId="{7643759E-4041-4869-9E2B-7409E246B23F}" srcOrd="0" destOrd="0" presId="urn:microsoft.com/office/officeart/2008/layout/VerticalCurvedList"/>
    <dgm:cxn modelId="{DA93688F-DBC4-4862-8CF5-7237C91A9BF1}" srcId="{E2CC7628-84AA-4742-8184-606716A227FA}" destId="{6EB02551-DA32-4DC0-8541-60189C5ADD16}" srcOrd="3" destOrd="0" parTransId="{575DA7E9-77D7-4924-837D-F2A9C3BD6E1E}" sibTransId="{DF646029-FE66-4CFE-80E6-83C2C00F556E}"/>
    <dgm:cxn modelId="{709C2AA0-E447-4BE2-97DE-FEFFF0D7CC04}" type="presOf" srcId="{E2CC7628-84AA-4742-8184-606716A227FA}" destId="{F792F18A-C69D-458C-8C15-71FA8EA1CB27}" srcOrd="0" destOrd="0" presId="urn:microsoft.com/office/officeart/2008/layout/VerticalCurvedList"/>
    <dgm:cxn modelId="{E09AA4A6-9DD8-49EE-8218-7A2C4F39FA53}" type="presOf" srcId="{6EB02551-DA32-4DC0-8541-60189C5ADD16}" destId="{8A83D449-CEEB-42FA-9DA2-B586E32D71F8}" srcOrd="0" destOrd="0" presId="urn:microsoft.com/office/officeart/2008/layout/VerticalCurvedList"/>
    <dgm:cxn modelId="{2AC1EDAC-46B5-43E6-95D5-EF5EAA949C57}" type="presOf" srcId="{478A81C8-076D-473F-B9D1-463836EBD75A}" destId="{F51D1AEC-5968-480A-ABD2-42FC3F898931}" srcOrd="0" destOrd="0" presId="urn:microsoft.com/office/officeart/2008/layout/VerticalCurvedList"/>
    <dgm:cxn modelId="{140517AD-2CF9-4681-9355-6163067512FF}" srcId="{E2CC7628-84AA-4742-8184-606716A227FA}" destId="{5AFB4A48-4D1C-49D3-BF05-408BF25FD77E}" srcOrd="1" destOrd="0" parTransId="{B39D6A24-4FB9-4E4E-979B-F1A1E87AE590}" sibTransId="{0366C134-969E-4EF6-88DF-0E161CA63049}"/>
    <dgm:cxn modelId="{F18C1BB1-D132-4705-B789-8EAB9DA7EAE7}" type="presOf" srcId="{9806CED0-AB62-4E4A-B696-FFAFF45B96BD}" destId="{AAE438CD-E09C-4ADA-B3EF-AF5C52DFB662}" srcOrd="0" destOrd="0" presId="urn:microsoft.com/office/officeart/2008/layout/VerticalCurvedList"/>
    <dgm:cxn modelId="{13F8B4FC-B8E7-4B09-8BF7-DE01D544AF56}" type="presOf" srcId="{5AFB4A48-4D1C-49D3-BF05-408BF25FD77E}" destId="{E28F8C2F-2A6F-4E47-9A1C-1B1801E2EE27}" srcOrd="0" destOrd="0" presId="urn:microsoft.com/office/officeart/2008/layout/VerticalCurvedList"/>
    <dgm:cxn modelId="{AC100713-ACC9-4A05-8019-0567476CB519}" type="presParOf" srcId="{F792F18A-C69D-458C-8C15-71FA8EA1CB27}" destId="{DF66C029-B315-440E-AAC1-73C813E3F9C8}" srcOrd="0" destOrd="0" presId="urn:microsoft.com/office/officeart/2008/layout/VerticalCurvedList"/>
    <dgm:cxn modelId="{52945B71-7F11-49F9-9076-328B38C85DA2}" type="presParOf" srcId="{DF66C029-B315-440E-AAC1-73C813E3F9C8}" destId="{5F6F0BB8-A3DB-4B9B-AD70-AC15B5949D7D}" srcOrd="0" destOrd="0" presId="urn:microsoft.com/office/officeart/2008/layout/VerticalCurvedList"/>
    <dgm:cxn modelId="{CC9F5494-7613-4E29-A0BB-14852899CAE9}" type="presParOf" srcId="{5F6F0BB8-A3DB-4B9B-AD70-AC15B5949D7D}" destId="{02FB6761-6C08-4BA1-A6F6-712F66AA834F}" srcOrd="0" destOrd="0" presId="urn:microsoft.com/office/officeart/2008/layout/VerticalCurvedList"/>
    <dgm:cxn modelId="{F3D7675C-7117-4B47-904F-84807B89CE62}" type="presParOf" srcId="{5F6F0BB8-A3DB-4B9B-AD70-AC15B5949D7D}" destId="{AAE438CD-E09C-4ADA-B3EF-AF5C52DFB662}" srcOrd="1" destOrd="0" presId="urn:microsoft.com/office/officeart/2008/layout/VerticalCurvedList"/>
    <dgm:cxn modelId="{C5F9DE9E-C999-4191-A6BD-2B1E802C7A14}" type="presParOf" srcId="{5F6F0BB8-A3DB-4B9B-AD70-AC15B5949D7D}" destId="{92A1CC83-F7FE-49B5-A75B-ECE1FAB6C965}" srcOrd="2" destOrd="0" presId="urn:microsoft.com/office/officeart/2008/layout/VerticalCurvedList"/>
    <dgm:cxn modelId="{361A4176-7907-43A4-8C75-C9A13030962A}" type="presParOf" srcId="{5F6F0BB8-A3DB-4B9B-AD70-AC15B5949D7D}" destId="{6803AFC2-C6F7-4AA0-B8DF-DFC8AE79B9B3}" srcOrd="3" destOrd="0" presId="urn:microsoft.com/office/officeart/2008/layout/VerticalCurvedList"/>
    <dgm:cxn modelId="{78AC9CF3-238F-4BBC-A131-5FCD29B252E3}" type="presParOf" srcId="{DF66C029-B315-440E-AAC1-73C813E3F9C8}" destId="{F51D1AEC-5968-480A-ABD2-42FC3F898931}" srcOrd="1" destOrd="0" presId="urn:microsoft.com/office/officeart/2008/layout/VerticalCurvedList"/>
    <dgm:cxn modelId="{A03B4C25-635E-4657-A410-FE354955E6CC}" type="presParOf" srcId="{DF66C029-B315-440E-AAC1-73C813E3F9C8}" destId="{3F92D89A-242B-4E67-8471-4D34AF0E9778}" srcOrd="2" destOrd="0" presId="urn:microsoft.com/office/officeart/2008/layout/VerticalCurvedList"/>
    <dgm:cxn modelId="{F6698E18-A80D-44A5-877A-583DB69E3790}" type="presParOf" srcId="{3F92D89A-242B-4E67-8471-4D34AF0E9778}" destId="{DC445D69-4BEC-4650-B563-7F473BD35CF7}" srcOrd="0" destOrd="0" presId="urn:microsoft.com/office/officeart/2008/layout/VerticalCurvedList"/>
    <dgm:cxn modelId="{7D780BD5-D27F-4457-B310-9F75A47F1562}" type="presParOf" srcId="{DF66C029-B315-440E-AAC1-73C813E3F9C8}" destId="{E28F8C2F-2A6F-4E47-9A1C-1B1801E2EE27}" srcOrd="3" destOrd="0" presId="urn:microsoft.com/office/officeart/2008/layout/VerticalCurvedList"/>
    <dgm:cxn modelId="{E8AFEFB2-4B81-472C-B0EB-74BCB0BD5D9D}" type="presParOf" srcId="{DF66C029-B315-440E-AAC1-73C813E3F9C8}" destId="{44D761DE-CB33-4C0A-9BF2-B14B1B15721F}" srcOrd="4" destOrd="0" presId="urn:microsoft.com/office/officeart/2008/layout/VerticalCurvedList"/>
    <dgm:cxn modelId="{5B5BFF57-5C80-4792-8100-AB04B4BCC0C2}" type="presParOf" srcId="{44D761DE-CB33-4C0A-9BF2-B14B1B15721F}" destId="{5084D49E-653D-40AE-B0D9-7F2E3EBDFC42}" srcOrd="0" destOrd="0" presId="urn:microsoft.com/office/officeart/2008/layout/VerticalCurvedList"/>
    <dgm:cxn modelId="{087A42FC-ECFB-45EB-B72C-43A1DAA401D4}" type="presParOf" srcId="{DF66C029-B315-440E-AAC1-73C813E3F9C8}" destId="{7643759E-4041-4869-9E2B-7409E246B23F}" srcOrd="5" destOrd="0" presId="urn:microsoft.com/office/officeart/2008/layout/VerticalCurvedList"/>
    <dgm:cxn modelId="{B157A2B7-F13D-4DA6-B40A-3097213C2463}" type="presParOf" srcId="{DF66C029-B315-440E-AAC1-73C813E3F9C8}" destId="{E78C914C-D697-43D1-837E-13F7FE442781}" srcOrd="6" destOrd="0" presId="urn:microsoft.com/office/officeart/2008/layout/VerticalCurvedList"/>
    <dgm:cxn modelId="{4FFEA857-AE36-4E93-8A70-40174D0C90FD}" type="presParOf" srcId="{E78C914C-D697-43D1-837E-13F7FE442781}" destId="{66C48493-1667-4B82-9740-13F26B92CCBE}" srcOrd="0" destOrd="0" presId="urn:microsoft.com/office/officeart/2008/layout/VerticalCurvedList"/>
    <dgm:cxn modelId="{099E27E5-EA2D-44E0-9AAB-0CADC09B4DEA}" type="presParOf" srcId="{DF66C029-B315-440E-AAC1-73C813E3F9C8}" destId="{8A83D449-CEEB-42FA-9DA2-B586E32D71F8}" srcOrd="7" destOrd="0" presId="urn:microsoft.com/office/officeart/2008/layout/VerticalCurvedList"/>
    <dgm:cxn modelId="{91D6454A-CE4F-42CF-8726-FA88B8CE01B6}" type="presParOf" srcId="{DF66C029-B315-440E-AAC1-73C813E3F9C8}" destId="{C87ABDED-BAD3-482D-B23E-E13ADA2D0E4D}" srcOrd="8" destOrd="0" presId="urn:microsoft.com/office/officeart/2008/layout/VerticalCurvedList"/>
    <dgm:cxn modelId="{0901AA2E-C1B5-4113-AB8A-C27E02F41BC6}" type="presParOf" srcId="{C87ABDED-BAD3-482D-B23E-E13ADA2D0E4D}" destId="{C305AB31-3F79-4A57-95A7-8629BD806AAD}"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A711347-742F-4CE1-A04D-F27F43BF554A}" type="doc">
      <dgm:prSet loTypeId="urn:microsoft.com/office/officeart/2005/8/layout/process4" loCatId="process" qsTypeId="urn:microsoft.com/office/officeart/2005/8/quickstyle/simple1" qsCatId="simple" csTypeId="urn:microsoft.com/office/officeart/2005/8/colors/accent1_3" csCatId="accent1" phldr="1"/>
      <dgm:spPr/>
      <dgm:t>
        <a:bodyPr/>
        <a:lstStyle/>
        <a:p>
          <a:endParaRPr lang="en-US"/>
        </a:p>
      </dgm:t>
    </dgm:pt>
    <dgm:pt modelId="{2ED8814B-CE33-41B8-B4A3-D665AD187106}">
      <dgm:prSet custT="1"/>
      <dgm:spPr>
        <a:solidFill>
          <a:schemeClr val="accent1"/>
        </a:solidFill>
      </dgm:spPr>
      <dgm:t>
        <a:bodyPr/>
        <a:lstStyle/>
        <a:p>
          <a:pPr rtl="0"/>
          <a:r>
            <a:rPr lang="en-US" sz="3600" b="1" dirty="0" err="1">
              <a:solidFill>
                <a:schemeClr val="bg2"/>
              </a:solidFill>
              <a:latin typeface="Montserrat" panose="00000500000000000000" pitchFamily="2" charset="0"/>
              <a:cs typeface="Calibri"/>
            </a:rPr>
            <a:t>Actividades</a:t>
          </a:r>
          <a:r>
            <a:rPr lang="en-US" sz="3600" b="1" dirty="0">
              <a:solidFill>
                <a:schemeClr val="bg2"/>
              </a:solidFill>
              <a:latin typeface="Montserrat" panose="00000500000000000000" pitchFamily="2" charset="0"/>
              <a:cs typeface="Calibri"/>
            </a:rPr>
            <a:t> de </a:t>
          </a:r>
          <a:r>
            <a:rPr lang="en-US" sz="3600" b="1" dirty="0" err="1">
              <a:solidFill>
                <a:schemeClr val="bg2"/>
              </a:solidFill>
              <a:latin typeface="Montserrat" panose="00000500000000000000" pitchFamily="2" charset="0"/>
              <a:cs typeface="Calibri"/>
            </a:rPr>
            <a:t>Mitigación</a:t>
          </a:r>
          <a:endParaRPr lang="en-US" sz="3600" b="1" dirty="0">
            <a:solidFill>
              <a:schemeClr val="bg2"/>
            </a:solidFill>
            <a:latin typeface="Montserrat" panose="00000500000000000000" pitchFamily="2" charset="0"/>
          </a:endParaRPr>
        </a:p>
      </dgm:t>
    </dgm:pt>
    <dgm:pt modelId="{DA04BEB8-10D9-406E-B08E-6513550EF18C}" type="parTrans" cxnId="{B8E6D4B1-8B67-4323-A4AB-83F082A615DD}">
      <dgm:prSet/>
      <dgm:spPr/>
      <dgm:t>
        <a:bodyPr/>
        <a:lstStyle/>
        <a:p>
          <a:endParaRPr lang="en-US">
            <a:solidFill>
              <a:schemeClr val="tx1"/>
            </a:solidFill>
            <a:latin typeface="Montserrat" panose="00000500000000000000" pitchFamily="2" charset="0"/>
          </a:endParaRPr>
        </a:p>
      </dgm:t>
    </dgm:pt>
    <dgm:pt modelId="{47CA6797-4DF5-4900-84DC-A726A38FA72C}" type="sibTrans" cxnId="{B8E6D4B1-8B67-4323-A4AB-83F082A615DD}">
      <dgm:prSet/>
      <dgm:spPr/>
      <dgm:t>
        <a:bodyPr/>
        <a:lstStyle/>
        <a:p>
          <a:endParaRPr lang="en-US">
            <a:solidFill>
              <a:schemeClr val="tx1"/>
            </a:solidFill>
            <a:latin typeface="Montserrat" panose="00000500000000000000" pitchFamily="2" charset="0"/>
          </a:endParaRPr>
        </a:p>
      </dgm:t>
    </dgm:pt>
    <dgm:pt modelId="{F889EC95-5724-44B2-8FFB-97C5B6B29A7A}">
      <dgm:prSet/>
      <dgm:spPr>
        <a:solidFill>
          <a:schemeClr val="bg2"/>
        </a:solidFill>
      </dgm:spPr>
      <dgm:t>
        <a:bodyPr/>
        <a:lstStyle/>
        <a:p>
          <a:pPr rtl="0"/>
          <a:r>
            <a:rPr lang="en-US" b="1" dirty="0" err="1">
              <a:solidFill>
                <a:schemeClr val="accent1"/>
              </a:solidFill>
              <a:latin typeface="Montserrat" panose="00000500000000000000" pitchFamily="2" charset="0"/>
            </a:rPr>
            <a:t>Categorías</a:t>
          </a:r>
          <a:r>
            <a:rPr lang="en-US" b="1" dirty="0">
              <a:solidFill>
                <a:schemeClr val="accent1"/>
              </a:solidFill>
              <a:latin typeface="Montserrat" panose="00000500000000000000" pitchFamily="2" charset="0"/>
            </a:rPr>
            <a:t> de </a:t>
          </a:r>
          <a:r>
            <a:rPr lang="en-US" b="1" dirty="0" err="1">
              <a:solidFill>
                <a:schemeClr val="accent1"/>
              </a:solidFill>
              <a:latin typeface="Montserrat" panose="00000500000000000000" pitchFamily="2" charset="0"/>
            </a:rPr>
            <a:t>Actividades</a:t>
          </a:r>
          <a:endParaRPr lang="en-US" b="1" dirty="0">
            <a:solidFill>
              <a:schemeClr val="accent1"/>
            </a:solidFill>
            <a:latin typeface="Montserrat" panose="00000500000000000000" pitchFamily="2" charset="0"/>
          </a:endParaRPr>
        </a:p>
      </dgm:t>
    </dgm:pt>
    <dgm:pt modelId="{6280B5BA-1B41-4760-9D77-9D713E32A039}" type="parTrans" cxnId="{B1333964-5355-4CE3-8D3C-77CF7375BBAF}">
      <dgm:prSet/>
      <dgm:spPr/>
      <dgm:t>
        <a:bodyPr/>
        <a:lstStyle/>
        <a:p>
          <a:endParaRPr lang="en-US">
            <a:solidFill>
              <a:schemeClr val="tx1"/>
            </a:solidFill>
            <a:latin typeface="Montserrat" panose="00000500000000000000" pitchFamily="2" charset="0"/>
          </a:endParaRPr>
        </a:p>
      </dgm:t>
    </dgm:pt>
    <dgm:pt modelId="{E27CF210-8411-4854-BAB5-F3EE0F61DA1D}" type="sibTrans" cxnId="{B1333964-5355-4CE3-8D3C-77CF7375BBAF}">
      <dgm:prSet/>
      <dgm:spPr/>
      <dgm:t>
        <a:bodyPr/>
        <a:lstStyle/>
        <a:p>
          <a:endParaRPr lang="en-US">
            <a:solidFill>
              <a:schemeClr val="tx1"/>
            </a:solidFill>
            <a:latin typeface="Montserrat" panose="00000500000000000000" pitchFamily="2" charset="0"/>
          </a:endParaRPr>
        </a:p>
      </dgm:t>
    </dgm:pt>
    <dgm:pt modelId="{E90433A3-34AF-419A-9682-78D3C84A18A9}">
      <dgm:prSet>
        <dgm:style>
          <a:lnRef idx="2">
            <a:schemeClr val="accent5"/>
          </a:lnRef>
          <a:fillRef idx="1">
            <a:schemeClr val="lt1"/>
          </a:fillRef>
          <a:effectRef idx="0">
            <a:schemeClr val="accent5"/>
          </a:effectRef>
          <a:fontRef idx="minor">
            <a:schemeClr val="dk1"/>
          </a:fontRef>
        </dgm:style>
      </dgm:prSet>
      <dgm:spPr>
        <a:ln>
          <a:solidFill>
            <a:schemeClr val="accent1"/>
          </a:solidFill>
        </a:ln>
      </dgm:spPr>
      <dgm:t>
        <a:bodyPr/>
        <a:lstStyle/>
        <a:p>
          <a:r>
            <a:rPr lang="en-US" b="1" dirty="0" err="1">
              <a:solidFill>
                <a:schemeClr val="accent1"/>
              </a:solidFill>
              <a:latin typeface="Montserrat" panose="00000500000000000000" pitchFamily="2" charset="0"/>
            </a:rPr>
            <a:t>Infraestructura</a:t>
          </a:r>
          <a:r>
            <a:rPr lang="en-US" b="1" dirty="0">
              <a:solidFill>
                <a:schemeClr val="accent1"/>
              </a:solidFill>
              <a:latin typeface="Montserrat" panose="00000500000000000000" pitchFamily="2" charset="0"/>
            </a:rPr>
            <a:t> y </a:t>
          </a:r>
          <a:r>
            <a:rPr lang="en-US" b="1" dirty="0" err="1">
              <a:solidFill>
                <a:schemeClr val="accent1"/>
              </a:solidFill>
              <a:latin typeface="Montserrat" panose="00000500000000000000" pitchFamily="2" charset="0"/>
            </a:rPr>
            <a:t>Facilidades</a:t>
          </a:r>
          <a:r>
            <a:rPr lang="en-US" b="1" dirty="0">
              <a:solidFill>
                <a:schemeClr val="accent1"/>
              </a:solidFill>
              <a:latin typeface="Montserrat" panose="00000500000000000000" pitchFamily="2" charset="0"/>
            </a:rPr>
            <a:t>  </a:t>
          </a:r>
          <a:r>
            <a:rPr lang="en-US" b="1" dirty="0" err="1">
              <a:solidFill>
                <a:schemeClr val="accent1"/>
              </a:solidFill>
              <a:latin typeface="Montserrat" panose="00000500000000000000" pitchFamily="2" charset="0"/>
            </a:rPr>
            <a:t>Públicas</a:t>
          </a:r>
          <a:endParaRPr lang="en-US" b="1" dirty="0">
            <a:solidFill>
              <a:schemeClr val="accent1"/>
            </a:solidFill>
            <a:latin typeface="Montserrat" panose="00000500000000000000" pitchFamily="2" charset="0"/>
          </a:endParaRPr>
        </a:p>
      </dgm:t>
    </dgm:pt>
    <dgm:pt modelId="{E6B01890-3C2F-4680-8825-8E42B5946F67}" type="parTrans" cxnId="{0F430329-8D3D-431B-8EA5-EAE8C3D7B9D3}">
      <dgm:prSet/>
      <dgm:spPr/>
      <dgm:t>
        <a:bodyPr/>
        <a:lstStyle/>
        <a:p>
          <a:endParaRPr lang="en-US">
            <a:solidFill>
              <a:schemeClr val="tx1"/>
            </a:solidFill>
            <a:latin typeface="Montserrat" panose="00000500000000000000" pitchFamily="2" charset="0"/>
          </a:endParaRPr>
        </a:p>
      </dgm:t>
    </dgm:pt>
    <dgm:pt modelId="{2FB15B01-0D7E-4901-A3ED-2501F4E788DE}" type="sibTrans" cxnId="{0F430329-8D3D-431B-8EA5-EAE8C3D7B9D3}">
      <dgm:prSet/>
      <dgm:spPr/>
      <dgm:t>
        <a:bodyPr/>
        <a:lstStyle/>
        <a:p>
          <a:endParaRPr lang="en-US">
            <a:solidFill>
              <a:schemeClr val="tx1"/>
            </a:solidFill>
            <a:latin typeface="Montserrat" panose="00000500000000000000" pitchFamily="2" charset="0"/>
          </a:endParaRPr>
        </a:p>
      </dgm:t>
    </dgm:pt>
    <dgm:pt modelId="{C2432362-BEDB-4BE6-9944-F9B2A85236B1}">
      <dgm:prSet>
        <dgm:style>
          <a:lnRef idx="2">
            <a:schemeClr val="accent5"/>
          </a:lnRef>
          <a:fillRef idx="1">
            <a:schemeClr val="lt1"/>
          </a:fillRef>
          <a:effectRef idx="0">
            <a:schemeClr val="accent5"/>
          </a:effectRef>
          <a:fontRef idx="minor">
            <a:schemeClr val="dk1"/>
          </a:fontRef>
        </dgm:style>
      </dgm:prSet>
      <dgm:spPr>
        <a:ln>
          <a:solidFill>
            <a:schemeClr val="accent1"/>
          </a:solidFill>
        </a:ln>
      </dgm:spPr>
      <dgm:t>
        <a:bodyPr/>
        <a:lstStyle/>
        <a:p>
          <a:r>
            <a:rPr lang="en-US" b="1" dirty="0" err="1">
              <a:solidFill>
                <a:schemeClr val="accent1"/>
              </a:solidFill>
              <a:latin typeface="Montserrat" panose="00000500000000000000" pitchFamily="2" charset="0"/>
            </a:rPr>
            <a:t>Resiliencia</a:t>
          </a:r>
          <a:r>
            <a:rPr lang="en-US" b="1" dirty="0">
              <a:solidFill>
                <a:schemeClr val="accent1"/>
              </a:solidFill>
              <a:latin typeface="Montserrat" panose="00000500000000000000" pitchFamily="2" charset="0"/>
            </a:rPr>
            <a:t> y </a:t>
          </a:r>
          <a:r>
            <a:rPr lang="en-US" b="1" dirty="0" err="1">
              <a:solidFill>
                <a:schemeClr val="accent1"/>
              </a:solidFill>
              <a:latin typeface="Montserrat" panose="00000500000000000000" pitchFamily="2" charset="0"/>
            </a:rPr>
            <a:t>Revitalización</a:t>
          </a:r>
          <a:r>
            <a:rPr lang="en-US" b="1" dirty="0">
              <a:solidFill>
                <a:schemeClr val="accent1"/>
              </a:solidFill>
              <a:latin typeface="Montserrat" panose="00000500000000000000" pitchFamily="2" charset="0"/>
            </a:rPr>
            <a:t> </a:t>
          </a:r>
          <a:r>
            <a:rPr lang="en-US" b="1" dirty="0" err="1">
              <a:solidFill>
                <a:schemeClr val="accent1"/>
              </a:solidFill>
              <a:latin typeface="Montserrat" panose="00000500000000000000" pitchFamily="2" charset="0"/>
            </a:rPr>
            <a:t>Económica</a:t>
          </a:r>
          <a:endParaRPr lang="en-US" b="1" dirty="0">
            <a:solidFill>
              <a:schemeClr val="accent1"/>
            </a:solidFill>
            <a:latin typeface="Montserrat" panose="00000500000000000000" pitchFamily="2" charset="0"/>
          </a:endParaRPr>
        </a:p>
      </dgm:t>
    </dgm:pt>
    <dgm:pt modelId="{EEB2811D-C5BB-42DE-91E7-33961AE85833}" type="parTrans" cxnId="{75133CAD-0B05-488A-BB83-1BE3410646C6}">
      <dgm:prSet/>
      <dgm:spPr/>
      <dgm:t>
        <a:bodyPr/>
        <a:lstStyle/>
        <a:p>
          <a:endParaRPr lang="en-US">
            <a:solidFill>
              <a:schemeClr val="tx1"/>
            </a:solidFill>
            <a:latin typeface="Montserrat" panose="00000500000000000000" pitchFamily="2" charset="0"/>
          </a:endParaRPr>
        </a:p>
      </dgm:t>
    </dgm:pt>
    <dgm:pt modelId="{D647C5F2-6990-4798-A12A-444AF507D48F}" type="sibTrans" cxnId="{75133CAD-0B05-488A-BB83-1BE3410646C6}">
      <dgm:prSet/>
      <dgm:spPr/>
      <dgm:t>
        <a:bodyPr/>
        <a:lstStyle/>
        <a:p>
          <a:endParaRPr lang="en-US">
            <a:solidFill>
              <a:schemeClr val="tx1"/>
            </a:solidFill>
            <a:latin typeface="Montserrat" panose="00000500000000000000" pitchFamily="2" charset="0"/>
          </a:endParaRPr>
        </a:p>
      </dgm:t>
    </dgm:pt>
    <dgm:pt modelId="{056B430D-E758-48B6-9F23-14CE534EE151}">
      <dgm:prSet>
        <dgm:style>
          <a:lnRef idx="2">
            <a:schemeClr val="accent5"/>
          </a:lnRef>
          <a:fillRef idx="1">
            <a:schemeClr val="lt1"/>
          </a:fillRef>
          <a:effectRef idx="0">
            <a:schemeClr val="accent5"/>
          </a:effectRef>
          <a:fontRef idx="minor">
            <a:schemeClr val="dk1"/>
          </a:fontRef>
        </dgm:style>
      </dgm:prSet>
      <dgm:spPr>
        <a:ln>
          <a:solidFill>
            <a:schemeClr val="accent1"/>
          </a:solidFill>
        </a:ln>
      </dgm:spPr>
      <dgm:t>
        <a:bodyPr/>
        <a:lstStyle/>
        <a:p>
          <a:pPr rtl="0">
            <a:spcAft>
              <a:spcPts val="0"/>
            </a:spcAft>
          </a:pPr>
          <a:r>
            <a:rPr lang="es-ES" b="1" dirty="0">
              <a:solidFill>
                <a:schemeClr val="accent1"/>
              </a:solidFill>
              <a:latin typeface="Montserrat" panose="00000500000000000000" pitchFamily="2" charset="0"/>
            </a:rPr>
            <a:t>Planificación 
y Administración de Subvenciones</a:t>
          </a:r>
          <a:endParaRPr lang="en-US" b="1" dirty="0">
            <a:solidFill>
              <a:schemeClr val="accent1"/>
            </a:solidFill>
            <a:latin typeface="Montserrat" panose="00000500000000000000" pitchFamily="2" charset="0"/>
          </a:endParaRPr>
        </a:p>
      </dgm:t>
    </dgm:pt>
    <dgm:pt modelId="{E7B4AD52-E6EC-404E-84E4-14BC5C86E340}" type="parTrans" cxnId="{63FF7418-0346-406B-9802-D96923CACB14}">
      <dgm:prSet/>
      <dgm:spPr/>
      <dgm:t>
        <a:bodyPr/>
        <a:lstStyle/>
        <a:p>
          <a:endParaRPr lang="en-US">
            <a:solidFill>
              <a:schemeClr val="tx1"/>
            </a:solidFill>
            <a:latin typeface="Montserrat" panose="00000500000000000000" pitchFamily="2" charset="0"/>
          </a:endParaRPr>
        </a:p>
      </dgm:t>
    </dgm:pt>
    <dgm:pt modelId="{0B2872D1-9A95-4CCD-9B77-4C553E0457A9}" type="sibTrans" cxnId="{63FF7418-0346-406B-9802-D96923CACB14}">
      <dgm:prSet/>
      <dgm:spPr/>
      <dgm:t>
        <a:bodyPr/>
        <a:lstStyle/>
        <a:p>
          <a:endParaRPr lang="en-US">
            <a:solidFill>
              <a:schemeClr val="tx1"/>
            </a:solidFill>
            <a:latin typeface="Montserrat" panose="00000500000000000000" pitchFamily="2" charset="0"/>
          </a:endParaRPr>
        </a:p>
      </dgm:t>
    </dgm:pt>
    <dgm:pt modelId="{B9D195CC-6F3C-452A-8727-B918D0ED8D8C}">
      <dgm:prSet>
        <dgm:style>
          <a:lnRef idx="2">
            <a:schemeClr val="accent5"/>
          </a:lnRef>
          <a:fillRef idx="1">
            <a:schemeClr val="lt1"/>
          </a:fillRef>
          <a:effectRef idx="0">
            <a:schemeClr val="accent5"/>
          </a:effectRef>
          <a:fontRef idx="minor">
            <a:schemeClr val="dk1"/>
          </a:fontRef>
        </dgm:style>
      </dgm:prSet>
      <dgm:spPr>
        <a:ln>
          <a:solidFill>
            <a:schemeClr val="accent1"/>
          </a:solidFill>
        </a:ln>
      </dgm:spPr>
      <dgm:t>
        <a:bodyPr/>
        <a:lstStyle/>
        <a:p>
          <a:r>
            <a:rPr lang="en-US" b="1" dirty="0">
              <a:solidFill>
                <a:schemeClr val="accent1"/>
              </a:solidFill>
              <a:latin typeface="Montserrat" panose="00000500000000000000" pitchFamily="2" charset="0"/>
            </a:rPr>
            <a:t>Vivienda y </a:t>
          </a:r>
          <a:r>
            <a:rPr lang="en-US" b="1" dirty="0" err="1">
              <a:solidFill>
                <a:schemeClr val="accent1"/>
              </a:solidFill>
              <a:latin typeface="Montserrat" panose="00000500000000000000" pitchFamily="2" charset="0"/>
            </a:rPr>
            <a:t>Servicios</a:t>
          </a:r>
          <a:r>
            <a:rPr lang="en-US" b="1" dirty="0">
              <a:solidFill>
                <a:schemeClr val="accent1"/>
              </a:solidFill>
              <a:latin typeface="Montserrat" panose="00000500000000000000" pitchFamily="2" charset="0"/>
            </a:rPr>
            <a:t> </a:t>
          </a:r>
          <a:r>
            <a:rPr lang="en-US" b="1" dirty="0" err="1">
              <a:solidFill>
                <a:schemeClr val="accent1"/>
              </a:solidFill>
              <a:latin typeface="Montserrat" panose="00000500000000000000" pitchFamily="2" charset="0"/>
            </a:rPr>
            <a:t>Públicos</a:t>
          </a:r>
          <a:endParaRPr lang="en-US" b="1" dirty="0">
            <a:solidFill>
              <a:schemeClr val="accent1"/>
            </a:solidFill>
            <a:latin typeface="Montserrat" panose="00000500000000000000" pitchFamily="2" charset="0"/>
          </a:endParaRPr>
        </a:p>
      </dgm:t>
    </dgm:pt>
    <dgm:pt modelId="{B0D95D44-A178-451E-898C-B85A1CC6A8F4}" type="sibTrans" cxnId="{9A94D496-73A7-414A-8BE6-2451AB9C035B}">
      <dgm:prSet/>
      <dgm:spPr/>
      <dgm:t>
        <a:bodyPr/>
        <a:lstStyle/>
        <a:p>
          <a:endParaRPr lang="en-US">
            <a:solidFill>
              <a:schemeClr val="tx1"/>
            </a:solidFill>
            <a:latin typeface="Montserrat" panose="00000500000000000000" pitchFamily="2" charset="0"/>
          </a:endParaRPr>
        </a:p>
      </dgm:t>
    </dgm:pt>
    <dgm:pt modelId="{CD9F2412-3213-4EA2-AF69-779EDACF08C2}" type="parTrans" cxnId="{9A94D496-73A7-414A-8BE6-2451AB9C035B}">
      <dgm:prSet/>
      <dgm:spPr/>
      <dgm:t>
        <a:bodyPr/>
        <a:lstStyle/>
        <a:p>
          <a:endParaRPr lang="en-US">
            <a:solidFill>
              <a:schemeClr val="tx1"/>
            </a:solidFill>
            <a:latin typeface="Montserrat" panose="00000500000000000000" pitchFamily="2" charset="0"/>
          </a:endParaRPr>
        </a:p>
      </dgm:t>
    </dgm:pt>
    <dgm:pt modelId="{BDB8D679-0712-4BE2-87BC-0097EC0FC32F}" type="pres">
      <dgm:prSet presAssocID="{3A711347-742F-4CE1-A04D-F27F43BF554A}" presName="Name0" presStyleCnt="0">
        <dgm:presLayoutVars>
          <dgm:dir/>
          <dgm:animLvl val="lvl"/>
          <dgm:resizeHandles val="exact"/>
        </dgm:presLayoutVars>
      </dgm:prSet>
      <dgm:spPr/>
    </dgm:pt>
    <dgm:pt modelId="{F514C531-EC0B-4427-8E56-547EE602560E}" type="pres">
      <dgm:prSet presAssocID="{F889EC95-5724-44B2-8FFB-97C5B6B29A7A}" presName="boxAndChildren" presStyleCnt="0"/>
      <dgm:spPr/>
    </dgm:pt>
    <dgm:pt modelId="{BB965D7B-4B47-4104-89F2-7DA0989A8948}" type="pres">
      <dgm:prSet presAssocID="{F889EC95-5724-44B2-8FFB-97C5B6B29A7A}" presName="parentTextBox" presStyleLbl="node1" presStyleIdx="0" presStyleCnt="2"/>
      <dgm:spPr/>
    </dgm:pt>
    <dgm:pt modelId="{A1D9E54C-6DF4-4A43-8F91-E3AE6AA8E88E}" type="pres">
      <dgm:prSet presAssocID="{F889EC95-5724-44B2-8FFB-97C5B6B29A7A}" presName="entireBox" presStyleLbl="node1" presStyleIdx="0" presStyleCnt="2" custLinFactNeighborX="21" custLinFactNeighborY="25547"/>
      <dgm:spPr/>
    </dgm:pt>
    <dgm:pt modelId="{1FCD8075-3967-4CA2-8783-92F0B6EDB2A4}" type="pres">
      <dgm:prSet presAssocID="{F889EC95-5724-44B2-8FFB-97C5B6B29A7A}" presName="descendantBox" presStyleCnt="0"/>
      <dgm:spPr/>
    </dgm:pt>
    <dgm:pt modelId="{9C752A1B-40CC-4F64-875E-BD3AE4DAB3E6}" type="pres">
      <dgm:prSet presAssocID="{E90433A3-34AF-419A-9682-78D3C84A18A9}" presName="childTextBox" presStyleLbl="fgAccFollowNode1" presStyleIdx="0" presStyleCnt="4" custScaleX="101735" custLinFactNeighborX="-1473" custLinFactNeighborY="70405">
        <dgm:presLayoutVars>
          <dgm:bulletEnabled val="1"/>
        </dgm:presLayoutVars>
      </dgm:prSet>
      <dgm:spPr/>
    </dgm:pt>
    <dgm:pt modelId="{B698190D-92E2-48A5-A07D-82276CA91134}" type="pres">
      <dgm:prSet presAssocID="{B9D195CC-6F3C-452A-8727-B918D0ED8D8C}" presName="childTextBox" presStyleLbl="fgAccFollowNode1" presStyleIdx="1" presStyleCnt="4" custLinFactNeighborX="-783" custLinFactNeighborY="4629">
        <dgm:presLayoutVars>
          <dgm:bulletEnabled val="1"/>
        </dgm:presLayoutVars>
      </dgm:prSet>
      <dgm:spPr/>
    </dgm:pt>
    <dgm:pt modelId="{E5F8BFCE-7F40-45B7-A114-C9CB42775363}" type="pres">
      <dgm:prSet presAssocID="{C2432362-BEDB-4BE6-9944-F9B2A85236B1}" presName="childTextBox" presStyleLbl="fgAccFollowNode1" presStyleIdx="2" presStyleCnt="4" custLinFactNeighborX="-783" custLinFactNeighborY="5385">
        <dgm:presLayoutVars>
          <dgm:bulletEnabled val="1"/>
        </dgm:presLayoutVars>
      </dgm:prSet>
      <dgm:spPr/>
    </dgm:pt>
    <dgm:pt modelId="{7760A099-31BD-40DD-A17D-FC0B1916D462}" type="pres">
      <dgm:prSet presAssocID="{056B430D-E758-48B6-9F23-14CE534EE151}" presName="childTextBox" presStyleLbl="fgAccFollowNode1" presStyleIdx="3" presStyleCnt="4" custLinFactNeighborX="114" custLinFactNeighborY="3874">
        <dgm:presLayoutVars>
          <dgm:bulletEnabled val="1"/>
        </dgm:presLayoutVars>
      </dgm:prSet>
      <dgm:spPr/>
    </dgm:pt>
    <dgm:pt modelId="{57F97857-91AB-4DF7-A583-D49F4126BF54}" type="pres">
      <dgm:prSet presAssocID="{47CA6797-4DF5-4900-84DC-A726A38FA72C}" presName="sp" presStyleCnt="0"/>
      <dgm:spPr/>
    </dgm:pt>
    <dgm:pt modelId="{0D2E4DF4-3114-4C59-8FBB-A6EC3E5B5F98}" type="pres">
      <dgm:prSet presAssocID="{2ED8814B-CE33-41B8-B4A3-D665AD187106}" presName="arrowAndChildren" presStyleCnt="0"/>
      <dgm:spPr/>
    </dgm:pt>
    <dgm:pt modelId="{F794D498-93C4-457D-8505-0910A88C5A0E}" type="pres">
      <dgm:prSet presAssocID="{2ED8814B-CE33-41B8-B4A3-D665AD187106}" presName="parentTextArrow" presStyleLbl="node1" presStyleIdx="1" presStyleCnt="2" custLinFactNeighborY="1745"/>
      <dgm:spPr/>
    </dgm:pt>
  </dgm:ptLst>
  <dgm:cxnLst>
    <dgm:cxn modelId="{63FF7418-0346-406B-9802-D96923CACB14}" srcId="{F889EC95-5724-44B2-8FFB-97C5B6B29A7A}" destId="{056B430D-E758-48B6-9F23-14CE534EE151}" srcOrd="3" destOrd="0" parTransId="{E7B4AD52-E6EC-404E-84E4-14BC5C86E340}" sibTransId="{0B2872D1-9A95-4CCD-9B77-4C553E0457A9}"/>
    <dgm:cxn modelId="{7F23AE27-EB60-46BB-B890-9BCFC9C91C90}" type="presOf" srcId="{F889EC95-5724-44B2-8FFB-97C5B6B29A7A}" destId="{A1D9E54C-6DF4-4A43-8F91-E3AE6AA8E88E}" srcOrd="1" destOrd="0" presId="urn:microsoft.com/office/officeart/2005/8/layout/process4"/>
    <dgm:cxn modelId="{0F430329-8D3D-431B-8EA5-EAE8C3D7B9D3}" srcId="{F889EC95-5724-44B2-8FFB-97C5B6B29A7A}" destId="{E90433A3-34AF-419A-9682-78D3C84A18A9}" srcOrd="0" destOrd="0" parTransId="{E6B01890-3C2F-4680-8825-8E42B5946F67}" sibTransId="{2FB15B01-0D7E-4901-A3ED-2501F4E788DE}"/>
    <dgm:cxn modelId="{1AF3112A-75F3-4A68-997E-AD2EE277EFB2}" type="presOf" srcId="{056B430D-E758-48B6-9F23-14CE534EE151}" destId="{7760A099-31BD-40DD-A17D-FC0B1916D462}" srcOrd="0" destOrd="0" presId="urn:microsoft.com/office/officeart/2005/8/layout/process4"/>
    <dgm:cxn modelId="{A0D97236-33F1-4638-B5D6-3B46C323F980}" type="presOf" srcId="{B9D195CC-6F3C-452A-8727-B918D0ED8D8C}" destId="{B698190D-92E2-48A5-A07D-82276CA91134}" srcOrd="0" destOrd="0" presId="urn:microsoft.com/office/officeart/2005/8/layout/process4"/>
    <dgm:cxn modelId="{B1333964-5355-4CE3-8D3C-77CF7375BBAF}" srcId="{3A711347-742F-4CE1-A04D-F27F43BF554A}" destId="{F889EC95-5724-44B2-8FFB-97C5B6B29A7A}" srcOrd="1" destOrd="0" parTransId="{6280B5BA-1B41-4760-9D77-9D713E32A039}" sibTransId="{E27CF210-8411-4854-BAB5-F3EE0F61DA1D}"/>
    <dgm:cxn modelId="{39839C76-4CCA-4C8B-A62A-821091BBED06}" type="presOf" srcId="{3A711347-742F-4CE1-A04D-F27F43BF554A}" destId="{BDB8D679-0712-4BE2-87BC-0097EC0FC32F}" srcOrd="0" destOrd="0" presId="urn:microsoft.com/office/officeart/2005/8/layout/process4"/>
    <dgm:cxn modelId="{9A94D496-73A7-414A-8BE6-2451AB9C035B}" srcId="{F889EC95-5724-44B2-8FFB-97C5B6B29A7A}" destId="{B9D195CC-6F3C-452A-8727-B918D0ED8D8C}" srcOrd="1" destOrd="0" parTransId="{CD9F2412-3213-4EA2-AF69-779EDACF08C2}" sibTransId="{B0D95D44-A178-451E-898C-B85A1CC6A8F4}"/>
    <dgm:cxn modelId="{00ABA0A1-647F-4059-B202-ECDFADAC5DD4}" type="presOf" srcId="{C2432362-BEDB-4BE6-9944-F9B2A85236B1}" destId="{E5F8BFCE-7F40-45B7-A114-C9CB42775363}" srcOrd="0" destOrd="0" presId="urn:microsoft.com/office/officeart/2005/8/layout/process4"/>
    <dgm:cxn modelId="{75133CAD-0B05-488A-BB83-1BE3410646C6}" srcId="{F889EC95-5724-44B2-8FFB-97C5B6B29A7A}" destId="{C2432362-BEDB-4BE6-9944-F9B2A85236B1}" srcOrd="2" destOrd="0" parTransId="{EEB2811D-C5BB-42DE-91E7-33961AE85833}" sibTransId="{D647C5F2-6990-4798-A12A-444AF507D48F}"/>
    <dgm:cxn modelId="{B8E6D4B1-8B67-4323-A4AB-83F082A615DD}" srcId="{3A711347-742F-4CE1-A04D-F27F43BF554A}" destId="{2ED8814B-CE33-41B8-B4A3-D665AD187106}" srcOrd="0" destOrd="0" parTransId="{DA04BEB8-10D9-406E-B08E-6513550EF18C}" sibTransId="{47CA6797-4DF5-4900-84DC-A726A38FA72C}"/>
    <dgm:cxn modelId="{E1DDF5C9-3E2E-48C1-8FC2-923BF9C44214}" type="presOf" srcId="{2ED8814B-CE33-41B8-B4A3-D665AD187106}" destId="{F794D498-93C4-457D-8505-0910A88C5A0E}" srcOrd="0" destOrd="0" presId="urn:microsoft.com/office/officeart/2005/8/layout/process4"/>
    <dgm:cxn modelId="{80ABFECA-D1DB-418D-B518-EBD3C84746EB}" type="presOf" srcId="{F889EC95-5724-44B2-8FFB-97C5B6B29A7A}" destId="{BB965D7B-4B47-4104-89F2-7DA0989A8948}" srcOrd="0" destOrd="0" presId="urn:microsoft.com/office/officeart/2005/8/layout/process4"/>
    <dgm:cxn modelId="{59C5D2DC-7550-49E5-8508-194AD14DEA7C}" type="presOf" srcId="{E90433A3-34AF-419A-9682-78D3C84A18A9}" destId="{9C752A1B-40CC-4F64-875E-BD3AE4DAB3E6}" srcOrd="0" destOrd="0" presId="urn:microsoft.com/office/officeart/2005/8/layout/process4"/>
    <dgm:cxn modelId="{B1D38E24-3C14-4D7A-A9B8-28835FE0EE17}" type="presParOf" srcId="{BDB8D679-0712-4BE2-87BC-0097EC0FC32F}" destId="{F514C531-EC0B-4427-8E56-547EE602560E}" srcOrd="0" destOrd="0" presId="urn:microsoft.com/office/officeart/2005/8/layout/process4"/>
    <dgm:cxn modelId="{BC8A4FB9-ACEA-4978-9666-83AA0BA1FD23}" type="presParOf" srcId="{F514C531-EC0B-4427-8E56-547EE602560E}" destId="{BB965D7B-4B47-4104-89F2-7DA0989A8948}" srcOrd="0" destOrd="0" presId="urn:microsoft.com/office/officeart/2005/8/layout/process4"/>
    <dgm:cxn modelId="{D437D182-F313-4D21-9AFA-D52B7D458520}" type="presParOf" srcId="{F514C531-EC0B-4427-8E56-547EE602560E}" destId="{A1D9E54C-6DF4-4A43-8F91-E3AE6AA8E88E}" srcOrd="1" destOrd="0" presId="urn:microsoft.com/office/officeart/2005/8/layout/process4"/>
    <dgm:cxn modelId="{3CB6822C-7E83-43C4-8AE7-388A377B6ED0}" type="presParOf" srcId="{F514C531-EC0B-4427-8E56-547EE602560E}" destId="{1FCD8075-3967-4CA2-8783-92F0B6EDB2A4}" srcOrd="2" destOrd="0" presId="urn:microsoft.com/office/officeart/2005/8/layout/process4"/>
    <dgm:cxn modelId="{20ABE301-9936-4B9D-9F78-6D3FF33E14E5}" type="presParOf" srcId="{1FCD8075-3967-4CA2-8783-92F0B6EDB2A4}" destId="{9C752A1B-40CC-4F64-875E-BD3AE4DAB3E6}" srcOrd="0" destOrd="0" presId="urn:microsoft.com/office/officeart/2005/8/layout/process4"/>
    <dgm:cxn modelId="{D117D16C-FDB2-4F3B-BD01-47F93D00F5AB}" type="presParOf" srcId="{1FCD8075-3967-4CA2-8783-92F0B6EDB2A4}" destId="{B698190D-92E2-48A5-A07D-82276CA91134}" srcOrd="1" destOrd="0" presId="urn:microsoft.com/office/officeart/2005/8/layout/process4"/>
    <dgm:cxn modelId="{607C47EC-9550-4812-A2E6-6F7C0D4C779C}" type="presParOf" srcId="{1FCD8075-3967-4CA2-8783-92F0B6EDB2A4}" destId="{E5F8BFCE-7F40-45B7-A114-C9CB42775363}" srcOrd="2" destOrd="0" presId="urn:microsoft.com/office/officeart/2005/8/layout/process4"/>
    <dgm:cxn modelId="{106948D0-112B-4448-95F9-A7BB3B674D50}" type="presParOf" srcId="{1FCD8075-3967-4CA2-8783-92F0B6EDB2A4}" destId="{7760A099-31BD-40DD-A17D-FC0B1916D462}" srcOrd="3" destOrd="0" presId="urn:microsoft.com/office/officeart/2005/8/layout/process4"/>
    <dgm:cxn modelId="{ADDFDEDA-DD85-42C2-A423-572A59FAF609}" type="presParOf" srcId="{BDB8D679-0712-4BE2-87BC-0097EC0FC32F}" destId="{57F97857-91AB-4DF7-A583-D49F4126BF54}" srcOrd="1" destOrd="0" presId="urn:microsoft.com/office/officeart/2005/8/layout/process4"/>
    <dgm:cxn modelId="{C421E142-3084-42FE-B519-01D9B6241961}" type="presParOf" srcId="{BDB8D679-0712-4BE2-87BC-0097EC0FC32F}" destId="{0D2E4DF4-3114-4C59-8FBB-A6EC3E5B5F98}" srcOrd="2" destOrd="0" presId="urn:microsoft.com/office/officeart/2005/8/layout/process4"/>
    <dgm:cxn modelId="{A2D00151-76BC-4D0A-B500-76D766FE214B}" type="presParOf" srcId="{0D2E4DF4-3114-4C59-8FBB-A6EC3E5B5F98}" destId="{F794D498-93C4-457D-8505-0910A88C5A0E}"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540F1F1-D754-4997-B49A-5665AD29BAC2}"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11F50F86-80EE-474C-9BC1-342567894A35}">
      <dgm:prSet custT="1"/>
      <dgm:spPr/>
      <dgm:t>
        <a:bodyPr/>
        <a:lstStyle/>
        <a:p>
          <a:pPr rtl="0"/>
          <a:r>
            <a:rPr lang="en-US" sz="2300" dirty="0">
              <a:latin typeface="Montserrat"/>
            </a:rPr>
            <a:t>1</a:t>
          </a:r>
          <a:r>
            <a:rPr lang="en-US" sz="2000" dirty="0">
              <a:latin typeface="Montserrat"/>
            </a:rPr>
            <a:t>. </a:t>
          </a:r>
          <a:r>
            <a:rPr lang="es-ES" sz="2000" dirty="0">
              <a:latin typeface="Montserrat"/>
            </a:rPr>
            <a:t>Demostrar eficacia y sostenibilidad fiscal a largo plazo</a:t>
          </a:r>
          <a:endParaRPr lang="en-US" sz="2000" dirty="0">
            <a:latin typeface="Montserrat"/>
          </a:endParaRPr>
        </a:p>
      </dgm:t>
    </dgm:pt>
    <dgm:pt modelId="{2D6DD60D-54C8-4AEE-8428-0485D5AB02D3}" type="parTrans" cxnId="{6B574E75-9FD8-4044-8C79-67AC3A0CA03F}">
      <dgm:prSet/>
      <dgm:spPr/>
      <dgm:t>
        <a:bodyPr/>
        <a:lstStyle/>
        <a:p>
          <a:endParaRPr lang="en-US"/>
        </a:p>
      </dgm:t>
    </dgm:pt>
    <dgm:pt modelId="{0F82A506-5479-414F-A6CD-56F9CB4A8C26}" type="sibTrans" cxnId="{6B574E75-9FD8-4044-8C79-67AC3A0CA03F}">
      <dgm:prSet/>
      <dgm:spPr/>
      <dgm:t>
        <a:bodyPr/>
        <a:lstStyle/>
        <a:p>
          <a:endParaRPr lang="en-US"/>
        </a:p>
      </dgm:t>
    </dgm:pt>
    <dgm:pt modelId="{1A250DC4-A8E3-447F-93EF-5601A7A9BEF6}">
      <dgm:prSet/>
      <dgm:spPr/>
      <dgm:t>
        <a:bodyPr/>
        <a:lstStyle/>
        <a:p>
          <a:r>
            <a:rPr lang="es-ES" dirty="0">
              <a:latin typeface="Montserrat"/>
            </a:rPr>
            <a:t>Capacidad de operar durante la vida útil del proyecto</a:t>
          </a:r>
          <a:endParaRPr lang="en-US" dirty="0">
            <a:latin typeface="Montserrat"/>
          </a:endParaRPr>
        </a:p>
      </dgm:t>
    </dgm:pt>
    <dgm:pt modelId="{E8D38D2B-6FB2-4419-BE88-0C5B8A4F36A1}" type="parTrans" cxnId="{906B8B2A-064A-41DE-A982-B06916A77632}">
      <dgm:prSet/>
      <dgm:spPr/>
      <dgm:t>
        <a:bodyPr/>
        <a:lstStyle/>
        <a:p>
          <a:endParaRPr lang="en-US"/>
        </a:p>
      </dgm:t>
    </dgm:pt>
    <dgm:pt modelId="{9D8D82A6-9A18-43F7-802E-51B582AC4EA2}" type="sibTrans" cxnId="{906B8B2A-064A-41DE-A982-B06916A77632}">
      <dgm:prSet/>
      <dgm:spPr/>
      <dgm:t>
        <a:bodyPr/>
        <a:lstStyle/>
        <a:p>
          <a:endParaRPr lang="en-US"/>
        </a:p>
      </dgm:t>
    </dgm:pt>
    <dgm:pt modelId="{F046E5BE-CE57-4783-9AB7-A0AFD98B64F9}">
      <dgm:prSet custT="1"/>
      <dgm:spPr/>
      <dgm:t>
        <a:bodyPr/>
        <a:lstStyle/>
        <a:p>
          <a:r>
            <a:rPr lang="en-US" sz="2000" dirty="0">
              <a:latin typeface="Montserrat"/>
            </a:rPr>
            <a:t>2. </a:t>
          </a:r>
          <a:r>
            <a:rPr lang="en-US" sz="2000" dirty="0" err="1">
              <a:latin typeface="Montserrat"/>
            </a:rPr>
            <a:t>Beneficio</a:t>
          </a:r>
          <a:r>
            <a:rPr lang="en-US" sz="2000" dirty="0">
              <a:latin typeface="Montserrat"/>
            </a:rPr>
            <a:t> del </a:t>
          </a:r>
          <a:r>
            <a:rPr lang="en-US" sz="2000" dirty="0" err="1">
              <a:latin typeface="Montserrat"/>
            </a:rPr>
            <a:t>área</a:t>
          </a:r>
          <a:r>
            <a:rPr lang="en-US" sz="2000" dirty="0">
              <a:latin typeface="Montserrat"/>
            </a:rPr>
            <a:t> MID</a:t>
          </a:r>
        </a:p>
      </dgm:t>
    </dgm:pt>
    <dgm:pt modelId="{00D2012A-54BD-4E6A-9998-ECCB670FD4C9}" type="parTrans" cxnId="{1B4CB3AE-B9A9-465A-89DB-4D9CF40C41B0}">
      <dgm:prSet/>
      <dgm:spPr/>
      <dgm:t>
        <a:bodyPr/>
        <a:lstStyle/>
        <a:p>
          <a:endParaRPr lang="en-US"/>
        </a:p>
      </dgm:t>
    </dgm:pt>
    <dgm:pt modelId="{184B2A1E-7947-4DC8-9B86-0419BC678037}" type="sibTrans" cxnId="{1B4CB3AE-B9A9-465A-89DB-4D9CF40C41B0}">
      <dgm:prSet/>
      <dgm:spPr/>
      <dgm:t>
        <a:bodyPr/>
        <a:lstStyle/>
        <a:p>
          <a:endParaRPr lang="en-US"/>
        </a:p>
      </dgm:t>
    </dgm:pt>
    <dgm:pt modelId="{287D6C4A-1497-4DE8-B83A-CCBFBD58A409}">
      <dgm:prSet/>
      <dgm:spPr/>
      <dgm:t>
        <a:bodyPr/>
        <a:lstStyle/>
        <a:p>
          <a:r>
            <a:rPr lang="es-ES" dirty="0">
              <a:latin typeface="Montserrat"/>
            </a:rPr>
            <a:t>Los beneficios deben ser mayores que el costo; documentado por un Análisis de Costo Beneficio </a:t>
          </a:r>
          <a:endParaRPr lang="en-US" dirty="0">
            <a:latin typeface="Montserrat"/>
          </a:endParaRPr>
        </a:p>
      </dgm:t>
    </dgm:pt>
    <dgm:pt modelId="{E1BAD5B2-FD85-42C0-B560-314AB16C0A9B}" type="parTrans" cxnId="{4EF9498E-5F24-4D70-B3DF-63F12CABE4A7}">
      <dgm:prSet/>
      <dgm:spPr/>
      <dgm:t>
        <a:bodyPr/>
        <a:lstStyle/>
        <a:p>
          <a:endParaRPr lang="en-US"/>
        </a:p>
      </dgm:t>
    </dgm:pt>
    <dgm:pt modelId="{2B51060C-4F44-4E6F-AE4A-EC24922D70C5}" type="sibTrans" cxnId="{4EF9498E-5F24-4D70-B3DF-63F12CABE4A7}">
      <dgm:prSet/>
      <dgm:spPr/>
      <dgm:t>
        <a:bodyPr/>
        <a:lstStyle/>
        <a:p>
          <a:endParaRPr lang="en-US"/>
        </a:p>
      </dgm:t>
    </dgm:pt>
    <dgm:pt modelId="{D6C31CCB-B25A-4312-8510-0B9C0894C29C}">
      <dgm:prSet/>
      <dgm:spPr/>
      <dgm:t>
        <a:bodyPr/>
        <a:lstStyle/>
        <a:p>
          <a:r>
            <a:rPr lang="es-ES" dirty="0">
              <a:latin typeface="Montserrat"/>
            </a:rPr>
            <a:t>Demostrar beneficios únicos y concretos para las personas de LMI</a:t>
          </a:r>
          <a:endParaRPr lang="en-US" dirty="0">
            <a:solidFill>
              <a:srgbClr val="FF0000"/>
            </a:solidFill>
            <a:latin typeface="Montserrat"/>
          </a:endParaRPr>
        </a:p>
      </dgm:t>
    </dgm:pt>
    <dgm:pt modelId="{CBD7C4A4-14B5-43E5-97B0-5C6B3C40A714}" type="parTrans" cxnId="{4315ED3C-EDC2-4559-8D0B-99B3B1597779}">
      <dgm:prSet/>
      <dgm:spPr/>
      <dgm:t>
        <a:bodyPr/>
        <a:lstStyle/>
        <a:p>
          <a:endParaRPr lang="en-US"/>
        </a:p>
      </dgm:t>
    </dgm:pt>
    <dgm:pt modelId="{79F3D77A-0E71-497E-B8C7-74943D1717C0}" type="sibTrans" cxnId="{4315ED3C-EDC2-4559-8D0B-99B3B1597779}">
      <dgm:prSet/>
      <dgm:spPr/>
      <dgm:t>
        <a:bodyPr/>
        <a:lstStyle/>
        <a:p>
          <a:endParaRPr lang="en-US"/>
        </a:p>
      </dgm:t>
    </dgm:pt>
    <dgm:pt modelId="{D8D02A9F-75A5-41D8-AF2B-575FD67F00AD}">
      <dgm:prSet phldr="0"/>
      <dgm:spPr/>
      <dgm:t>
        <a:bodyPr/>
        <a:lstStyle/>
        <a:p>
          <a:pPr rtl="0"/>
          <a:r>
            <a:rPr lang="en-US" dirty="0">
              <a:latin typeface="Montserrat"/>
            </a:rPr>
            <a:t>3. </a:t>
          </a:r>
          <a:r>
            <a:rPr lang="es-ES" dirty="0">
              <a:latin typeface="Montserrat"/>
            </a:rPr>
            <a:t>Coherencia con otras Actividades de Mitigación</a:t>
          </a:r>
          <a:endParaRPr lang="en-US" dirty="0">
            <a:latin typeface="Montserrat"/>
          </a:endParaRPr>
        </a:p>
      </dgm:t>
    </dgm:pt>
    <dgm:pt modelId="{EF5C2853-84D8-4C00-86F6-A85415F965D5}" type="parTrans" cxnId="{C0E4BEC8-FB68-4594-B29B-581A82225BE9}">
      <dgm:prSet/>
      <dgm:spPr/>
      <dgm:t>
        <a:bodyPr/>
        <a:lstStyle/>
        <a:p>
          <a:endParaRPr lang="en-US"/>
        </a:p>
      </dgm:t>
    </dgm:pt>
    <dgm:pt modelId="{5D062C36-0307-45E2-92B5-29397FC3F967}" type="sibTrans" cxnId="{C0E4BEC8-FB68-4594-B29B-581A82225BE9}">
      <dgm:prSet/>
      <dgm:spPr/>
      <dgm:t>
        <a:bodyPr/>
        <a:lstStyle/>
        <a:p>
          <a:endParaRPr lang="en-US"/>
        </a:p>
      </dgm:t>
    </dgm:pt>
    <dgm:pt modelId="{5CC836C0-F9E5-4D90-BD2F-3CAD7C398829}">
      <dgm:prSet phldr="0"/>
      <dgm:spPr/>
      <dgm:t>
        <a:bodyPr/>
        <a:lstStyle/>
        <a:p>
          <a:pPr rtl="0"/>
          <a:r>
            <a:rPr lang="es-ES" dirty="0">
              <a:latin typeface="Montserrat"/>
            </a:rPr>
            <a:t>No debe aumentar el riesgo de pérdida de vidas o propiedades de una manera que socave los beneficios de otros usos de los fondos CDBG-MIT en el MID</a:t>
          </a:r>
          <a:endParaRPr lang="en-US" dirty="0">
            <a:latin typeface="Montserrat"/>
          </a:endParaRPr>
        </a:p>
      </dgm:t>
    </dgm:pt>
    <dgm:pt modelId="{4B7D2505-AD29-485B-86C5-EDB5677826CA}" type="parTrans" cxnId="{19915AF3-2EBA-494C-8B37-C198A534176F}">
      <dgm:prSet/>
      <dgm:spPr/>
      <dgm:t>
        <a:bodyPr/>
        <a:lstStyle/>
        <a:p>
          <a:endParaRPr lang="en-US"/>
        </a:p>
      </dgm:t>
    </dgm:pt>
    <dgm:pt modelId="{6E28B3DE-A9BE-478C-8437-608AAB91526B}" type="sibTrans" cxnId="{19915AF3-2EBA-494C-8B37-C198A534176F}">
      <dgm:prSet/>
      <dgm:spPr/>
      <dgm:t>
        <a:bodyPr/>
        <a:lstStyle/>
        <a:p>
          <a:endParaRPr lang="en-US"/>
        </a:p>
      </dgm:t>
    </dgm:pt>
    <dgm:pt modelId="{DCFF1D58-C947-4BDC-A446-054ECD9855D8}">
      <dgm:prSet/>
      <dgm:spPr/>
      <dgm:t>
        <a:bodyPr/>
        <a:lstStyle/>
        <a:p>
          <a:r>
            <a:rPr lang="es-ES" dirty="0">
              <a:latin typeface="Montserrat"/>
            </a:rPr>
            <a:t>Establecer un plan de operación y mantenimiento (O&amp;M) a largo plazo y financiación</a:t>
          </a:r>
          <a:endParaRPr lang="en-US" dirty="0">
            <a:latin typeface="Montserrat"/>
          </a:endParaRPr>
        </a:p>
      </dgm:t>
    </dgm:pt>
    <dgm:pt modelId="{0839F747-F5F9-4D4C-B4EC-1DE54A23C080}" type="parTrans" cxnId="{41F288A5-C760-4D43-BD12-FE7144073CB8}">
      <dgm:prSet/>
      <dgm:spPr/>
      <dgm:t>
        <a:bodyPr/>
        <a:lstStyle/>
        <a:p>
          <a:endParaRPr lang="en-US"/>
        </a:p>
      </dgm:t>
    </dgm:pt>
    <dgm:pt modelId="{67E45A9F-00E4-4FF0-8ED6-FBCC5C37F305}" type="sibTrans" cxnId="{41F288A5-C760-4D43-BD12-FE7144073CB8}">
      <dgm:prSet/>
      <dgm:spPr/>
      <dgm:t>
        <a:bodyPr/>
        <a:lstStyle/>
        <a:p>
          <a:endParaRPr lang="en-US"/>
        </a:p>
      </dgm:t>
    </dgm:pt>
    <dgm:pt modelId="{CE2573C2-8FB7-4A41-8B43-043113903E94}">
      <dgm:prSet/>
      <dgm:spPr/>
      <dgm:t>
        <a:bodyPr/>
        <a:lstStyle/>
        <a:p>
          <a:r>
            <a:rPr lang="es-ES" dirty="0">
              <a:latin typeface="Montserrat"/>
            </a:rPr>
            <a:t>Documentar los resultados medibles o la reducción del riesgo</a:t>
          </a:r>
          <a:endParaRPr lang="en-US" dirty="0">
            <a:latin typeface="Montserrat"/>
          </a:endParaRPr>
        </a:p>
      </dgm:t>
    </dgm:pt>
    <dgm:pt modelId="{9A0BF931-D510-4889-825C-CD3B78EEF3EC}" type="parTrans" cxnId="{58531317-6B58-4125-8684-AA59AE8F8631}">
      <dgm:prSet/>
      <dgm:spPr/>
      <dgm:t>
        <a:bodyPr/>
        <a:lstStyle/>
        <a:p>
          <a:endParaRPr lang="en-US"/>
        </a:p>
      </dgm:t>
    </dgm:pt>
    <dgm:pt modelId="{E271FBC2-4D63-4660-8EBA-40E33A7641D6}" type="sibTrans" cxnId="{58531317-6B58-4125-8684-AA59AE8F8631}">
      <dgm:prSet/>
      <dgm:spPr/>
      <dgm:t>
        <a:bodyPr/>
        <a:lstStyle/>
        <a:p>
          <a:endParaRPr lang="en-US"/>
        </a:p>
      </dgm:t>
    </dgm:pt>
    <dgm:pt modelId="{4B8B6122-16CD-4726-A5C7-BE9F79DC9410}" type="pres">
      <dgm:prSet presAssocID="{9540F1F1-D754-4997-B49A-5665AD29BAC2}" presName="linear" presStyleCnt="0">
        <dgm:presLayoutVars>
          <dgm:animLvl val="lvl"/>
          <dgm:resizeHandles val="exact"/>
        </dgm:presLayoutVars>
      </dgm:prSet>
      <dgm:spPr/>
    </dgm:pt>
    <dgm:pt modelId="{BB66700F-DDB8-4B61-B722-38D4220BDE95}" type="pres">
      <dgm:prSet presAssocID="{11F50F86-80EE-474C-9BC1-342567894A35}" presName="parentText" presStyleLbl="node1" presStyleIdx="0" presStyleCnt="3">
        <dgm:presLayoutVars>
          <dgm:chMax val="0"/>
          <dgm:bulletEnabled val="1"/>
        </dgm:presLayoutVars>
      </dgm:prSet>
      <dgm:spPr/>
    </dgm:pt>
    <dgm:pt modelId="{79D7E44C-D465-4CAC-9315-EA60BF1A233D}" type="pres">
      <dgm:prSet presAssocID="{11F50F86-80EE-474C-9BC1-342567894A35}" presName="childText" presStyleLbl="revTx" presStyleIdx="0" presStyleCnt="3">
        <dgm:presLayoutVars>
          <dgm:bulletEnabled val="1"/>
        </dgm:presLayoutVars>
      </dgm:prSet>
      <dgm:spPr/>
    </dgm:pt>
    <dgm:pt modelId="{80AFEC4E-15F1-41F1-9968-6E8DB94F6E81}" type="pres">
      <dgm:prSet presAssocID="{F046E5BE-CE57-4783-9AB7-A0AFD98B64F9}" presName="parentText" presStyleLbl="node1" presStyleIdx="1" presStyleCnt="3" custLinFactNeighborX="-1482" custLinFactNeighborY="-129">
        <dgm:presLayoutVars>
          <dgm:chMax val="0"/>
          <dgm:bulletEnabled val="1"/>
        </dgm:presLayoutVars>
      </dgm:prSet>
      <dgm:spPr/>
    </dgm:pt>
    <dgm:pt modelId="{165B2CE3-ED9C-49E5-B345-E7B465F9839F}" type="pres">
      <dgm:prSet presAssocID="{F046E5BE-CE57-4783-9AB7-A0AFD98B64F9}" presName="childText" presStyleLbl="revTx" presStyleIdx="1" presStyleCnt="3">
        <dgm:presLayoutVars>
          <dgm:bulletEnabled val="1"/>
        </dgm:presLayoutVars>
      </dgm:prSet>
      <dgm:spPr/>
    </dgm:pt>
    <dgm:pt modelId="{026DFBA8-DF8B-4C99-8B42-C65915149A12}" type="pres">
      <dgm:prSet presAssocID="{D8D02A9F-75A5-41D8-AF2B-575FD67F00AD}" presName="parentText" presStyleLbl="node1" presStyleIdx="2" presStyleCnt="3">
        <dgm:presLayoutVars>
          <dgm:chMax val="0"/>
          <dgm:bulletEnabled val="1"/>
        </dgm:presLayoutVars>
      </dgm:prSet>
      <dgm:spPr/>
    </dgm:pt>
    <dgm:pt modelId="{7E3D0E62-C507-41E5-AA65-DC47D52811AE}" type="pres">
      <dgm:prSet presAssocID="{D8D02A9F-75A5-41D8-AF2B-575FD67F00AD}" presName="childText" presStyleLbl="revTx" presStyleIdx="2" presStyleCnt="3">
        <dgm:presLayoutVars>
          <dgm:bulletEnabled val="1"/>
        </dgm:presLayoutVars>
      </dgm:prSet>
      <dgm:spPr/>
    </dgm:pt>
  </dgm:ptLst>
  <dgm:cxnLst>
    <dgm:cxn modelId="{15AFA316-5676-4E43-89F6-FF8647969E14}" type="presOf" srcId="{5CC836C0-F9E5-4D90-BD2F-3CAD7C398829}" destId="{7E3D0E62-C507-41E5-AA65-DC47D52811AE}" srcOrd="0" destOrd="0" presId="urn:microsoft.com/office/officeart/2005/8/layout/vList2"/>
    <dgm:cxn modelId="{58531317-6B58-4125-8684-AA59AE8F8631}" srcId="{11F50F86-80EE-474C-9BC1-342567894A35}" destId="{CE2573C2-8FB7-4A41-8B43-043113903E94}" srcOrd="2" destOrd="0" parTransId="{9A0BF931-D510-4889-825C-CD3B78EEF3EC}" sibTransId="{E271FBC2-4D63-4660-8EBA-40E33A7641D6}"/>
    <dgm:cxn modelId="{906B8B2A-064A-41DE-A982-B06916A77632}" srcId="{11F50F86-80EE-474C-9BC1-342567894A35}" destId="{1A250DC4-A8E3-447F-93EF-5601A7A9BEF6}" srcOrd="0" destOrd="0" parTransId="{E8D38D2B-6FB2-4419-BE88-0C5B8A4F36A1}" sibTransId="{9D8D82A6-9A18-43F7-802E-51B582AC4EA2}"/>
    <dgm:cxn modelId="{4315ED3C-EDC2-4559-8D0B-99B3B1597779}" srcId="{F046E5BE-CE57-4783-9AB7-A0AFD98B64F9}" destId="{D6C31CCB-B25A-4312-8510-0B9C0894C29C}" srcOrd="1" destOrd="0" parTransId="{CBD7C4A4-14B5-43E5-97B0-5C6B3C40A714}" sibTransId="{79F3D77A-0E71-497E-B8C7-74943D1717C0}"/>
    <dgm:cxn modelId="{266C1349-27A4-42CA-A877-BEF497CB0D5F}" type="presOf" srcId="{F046E5BE-CE57-4783-9AB7-A0AFD98B64F9}" destId="{80AFEC4E-15F1-41F1-9968-6E8DB94F6E81}" srcOrd="0" destOrd="0" presId="urn:microsoft.com/office/officeart/2005/8/layout/vList2"/>
    <dgm:cxn modelId="{6B574E75-9FD8-4044-8C79-67AC3A0CA03F}" srcId="{9540F1F1-D754-4997-B49A-5665AD29BAC2}" destId="{11F50F86-80EE-474C-9BC1-342567894A35}" srcOrd="0" destOrd="0" parTransId="{2D6DD60D-54C8-4AEE-8428-0485D5AB02D3}" sibTransId="{0F82A506-5479-414F-A6CD-56F9CB4A8C26}"/>
    <dgm:cxn modelId="{4EF9498E-5F24-4D70-B3DF-63F12CABE4A7}" srcId="{F046E5BE-CE57-4783-9AB7-A0AFD98B64F9}" destId="{287D6C4A-1497-4DE8-B83A-CCBFBD58A409}" srcOrd="0" destOrd="0" parTransId="{E1BAD5B2-FD85-42C0-B560-314AB16C0A9B}" sibTransId="{2B51060C-4F44-4E6F-AE4A-EC24922D70C5}"/>
    <dgm:cxn modelId="{41F288A5-C760-4D43-BD12-FE7144073CB8}" srcId="{11F50F86-80EE-474C-9BC1-342567894A35}" destId="{DCFF1D58-C947-4BDC-A446-054ECD9855D8}" srcOrd="1" destOrd="0" parTransId="{0839F747-F5F9-4D4C-B4EC-1DE54A23C080}" sibTransId="{67E45A9F-00E4-4FF0-8ED6-FBCC5C37F305}"/>
    <dgm:cxn modelId="{FC15C3A8-4E81-4BC7-846D-983C2A629DFE}" type="presOf" srcId="{CE2573C2-8FB7-4A41-8B43-043113903E94}" destId="{79D7E44C-D465-4CAC-9315-EA60BF1A233D}" srcOrd="0" destOrd="2" presId="urn:microsoft.com/office/officeart/2005/8/layout/vList2"/>
    <dgm:cxn modelId="{1B4CB3AE-B9A9-465A-89DB-4D9CF40C41B0}" srcId="{9540F1F1-D754-4997-B49A-5665AD29BAC2}" destId="{F046E5BE-CE57-4783-9AB7-A0AFD98B64F9}" srcOrd="1" destOrd="0" parTransId="{00D2012A-54BD-4E6A-9998-ECCB670FD4C9}" sibTransId="{184B2A1E-7947-4DC8-9B86-0419BC678037}"/>
    <dgm:cxn modelId="{1A749CB1-145A-4312-86DA-0D1BCDF46C61}" type="presOf" srcId="{D6C31CCB-B25A-4312-8510-0B9C0894C29C}" destId="{165B2CE3-ED9C-49E5-B345-E7B465F9839F}" srcOrd="0" destOrd="1" presId="urn:microsoft.com/office/officeart/2005/8/layout/vList2"/>
    <dgm:cxn modelId="{D03334B5-EE77-4684-AD0C-700B10D4D4D0}" type="presOf" srcId="{11F50F86-80EE-474C-9BC1-342567894A35}" destId="{BB66700F-DDB8-4B61-B722-38D4220BDE95}" srcOrd="0" destOrd="0" presId="urn:microsoft.com/office/officeart/2005/8/layout/vList2"/>
    <dgm:cxn modelId="{F385ACB6-4E7C-474C-8A51-2F6F0133FD21}" type="presOf" srcId="{287D6C4A-1497-4DE8-B83A-CCBFBD58A409}" destId="{165B2CE3-ED9C-49E5-B345-E7B465F9839F}" srcOrd="0" destOrd="0" presId="urn:microsoft.com/office/officeart/2005/8/layout/vList2"/>
    <dgm:cxn modelId="{AA513DBD-C1D2-49AF-A5E5-F32C6D6693A4}" type="presOf" srcId="{1A250DC4-A8E3-447F-93EF-5601A7A9BEF6}" destId="{79D7E44C-D465-4CAC-9315-EA60BF1A233D}" srcOrd="0" destOrd="0" presId="urn:microsoft.com/office/officeart/2005/8/layout/vList2"/>
    <dgm:cxn modelId="{20A67EBD-FF3D-45FF-81EF-9908CDE63CE6}" type="presOf" srcId="{DCFF1D58-C947-4BDC-A446-054ECD9855D8}" destId="{79D7E44C-D465-4CAC-9315-EA60BF1A233D}" srcOrd="0" destOrd="1" presId="urn:microsoft.com/office/officeart/2005/8/layout/vList2"/>
    <dgm:cxn modelId="{C0E4BEC8-FB68-4594-B29B-581A82225BE9}" srcId="{9540F1F1-D754-4997-B49A-5665AD29BAC2}" destId="{D8D02A9F-75A5-41D8-AF2B-575FD67F00AD}" srcOrd="2" destOrd="0" parTransId="{EF5C2853-84D8-4C00-86F6-A85415F965D5}" sibTransId="{5D062C36-0307-45E2-92B5-29397FC3F967}"/>
    <dgm:cxn modelId="{3C0DD9D5-3BB9-4555-920D-6C800BACD003}" type="presOf" srcId="{9540F1F1-D754-4997-B49A-5665AD29BAC2}" destId="{4B8B6122-16CD-4726-A5C7-BE9F79DC9410}" srcOrd="0" destOrd="0" presId="urn:microsoft.com/office/officeart/2005/8/layout/vList2"/>
    <dgm:cxn modelId="{19915AF3-2EBA-494C-8B37-C198A534176F}" srcId="{D8D02A9F-75A5-41D8-AF2B-575FD67F00AD}" destId="{5CC836C0-F9E5-4D90-BD2F-3CAD7C398829}" srcOrd="0" destOrd="0" parTransId="{4B7D2505-AD29-485B-86C5-EDB5677826CA}" sibTransId="{6E28B3DE-A9BE-478C-8437-608AAB91526B}"/>
    <dgm:cxn modelId="{198FC6FC-5A8F-4CF5-9A36-E3394F4CD9BD}" type="presOf" srcId="{D8D02A9F-75A5-41D8-AF2B-575FD67F00AD}" destId="{026DFBA8-DF8B-4C99-8B42-C65915149A12}" srcOrd="0" destOrd="0" presId="urn:microsoft.com/office/officeart/2005/8/layout/vList2"/>
    <dgm:cxn modelId="{0E674D2D-689C-4170-982C-521016A0CEA2}" type="presParOf" srcId="{4B8B6122-16CD-4726-A5C7-BE9F79DC9410}" destId="{BB66700F-DDB8-4B61-B722-38D4220BDE95}" srcOrd="0" destOrd="0" presId="urn:microsoft.com/office/officeart/2005/8/layout/vList2"/>
    <dgm:cxn modelId="{1DD428D5-C1C5-44E2-A4D7-DCC959D9E959}" type="presParOf" srcId="{4B8B6122-16CD-4726-A5C7-BE9F79DC9410}" destId="{79D7E44C-D465-4CAC-9315-EA60BF1A233D}" srcOrd="1" destOrd="0" presId="urn:microsoft.com/office/officeart/2005/8/layout/vList2"/>
    <dgm:cxn modelId="{20B64022-2436-4202-8E92-ECA919793D69}" type="presParOf" srcId="{4B8B6122-16CD-4726-A5C7-BE9F79DC9410}" destId="{80AFEC4E-15F1-41F1-9968-6E8DB94F6E81}" srcOrd="2" destOrd="0" presId="urn:microsoft.com/office/officeart/2005/8/layout/vList2"/>
    <dgm:cxn modelId="{A6A76EAC-EFCA-4D88-8835-4F5620D66C31}" type="presParOf" srcId="{4B8B6122-16CD-4726-A5C7-BE9F79DC9410}" destId="{165B2CE3-ED9C-49E5-B345-E7B465F9839F}" srcOrd="3" destOrd="0" presId="urn:microsoft.com/office/officeart/2005/8/layout/vList2"/>
    <dgm:cxn modelId="{82A47606-4340-4F29-85D6-20EAA7D4C32B}" type="presParOf" srcId="{4B8B6122-16CD-4726-A5C7-BE9F79DC9410}" destId="{026DFBA8-DF8B-4C99-8B42-C65915149A12}" srcOrd="4" destOrd="0" presId="urn:microsoft.com/office/officeart/2005/8/layout/vList2"/>
    <dgm:cxn modelId="{B9C66840-2C77-4BB3-9DB4-05DCDF2D34FB}" type="presParOf" srcId="{4B8B6122-16CD-4726-A5C7-BE9F79DC9410}" destId="{7E3D0E62-C507-41E5-AA65-DC47D52811AE}"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80EF28-C3C7-4FDF-A97D-3108301B7CF0}">
      <dsp:nvSpPr>
        <dsp:cNvPr id="0" name=""/>
        <dsp:cNvSpPr/>
      </dsp:nvSpPr>
      <dsp:spPr>
        <a:xfrm>
          <a:off x="0" y="329384"/>
          <a:ext cx="8856236" cy="993442"/>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sp>
    <dsp:sp modelId="{02659A63-E7F3-4103-8430-8928288948A4}">
      <dsp:nvSpPr>
        <dsp:cNvPr id="0" name=""/>
        <dsp:cNvSpPr/>
      </dsp:nvSpPr>
      <dsp:spPr>
        <a:xfrm>
          <a:off x="186579" y="640328"/>
          <a:ext cx="339567" cy="33923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C7D1BFF5-B12E-46FF-A9A8-5AA7F934674E}">
      <dsp:nvSpPr>
        <dsp:cNvPr id="0" name=""/>
        <dsp:cNvSpPr/>
      </dsp:nvSpPr>
      <dsp:spPr>
        <a:xfrm>
          <a:off x="700800" y="502506"/>
          <a:ext cx="8058253" cy="7709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596" tIns="81596" rIns="81596" bIns="81596" numCol="1" spcCol="1270" anchor="ctr" anchorCtr="0">
          <a:noAutofit/>
        </a:bodyPr>
        <a:lstStyle/>
        <a:p>
          <a:pPr marL="0" lvl="0" indent="0" algn="l" defTabSz="711200">
            <a:lnSpc>
              <a:spcPct val="100000"/>
            </a:lnSpc>
            <a:spcBef>
              <a:spcPct val="0"/>
            </a:spcBef>
            <a:spcAft>
              <a:spcPct val="35000"/>
            </a:spcAft>
            <a:buNone/>
          </a:pPr>
          <a:r>
            <a:rPr lang="es-ES" sz="1600" kern="1200" dirty="0">
              <a:latin typeface="Montserrat" panose="00000500000000000000" pitchFamily="2" charset="0"/>
            </a:rPr>
            <a:t>Aviso del Registro Federal (FRN) Vol. 84, n.º 169 publicado el 30 de agosto de 2019, y FRN, vol. 84, n.º 175 publicado el 10 de septiembre de 2019.</a:t>
          </a:r>
          <a:endParaRPr lang="en-US" sz="1600" kern="1200" dirty="0">
            <a:latin typeface="Montserrat" panose="00000500000000000000" pitchFamily="2" charset="0"/>
          </a:endParaRPr>
        </a:p>
      </dsp:txBody>
      <dsp:txXfrm>
        <a:off x="700800" y="502506"/>
        <a:ext cx="8058253" cy="770989"/>
      </dsp:txXfrm>
    </dsp:sp>
    <dsp:sp modelId="{98F51E60-DEFA-4086-BE2B-492B14EA0AD2}">
      <dsp:nvSpPr>
        <dsp:cNvPr id="0" name=""/>
        <dsp:cNvSpPr/>
      </dsp:nvSpPr>
      <dsp:spPr>
        <a:xfrm>
          <a:off x="0" y="1513255"/>
          <a:ext cx="8856236" cy="962355"/>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sp>
    <dsp:sp modelId="{6D4B5A68-BEA2-4D1F-89FE-83E79C24AFE6}">
      <dsp:nvSpPr>
        <dsp:cNvPr id="0" name=""/>
        <dsp:cNvSpPr/>
      </dsp:nvSpPr>
      <dsp:spPr>
        <a:xfrm>
          <a:off x="186579" y="1810974"/>
          <a:ext cx="339567" cy="339235"/>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8CCBD6CC-2404-4763-AB38-70F63A3A6591}">
      <dsp:nvSpPr>
        <dsp:cNvPr id="0" name=""/>
        <dsp:cNvSpPr/>
      </dsp:nvSpPr>
      <dsp:spPr>
        <a:xfrm>
          <a:off x="797982" y="1563502"/>
          <a:ext cx="8058253" cy="7709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596" tIns="81596" rIns="81596" bIns="81596" numCol="1" spcCol="1270" anchor="ctr" anchorCtr="0">
          <a:noAutofit/>
        </a:bodyPr>
        <a:lstStyle/>
        <a:p>
          <a:pPr marL="0" lvl="0" indent="0" algn="l" defTabSz="711200">
            <a:lnSpc>
              <a:spcPct val="100000"/>
            </a:lnSpc>
            <a:spcBef>
              <a:spcPct val="0"/>
            </a:spcBef>
            <a:spcAft>
              <a:spcPct val="35000"/>
            </a:spcAft>
            <a:buNone/>
          </a:pPr>
          <a:r>
            <a:rPr lang="es-ES" sz="1600" kern="1200" dirty="0">
              <a:latin typeface="Montserrat"/>
            </a:rPr>
            <a:t>El Departamento de Vivienda y Desarrollo Urbano de los Estados Unidos (HUD, por sus siglas en inglés) asignó $774,188,000 en fondos CDBG-MIT: (a) mitigación territorial y (b) mejoras de resiliencia.</a:t>
          </a:r>
          <a:endParaRPr lang="en-US" sz="1600" kern="1200" dirty="0">
            <a:latin typeface="Montserrat"/>
          </a:endParaRPr>
        </a:p>
      </dsp:txBody>
      <dsp:txXfrm>
        <a:off x="797982" y="1563502"/>
        <a:ext cx="8058253" cy="770989"/>
      </dsp:txXfrm>
    </dsp:sp>
    <dsp:sp modelId="{4446A6AA-5852-4723-8798-AC850AA395F7}">
      <dsp:nvSpPr>
        <dsp:cNvPr id="0" name=""/>
        <dsp:cNvSpPr/>
      </dsp:nvSpPr>
      <dsp:spPr>
        <a:xfrm>
          <a:off x="0" y="2638542"/>
          <a:ext cx="8856236" cy="616791"/>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sp>
    <dsp:sp modelId="{63E7CD0F-4114-4A5B-A9F6-0BC0E8DE990B}">
      <dsp:nvSpPr>
        <dsp:cNvPr id="0" name=""/>
        <dsp:cNvSpPr/>
      </dsp:nvSpPr>
      <dsp:spPr>
        <a:xfrm>
          <a:off x="120703" y="2777321"/>
          <a:ext cx="339567" cy="33923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B48FCC26-C38B-49AB-AF67-C0B2FC42B0F7}">
      <dsp:nvSpPr>
        <dsp:cNvPr id="0" name=""/>
        <dsp:cNvSpPr/>
      </dsp:nvSpPr>
      <dsp:spPr>
        <a:xfrm>
          <a:off x="712726" y="2563402"/>
          <a:ext cx="8058253" cy="7709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596" tIns="81596" rIns="81596" bIns="81596" numCol="1" spcCol="1270" anchor="ctr" anchorCtr="0">
          <a:noAutofit/>
        </a:bodyPr>
        <a:lstStyle/>
        <a:p>
          <a:pPr marL="0" lvl="0" indent="0" algn="l" defTabSz="711200">
            <a:lnSpc>
              <a:spcPct val="100000"/>
            </a:lnSpc>
            <a:spcBef>
              <a:spcPct val="0"/>
            </a:spcBef>
            <a:spcAft>
              <a:spcPct val="35000"/>
            </a:spcAft>
            <a:buNone/>
          </a:pPr>
          <a:r>
            <a:rPr lang="es-ES" sz="1600" kern="1200" dirty="0">
              <a:latin typeface="Montserrat" panose="00000500000000000000" pitchFamily="2" charset="0"/>
            </a:rPr>
            <a:t>Propuesta de modificación sustancial del plan de acción</a:t>
          </a:r>
          <a:r>
            <a:rPr lang="en-US" sz="1600" kern="1200" dirty="0">
              <a:latin typeface="Montserrat" panose="00000500000000000000" pitchFamily="2" charset="0"/>
            </a:rPr>
            <a:t>.</a:t>
          </a:r>
        </a:p>
      </dsp:txBody>
      <dsp:txXfrm>
        <a:off x="712726" y="2563402"/>
        <a:ext cx="8058253" cy="770989"/>
      </dsp:txXfrm>
    </dsp:sp>
    <dsp:sp modelId="{8472AF67-E31C-404B-B5E8-88B984838214}">
      <dsp:nvSpPr>
        <dsp:cNvPr id="0" name=""/>
        <dsp:cNvSpPr/>
      </dsp:nvSpPr>
      <dsp:spPr>
        <a:xfrm>
          <a:off x="0" y="3618255"/>
          <a:ext cx="8856236" cy="914517"/>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sp>
    <dsp:sp modelId="{E9489A70-7DD2-4358-B516-326CA8C0AF9C}">
      <dsp:nvSpPr>
        <dsp:cNvPr id="0" name=""/>
        <dsp:cNvSpPr/>
      </dsp:nvSpPr>
      <dsp:spPr>
        <a:xfrm>
          <a:off x="186579" y="3905896"/>
          <a:ext cx="339567" cy="33923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519B2C57-32B2-4A97-9E1D-ED52C86BA909}">
      <dsp:nvSpPr>
        <dsp:cNvPr id="0" name=""/>
        <dsp:cNvSpPr/>
      </dsp:nvSpPr>
      <dsp:spPr>
        <a:xfrm>
          <a:off x="712726" y="3676202"/>
          <a:ext cx="8058253" cy="9528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596" tIns="81596" rIns="81596" bIns="81596" numCol="1" spcCol="1270" anchor="ctr" anchorCtr="0">
          <a:noAutofit/>
        </a:bodyPr>
        <a:lstStyle/>
        <a:p>
          <a:pPr marL="0" lvl="0" indent="0" algn="l" defTabSz="711200">
            <a:lnSpc>
              <a:spcPct val="100000"/>
            </a:lnSpc>
            <a:spcBef>
              <a:spcPct val="0"/>
            </a:spcBef>
            <a:spcAft>
              <a:spcPct val="35000"/>
            </a:spcAft>
            <a:buNone/>
          </a:pPr>
          <a:r>
            <a:rPr lang="es-ES" sz="1600" kern="1200" dirty="0">
              <a:latin typeface="Montserrat" panose="00000500000000000000" pitchFamily="2" charset="0"/>
            </a:rPr>
            <a:t>Según FRN, VIHFA llevará a cabo tres (3) audiencias públicas; uno (1) convocado antes de la publicación del Plan de Acción.</a:t>
          </a:r>
          <a:endParaRPr lang="en-US" sz="1600" kern="1200" dirty="0">
            <a:latin typeface="Montserrat" panose="00000500000000000000" pitchFamily="2" charset="0"/>
          </a:endParaRPr>
        </a:p>
      </dsp:txBody>
      <dsp:txXfrm>
        <a:off x="712726" y="3676202"/>
        <a:ext cx="8058253" cy="9528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E438CD-E09C-4ADA-B3EF-AF5C52DFB662}">
      <dsp:nvSpPr>
        <dsp:cNvPr id="0" name=""/>
        <dsp:cNvSpPr/>
      </dsp:nvSpPr>
      <dsp:spPr>
        <a:xfrm>
          <a:off x="-5397639" y="-826531"/>
          <a:ext cx="6427082" cy="6427082"/>
        </a:xfrm>
        <a:prstGeom prst="blockArc">
          <a:avLst>
            <a:gd name="adj1" fmla="val 18900000"/>
            <a:gd name="adj2" fmla="val 2700000"/>
            <a:gd name="adj3" fmla="val 336"/>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51D1AEC-5968-480A-ABD2-42FC3F898931}">
      <dsp:nvSpPr>
        <dsp:cNvPr id="0" name=""/>
        <dsp:cNvSpPr/>
      </dsp:nvSpPr>
      <dsp:spPr>
        <a:xfrm>
          <a:off x="538945" y="283165"/>
          <a:ext cx="7616457" cy="90215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82958" tIns="45720" rIns="45720" bIns="45720" numCol="1" spcCol="1270" anchor="ctr" anchorCtr="0">
          <a:noAutofit/>
        </a:bodyPr>
        <a:lstStyle/>
        <a:p>
          <a:pPr marL="0" lvl="0" indent="0" algn="l" defTabSz="800100">
            <a:lnSpc>
              <a:spcPct val="90000"/>
            </a:lnSpc>
            <a:spcBef>
              <a:spcPct val="0"/>
            </a:spcBef>
            <a:spcAft>
              <a:spcPct val="35000"/>
            </a:spcAft>
            <a:buNone/>
          </a:pPr>
          <a:r>
            <a:rPr lang="en-US" sz="1800" b="1" kern="1200" dirty="0">
              <a:latin typeface="Montserrat"/>
            </a:rPr>
            <a:t>       </a:t>
          </a:r>
          <a:r>
            <a:rPr lang="es-ES" sz="1800" b="1" kern="1200" dirty="0">
              <a:latin typeface="Montserrat"/>
            </a:rPr>
            <a:t>Cumplir con la definición de una Actividad de 	Mitigación</a:t>
          </a:r>
          <a:endParaRPr lang="en-US" sz="1800" b="1" kern="1200" dirty="0">
            <a:latin typeface="Montserrat"/>
          </a:endParaRPr>
        </a:p>
      </dsp:txBody>
      <dsp:txXfrm>
        <a:off x="538945" y="283165"/>
        <a:ext cx="7616457" cy="902158"/>
      </dsp:txXfrm>
    </dsp:sp>
    <dsp:sp modelId="{DC445D69-4BEC-4650-B563-7F473BD35CF7}">
      <dsp:nvSpPr>
        <dsp:cNvPr id="0" name=""/>
        <dsp:cNvSpPr/>
      </dsp:nvSpPr>
      <dsp:spPr>
        <a:xfrm>
          <a:off x="87708" y="274047"/>
          <a:ext cx="918044" cy="918044"/>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28F8C2F-2A6F-4E47-9A1C-1B1801E2EE27}">
      <dsp:nvSpPr>
        <dsp:cNvPr id="0" name=""/>
        <dsp:cNvSpPr/>
      </dsp:nvSpPr>
      <dsp:spPr>
        <a:xfrm>
          <a:off x="960013" y="1376963"/>
          <a:ext cx="7195388" cy="91824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82958" tIns="43180" rIns="43180" bIns="43180" numCol="1" spcCol="1270" anchor="ctr" anchorCtr="0">
          <a:noAutofit/>
        </a:bodyPr>
        <a:lstStyle/>
        <a:p>
          <a:pPr marL="0" lvl="0" indent="0" algn="l" defTabSz="755650" rtl="0">
            <a:lnSpc>
              <a:spcPct val="90000"/>
            </a:lnSpc>
            <a:spcBef>
              <a:spcPct val="0"/>
            </a:spcBef>
            <a:spcAft>
              <a:spcPct val="35000"/>
            </a:spcAft>
            <a:buNone/>
          </a:pPr>
          <a:r>
            <a:rPr lang="es-ES" sz="1700" b="1" kern="1200" dirty="0">
              <a:latin typeface="Montserrat"/>
            </a:rPr>
            <a:t>Abordar los riesgos actuales y futuros identificados en el Plan de Mitigación de Riesgos de las Islas Vírgenes de EE. UU. 2019</a:t>
          </a:r>
          <a:endParaRPr lang="en-US" sz="1700" b="1" kern="1200" dirty="0">
            <a:solidFill>
              <a:schemeClr val="bg2"/>
            </a:solidFill>
            <a:latin typeface="Montserrat"/>
          </a:endParaRPr>
        </a:p>
      </dsp:txBody>
      <dsp:txXfrm>
        <a:off x="960013" y="1376963"/>
        <a:ext cx="7195388" cy="918249"/>
      </dsp:txXfrm>
    </dsp:sp>
    <dsp:sp modelId="{5084D49E-653D-40AE-B0D9-7F2E3EBDFC42}">
      <dsp:nvSpPr>
        <dsp:cNvPr id="0" name=""/>
        <dsp:cNvSpPr/>
      </dsp:nvSpPr>
      <dsp:spPr>
        <a:xfrm>
          <a:off x="500991" y="1377066"/>
          <a:ext cx="918044" cy="918044"/>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643759E-4041-4869-9E2B-7409E246B23F}">
      <dsp:nvSpPr>
        <dsp:cNvPr id="0" name=""/>
        <dsp:cNvSpPr/>
      </dsp:nvSpPr>
      <dsp:spPr>
        <a:xfrm>
          <a:off x="960013" y="2493088"/>
          <a:ext cx="7195388" cy="88968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82958" tIns="45720" rIns="45720" bIns="45720" numCol="1" spcCol="1270" anchor="ctr" anchorCtr="0">
          <a:noAutofit/>
        </a:bodyPr>
        <a:lstStyle/>
        <a:p>
          <a:pPr marL="0" lvl="0" indent="0" algn="l" defTabSz="800100" rtl="0">
            <a:lnSpc>
              <a:spcPct val="90000"/>
            </a:lnSpc>
            <a:spcBef>
              <a:spcPct val="0"/>
            </a:spcBef>
            <a:spcAft>
              <a:spcPct val="35000"/>
            </a:spcAft>
            <a:buNone/>
          </a:pPr>
          <a:r>
            <a:rPr lang="es-ES" sz="1800" b="1" kern="1200" dirty="0">
              <a:latin typeface="Montserrat"/>
            </a:rPr>
            <a:t>Actividades de elegibilidad para CDBG bajo el Título I de la Ley de Vivienda y Desarrollo Comunitario de 1974 (HCDA, por sus siglas en inglés)</a:t>
          </a:r>
          <a:r>
            <a:rPr lang="en-US" sz="1800" b="1" kern="1200" dirty="0">
              <a:latin typeface="Montserrat"/>
            </a:rPr>
            <a:t>)</a:t>
          </a:r>
        </a:p>
      </dsp:txBody>
      <dsp:txXfrm>
        <a:off x="960013" y="2493088"/>
        <a:ext cx="7195388" cy="889687"/>
      </dsp:txXfrm>
    </dsp:sp>
    <dsp:sp modelId="{66C48493-1667-4B82-9740-13F26B92CCBE}">
      <dsp:nvSpPr>
        <dsp:cNvPr id="0" name=""/>
        <dsp:cNvSpPr/>
      </dsp:nvSpPr>
      <dsp:spPr>
        <a:xfrm>
          <a:off x="500991" y="2478909"/>
          <a:ext cx="918044" cy="918044"/>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A83D449-CEEB-42FA-9DA2-B586E32D71F8}">
      <dsp:nvSpPr>
        <dsp:cNvPr id="0" name=""/>
        <dsp:cNvSpPr/>
      </dsp:nvSpPr>
      <dsp:spPr>
        <a:xfrm>
          <a:off x="538945" y="3672558"/>
          <a:ext cx="7616457" cy="73443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82958" tIns="45720" rIns="45720" bIns="45720" numCol="1" spcCol="1270" anchor="ctr" anchorCtr="0">
          <a:noAutofit/>
        </a:bodyPr>
        <a:lstStyle/>
        <a:p>
          <a:pPr marL="0" lvl="0" indent="0" algn="l" defTabSz="800100" rtl="0">
            <a:lnSpc>
              <a:spcPct val="90000"/>
            </a:lnSpc>
            <a:spcBef>
              <a:spcPct val="0"/>
            </a:spcBef>
            <a:spcAft>
              <a:spcPct val="35000"/>
            </a:spcAft>
            <a:buNone/>
          </a:pPr>
          <a:r>
            <a:rPr lang="en-US" sz="1800" b="1" kern="1200" dirty="0">
              <a:latin typeface="Montserrat"/>
            </a:rPr>
            <a:t>       * </a:t>
          </a:r>
          <a:r>
            <a:rPr lang="es-ES" sz="1800" b="1" kern="1200" dirty="0">
              <a:latin typeface="Montserrat"/>
            </a:rPr>
            <a:t>Cumplir con un objetivo nacional de HUD</a:t>
          </a:r>
          <a:endParaRPr lang="en-US" sz="1800" b="1" kern="1200" dirty="0">
            <a:latin typeface="Montserrat"/>
          </a:endParaRPr>
        </a:p>
      </dsp:txBody>
      <dsp:txXfrm>
        <a:off x="538945" y="3672558"/>
        <a:ext cx="7616457" cy="734435"/>
      </dsp:txXfrm>
    </dsp:sp>
    <dsp:sp modelId="{C305AB31-3F79-4A57-95A7-8629BD806AAD}">
      <dsp:nvSpPr>
        <dsp:cNvPr id="0" name=""/>
        <dsp:cNvSpPr/>
      </dsp:nvSpPr>
      <dsp:spPr>
        <a:xfrm>
          <a:off x="79923" y="3580753"/>
          <a:ext cx="918044" cy="918044"/>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D9E54C-6DF4-4A43-8F91-E3AE6AA8E88E}">
      <dsp:nvSpPr>
        <dsp:cNvPr id="0" name=""/>
        <dsp:cNvSpPr/>
      </dsp:nvSpPr>
      <dsp:spPr>
        <a:xfrm>
          <a:off x="0" y="2332577"/>
          <a:ext cx="8175358" cy="1529280"/>
        </a:xfrm>
        <a:prstGeom prst="rect">
          <a:avLst/>
        </a:prstGeom>
        <a:solidFill>
          <a:schemeClr val="bg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6248" tIns="206248" rIns="206248" bIns="206248" numCol="1" spcCol="1270" anchor="ctr" anchorCtr="0">
          <a:noAutofit/>
        </a:bodyPr>
        <a:lstStyle/>
        <a:p>
          <a:pPr marL="0" lvl="0" indent="0" algn="ctr" defTabSz="1289050" rtl="0">
            <a:lnSpc>
              <a:spcPct val="90000"/>
            </a:lnSpc>
            <a:spcBef>
              <a:spcPct val="0"/>
            </a:spcBef>
            <a:spcAft>
              <a:spcPct val="35000"/>
            </a:spcAft>
            <a:buNone/>
          </a:pPr>
          <a:r>
            <a:rPr lang="en-US" sz="2900" b="1" kern="1200" dirty="0" err="1">
              <a:solidFill>
                <a:schemeClr val="accent1"/>
              </a:solidFill>
              <a:latin typeface="Montserrat" panose="00000500000000000000" pitchFamily="2" charset="0"/>
            </a:rPr>
            <a:t>Categorías</a:t>
          </a:r>
          <a:r>
            <a:rPr lang="en-US" sz="2900" b="1" kern="1200" dirty="0">
              <a:solidFill>
                <a:schemeClr val="accent1"/>
              </a:solidFill>
              <a:latin typeface="Montserrat" panose="00000500000000000000" pitchFamily="2" charset="0"/>
            </a:rPr>
            <a:t> de </a:t>
          </a:r>
          <a:r>
            <a:rPr lang="en-US" sz="2900" b="1" kern="1200" dirty="0" err="1">
              <a:solidFill>
                <a:schemeClr val="accent1"/>
              </a:solidFill>
              <a:latin typeface="Montserrat" panose="00000500000000000000" pitchFamily="2" charset="0"/>
            </a:rPr>
            <a:t>Actividades</a:t>
          </a:r>
          <a:endParaRPr lang="en-US" sz="2900" b="1" kern="1200" dirty="0">
            <a:solidFill>
              <a:schemeClr val="accent1"/>
            </a:solidFill>
            <a:latin typeface="Montserrat" panose="00000500000000000000" pitchFamily="2" charset="0"/>
          </a:endParaRPr>
        </a:p>
      </dsp:txBody>
      <dsp:txXfrm>
        <a:off x="0" y="2332577"/>
        <a:ext cx="8175358" cy="825811"/>
      </dsp:txXfrm>
    </dsp:sp>
    <dsp:sp modelId="{9C752A1B-40CC-4F64-875E-BD3AE4DAB3E6}">
      <dsp:nvSpPr>
        <dsp:cNvPr id="0" name=""/>
        <dsp:cNvSpPr/>
      </dsp:nvSpPr>
      <dsp:spPr>
        <a:xfrm>
          <a:off x="0" y="3158388"/>
          <a:ext cx="2069147" cy="703469"/>
        </a:xfrm>
        <a:prstGeom prst="rect">
          <a:avLst/>
        </a:prstGeom>
        <a:solidFill>
          <a:schemeClr val="lt1"/>
        </a:solidFill>
        <a:ln w="12700" cap="flat" cmpd="sng" algn="ctr">
          <a:solidFill>
            <a:schemeClr val="accent1"/>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106680" tIns="19050" rIns="106680" bIns="19050" numCol="1" spcCol="1270" anchor="ctr" anchorCtr="0">
          <a:noAutofit/>
        </a:bodyPr>
        <a:lstStyle/>
        <a:p>
          <a:pPr marL="0" lvl="0" indent="0" algn="ctr" defTabSz="666750">
            <a:lnSpc>
              <a:spcPct val="90000"/>
            </a:lnSpc>
            <a:spcBef>
              <a:spcPct val="0"/>
            </a:spcBef>
            <a:spcAft>
              <a:spcPct val="35000"/>
            </a:spcAft>
            <a:buNone/>
          </a:pPr>
          <a:r>
            <a:rPr lang="en-US" sz="1500" b="1" kern="1200" dirty="0" err="1">
              <a:solidFill>
                <a:schemeClr val="accent1"/>
              </a:solidFill>
              <a:latin typeface="Montserrat" panose="00000500000000000000" pitchFamily="2" charset="0"/>
            </a:rPr>
            <a:t>Infraestructura</a:t>
          </a:r>
          <a:r>
            <a:rPr lang="en-US" sz="1500" b="1" kern="1200" dirty="0">
              <a:solidFill>
                <a:schemeClr val="accent1"/>
              </a:solidFill>
              <a:latin typeface="Montserrat" panose="00000500000000000000" pitchFamily="2" charset="0"/>
            </a:rPr>
            <a:t> y </a:t>
          </a:r>
          <a:r>
            <a:rPr lang="en-US" sz="1500" b="1" kern="1200" dirty="0" err="1">
              <a:solidFill>
                <a:schemeClr val="accent1"/>
              </a:solidFill>
              <a:latin typeface="Montserrat" panose="00000500000000000000" pitchFamily="2" charset="0"/>
            </a:rPr>
            <a:t>Facilidades</a:t>
          </a:r>
          <a:r>
            <a:rPr lang="en-US" sz="1500" b="1" kern="1200" dirty="0">
              <a:solidFill>
                <a:schemeClr val="accent1"/>
              </a:solidFill>
              <a:latin typeface="Montserrat" panose="00000500000000000000" pitchFamily="2" charset="0"/>
            </a:rPr>
            <a:t>  </a:t>
          </a:r>
          <a:r>
            <a:rPr lang="en-US" sz="1500" b="1" kern="1200" dirty="0" err="1">
              <a:solidFill>
                <a:schemeClr val="accent1"/>
              </a:solidFill>
              <a:latin typeface="Montserrat" panose="00000500000000000000" pitchFamily="2" charset="0"/>
            </a:rPr>
            <a:t>Públicas</a:t>
          </a:r>
          <a:endParaRPr lang="en-US" sz="1500" b="1" kern="1200" dirty="0">
            <a:solidFill>
              <a:schemeClr val="accent1"/>
            </a:solidFill>
            <a:latin typeface="Montserrat" panose="00000500000000000000" pitchFamily="2" charset="0"/>
          </a:endParaRPr>
        </a:p>
      </dsp:txBody>
      <dsp:txXfrm>
        <a:off x="0" y="3158388"/>
        <a:ext cx="2069147" cy="703469"/>
      </dsp:txXfrm>
    </dsp:sp>
    <dsp:sp modelId="{B698190D-92E2-48A5-A07D-82276CA91134}">
      <dsp:nvSpPr>
        <dsp:cNvPr id="0" name=""/>
        <dsp:cNvSpPr/>
      </dsp:nvSpPr>
      <dsp:spPr>
        <a:xfrm>
          <a:off x="2055537" y="3158388"/>
          <a:ext cx="2033859" cy="703469"/>
        </a:xfrm>
        <a:prstGeom prst="rect">
          <a:avLst/>
        </a:prstGeom>
        <a:solidFill>
          <a:schemeClr val="lt1"/>
        </a:solidFill>
        <a:ln w="12700" cap="flat" cmpd="sng" algn="ctr">
          <a:solidFill>
            <a:schemeClr val="accent1"/>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106680" tIns="19050" rIns="106680" bIns="19050" numCol="1" spcCol="1270" anchor="ctr" anchorCtr="0">
          <a:noAutofit/>
        </a:bodyPr>
        <a:lstStyle/>
        <a:p>
          <a:pPr marL="0" lvl="0" indent="0" algn="ctr" defTabSz="666750">
            <a:lnSpc>
              <a:spcPct val="90000"/>
            </a:lnSpc>
            <a:spcBef>
              <a:spcPct val="0"/>
            </a:spcBef>
            <a:spcAft>
              <a:spcPct val="35000"/>
            </a:spcAft>
            <a:buNone/>
          </a:pPr>
          <a:r>
            <a:rPr lang="en-US" sz="1500" b="1" kern="1200" dirty="0">
              <a:solidFill>
                <a:schemeClr val="accent1"/>
              </a:solidFill>
              <a:latin typeface="Montserrat" panose="00000500000000000000" pitchFamily="2" charset="0"/>
            </a:rPr>
            <a:t>Vivienda y </a:t>
          </a:r>
          <a:r>
            <a:rPr lang="en-US" sz="1500" b="1" kern="1200" dirty="0" err="1">
              <a:solidFill>
                <a:schemeClr val="accent1"/>
              </a:solidFill>
              <a:latin typeface="Montserrat" panose="00000500000000000000" pitchFamily="2" charset="0"/>
            </a:rPr>
            <a:t>Servicios</a:t>
          </a:r>
          <a:r>
            <a:rPr lang="en-US" sz="1500" b="1" kern="1200" dirty="0">
              <a:solidFill>
                <a:schemeClr val="accent1"/>
              </a:solidFill>
              <a:latin typeface="Montserrat" panose="00000500000000000000" pitchFamily="2" charset="0"/>
            </a:rPr>
            <a:t> </a:t>
          </a:r>
          <a:r>
            <a:rPr lang="en-US" sz="1500" b="1" kern="1200" dirty="0" err="1">
              <a:solidFill>
                <a:schemeClr val="accent1"/>
              </a:solidFill>
              <a:latin typeface="Montserrat" panose="00000500000000000000" pitchFamily="2" charset="0"/>
            </a:rPr>
            <a:t>Públicos</a:t>
          </a:r>
          <a:endParaRPr lang="en-US" sz="1500" b="1" kern="1200" dirty="0">
            <a:solidFill>
              <a:schemeClr val="accent1"/>
            </a:solidFill>
            <a:latin typeface="Montserrat" panose="00000500000000000000" pitchFamily="2" charset="0"/>
          </a:endParaRPr>
        </a:p>
      </dsp:txBody>
      <dsp:txXfrm>
        <a:off x="2055537" y="3158388"/>
        <a:ext cx="2033859" cy="703469"/>
      </dsp:txXfrm>
    </dsp:sp>
    <dsp:sp modelId="{E5F8BFCE-7F40-45B7-A114-C9CB42775363}">
      <dsp:nvSpPr>
        <dsp:cNvPr id="0" name=""/>
        <dsp:cNvSpPr/>
      </dsp:nvSpPr>
      <dsp:spPr>
        <a:xfrm>
          <a:off x="4089397" y="3158388"/>
          <a:ext cx="2033859" cy="703469"/>
        </a:xfrm>
        <a:prstGeom prst="rect">
          <a:avLst/>
        </a:prstGeom>
        <a:solidFill>
          <a:schemeClr val="lt1"/>
        </a:solidFill>
        <a:ln w="12700" cap="flat" cmpd="sng" algn="ctr">
          <a:solidFill>
            <a:schemeClr val="accent1"/>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106680" tIns="19050" rIns="106680" bIns="19050" numCol="1" spcCol="1270" anchor="ctr" anchorCtr="0">
          <a:noAutofit/>
        </a:bodyPr>
        <a:lstStyle/>
        <a:p>
          <a:pPr marL="0" lvl="0" indent="0" algn="ctr" defTabSz="666750">
            <a:lnSpc>
              <a:spcPct val="90000"/>
            </a:lnSpc>
            <a:spcBef>
              <a:spcPct val="0"/>
            </a:spcBef>
            <a:spcAft>
              <a:spcPct val="35000"/>
            </a:spcAft>
            <a:buNone/>
          </a:pPr>
          <a:r>
            <a:rPr lang="en-US" sz="1500" b="1" kern="1200" dirty="0" err="1">
              <a:solidFill>
                <a:schemeClr val="accent1"/>
              </a:solidFill>
              <a:latin typeface="Montserrat" panose="00000500000000000000" pitchFamily="2" charset="0"/>
            </a:rPr>
            <a:t>Resiliencia</a:t>
          </a:r>
          <a:r>
            <a:rPr lang="en-US" sz="1500" b="1" kern="1200" dirty="0">
              <a:solidFill>
                <a:schemeClr val="accent1"/>
              </a:solidFill>
              <a:latin typeface="Montserrat" panose="00000500000000000000" pitchFamily="2" charset="0"/>
            </a:rPr>
            <a:t> y </a:t>
          </a:r>
          <a:r>
            <a:rPr lang="en-US" sz="1500" b="1" kern="1200" dirty="0" err="1">
              <a:solidFill>
                <a:schemeClr val="accent1"/>
              </a:solidFill>
              <a:latin typeface="Montserrat" panose="00000500000000000000" pitchFamily="2" charset="0"/>
            </a:rPr>
            <a:t>Revitalización</a:t>
          </a:r>
          <a:r>
            <a:rPr lang="en-US" sz="1500" b="1" kern="1200" dirty="0">
              <a:solidFill>
                <a:schemeClr val="accent1"/>
              </a:solidFill>
              <a:latin typeface="Montserrat" panose="00000500000000000000" pitchFamily="2" charset="0"/>
            </a:rPr>
            <a:t> </a:t>
          </a:r>
          <a:r>
            <a:rPr lang="en-US" sz="1500" b="1" kern="1200" dirty="0" err="1">
              <a:solidFill>
                <a:schemeClr val="accent1"/>
              </a:solidFill>
              <a:latin typeface="Montserrat" panose="00000500000000000000" pitchFamily="2" charset="0"/>
            </a:rPr>
            <a:t>Económica</a:t>
          </a:r>
          <a:endParaRPr lang="en-US" sz="1500" b="1" kern="1200" dirty="0">
            <a:solidFill>
              <a:schemeClr val="accent1"/>
            </a:solidFill>
            <a:latin typeface="Montserrat" panose="00000500000000000000" pitchFamily="2" charset="0"/>
          </a:endParaRPr>
        </a:p>
      </dsp:txBody>
      <dsp:txXfrm>
        <a:off x="4089397" y="3158388"/>
        <a:ext cx="2033859" cy="703469"/>
      </dsp:txXfrm>
    </dsp:sp>
    <dsp:sp modelId="{7760A099-31BD-40DD-A17D-FC0B1916D462}">
      <dsp:nvSpPr>
        <dsp:cNvPr id="0" name=""/>
        <dsp:cNvSpPr/>
      </dsp:nvSpPr>
      <dsp:spPr>
        <a:xfrm>
          <a:off x="6141498" y="3153314"/>
          <a:ext cx="2033859" cy="703469"/>
        </a:xfrm>
        <a:prstGeom prst="rect">
          <a:avLst/>
        </a:prstGeom>
        <a:solidFill>
          <a:schemeClr val="lt1"/>
        </a:solidFill>
        <a:ln w="12700" cap="flat" cmpd="sng" algn="ctr">
          <a:solidFill>
            <a:schemeClr val="accent1"/>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106680" tIns="19050" rIns="106680" bIns="19050" numCol="1" spcCol="1270" anchor="ctr" anchorCtr="0">
          <a:noAutofit/>
        </a:bodyPr>
        <a:lstStyle/>
        <a:p>
          <a:pPr marL="0" lvl="0" indent="0" algn="ctr" defTabSz="666750" rtl="0">
            <a:lnSpc>
              <a:spcPct val="90000"/>
            </a:lnSpc>
            <a:spcBef>
              <a:spcPct val="0"/>
            </a:spcBef>
            <a:spcAft>
              <a:spcPts val="0"/>
            </a:spcAft>
            <a:buNone/>
          </a:pPr>
          <a:r>
            <a:rPr lang="es-ES" sz="1500" b="1" kern="1200" dirty="0">
              <a:solidFill>
                <a:schemeClr val="accent1"/>
              </a:solidFill>
              <a:latin typeface="Montserrat" panose="00000500000000000000" pitchFamily="2" charset="0"/>
            </a:rPr>
            <a:t>Planificación 
y Administración de Subvenciones</a:t>
          </a:r>
          <a:endParaRPr lang="en-US" sz="1500" b="1" kern="1200" dirty="0">
            <a:solidFill>
              <a:schemeClr val="accent1"/>
            </a:solidFill>
            <a:latin typeface="Montserrat" panose="00000500000000000000" pitchFamily="2" charset="0"/>
          </a:endParaRPr>
        </a:p>
      </dsp:txBody>
      <dsp:txXfrm>
        <a:off x="6141498" y="3153314"/>
        <a:ext cx="2033859" cy="703469"/>
      </dsp:txXfrm>
    </dsp:sp>
    <dsp:sp modelId="{F794D498-93C4-457D-8505-0910A88C5A0E}">
      <dsp:nvSpPr>
        <dsp:cNvPr id="0" name=""/>
        <dsp:cNvSpPr/>
      </dsp:nvSpPr>
      <dsp:spPr>
        <a:xfrm rot="10800000">
          <a:off x="0" y="42784"/>
          <a:ext cx="8175358" cy="2352033"/>
        </a:xfrm>
        <a:prstGeom prst="upArrowCallou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256032" rIns="256032" bIns="256032" numCol="1" spcCol="1270" anchor="ctr" anchorCtr="0">
          <a:noAutofit/>
        </a:bodyPr>
        <a:lstStyle/>
        <a:p>
          <a:pPr marL="0" lvl="0" indent="0" algn="ctr" defTabSz="1600200" rtl="0">
            <a:lnSpc>
              <a:spcPct val="90000"/>
            </a:lnSpc>
            <a:spcBef>
              <a:spcPct val="0"/>
            </a:spcBef>
            <a:spcAft>
              <a:spcPct val="35000"/>
            </a:spcAft>
            <a:buNone/>
          </a:pPr>
          <a:r>
            <a:rPr lang="en-US" sz="3600" b="1" kern="1200" dirty="0" err="1">
              <a:solidFill>
                <a:schemeClr val="bg2"/>
              </a:solidFill>
              <a:latin typeface="Montserrat" panose="00000500000000000000" pitchFamily="2" charset="0"/>
              <a:cs typeface="Calibri"/>
            </a:rPr>
            <a:t>Actividades</a:t>
          </a:r>
          <a:r>
            <a:rPr lang="en-US" sz="3600" b="1" kern="1200" dirty="0">
              <a:solidFill>
                <a:schemeClr val="bg2"/>
              </a:solidFill>
              <a:latin typeface="Montserrat" panose="00000500000000000000" pitchFamily="2" charset="0"/>
              <a:cs typeface="Calibri"/>
            </a:rPr>
            <a:t> de </a:t>
          </a:r>
          <a:r>
            <a:rPr lang="en-US" sz="3600" b="1" kern="1200" dirty="0" err="1">
              <a:solidFill>
                <a:schemeClr val="bg2"/>
              </a:solidFill>
              <a:latin typeface="Montserrat" panose="00000500000000000000" pitchFamily="2" charset="0"/>
              <a:cs typeface="Calibri"/>
            </a:rPr>
            <a:t>Mitigación</a:t>
          </a:r>
          <a:endParaRPr lang="en-US" sz="3600" b="1" kern="1200" dirty="0">
            <a:solidFill>
              <a:schemeClr val="bg2"/>
            </a:solidFill>
            <a:latin typeface="Montserrat" panose="00000500000000000000" pitchFamily="2" charset="0"/>
          </a:endParaRPr>
        </a:p>
      </dsp:txBody>
      <dsp:txXfrm rot="10800000">
        <a:off x="0" y="42784"/>
        <a:ext cx="8175358" cy="152828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66700F-DDB8-4B61-B722-38D4220BDE95}">
      <dsp:nvSpPr>
        <dsp:cNvPr id="0" name=""/>
        <dsp:cNvSpPr/>
      </dsp:nvSpPr>
      <dsp:spPr>
        <a:xfrm>
          <a:off x="0" y="20228"/>
          <a:ext cx="7711441" cy="55282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rtl="0">
            <a:lnSpc>
              <a:spcPct val="90000"/>
            </a:lnSpc>
            <a:spcBef>
              <a:spcPct val="0"/>
            </a:spcBef>
            <a:spcAft>
              <a:spcPct val="35000"/>
            </a:spcAft>
            <a:buNone/>
          </a:pPr>
          <a:r>
            <a:rPr lang="en-US" sz="2300" kern="1200" dirty="0">
              <a:latin typeface="Montserrat"/>
            </a:rPr>
            <a:t>1</a:t>
          </a:r>
          <a:r>
            <a:rPr lang="en-US" sz="2000" kern="1200" dirty="0">
              <a:latin typeface="Montserrat"/>
            </a:rPr>
            <a:t>. </a:t>
          </a:r>
          <a:r>
            <a:rPr lang="es-ES" sz="2000" kern="1200" dirty="0">
              <a:latin typeface="Montserrat"/>
            </a:rPr>
            <a:t>Demostrar eficacia y sostenibilidad fiscal a largo plazo</a:t>
          </a:r>
          <a:endParaRPr lang="en-US" sz="2000" kern="1200" dirty="0">
            <a:latin typeface="Montserrat"/>
          </a:endParaRPr>
        </a:p>
      </dsp:txBody>
      <dsp:txXfrm>
        <a:off x="26987" y="47215"/>
        <a:ext cx="7657467" cy="498850"/>
      </dsp:txXfrm>
    </dsp:sp>
    <dsp:sp modelId="{79D7E44C-D465-4CAC-9315-EA60BF1A233D}">
      <dsp:nvSpPr>
        <dsp:cNvPr id="0" name=""/>
        <dsp:cNvSpPr/>
      </dsp:nvSpPr>
      <dsp:spPr>
        <a:xfrm>
          <a:off x="0" y="573053"/>
          <a:ext cx="7711441" cy="10650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4838"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s-ES" sz="1600" kern="1200" dirty="0">
              <a:latin typeface="Montserrat"/>
            </a:rPr>
            <a:t>Capacidad de operar durante la vida útil del proyecto</a:t>
          </a:r>
          <a:endParaRPr lang="en-US" sz="1600" kern="1200" dirty="0">
            <a:latin typeface="Montserrat"/>
          </a:endParaRPr>
        </a:p>
        <a:p>
          <a:pPr marL="171450" lvl="1" indent="-171450" algn="l" defTabSz="711200">
            <a:lnSpc>
              <a:spcPct val="90000"/>
            </a:lnSpc>
            <a:spcBef>
              <a:spcPct val="0"/>
            </a:spcBef>
            <a:spcAft>
              <a:spcPct val="20000"/>
            </a:spcAft>
            <a:buChar char="•"/>
          </a:pPr>
          <a:r>
            <a:rPr lang="es-ES" sz="1600" kern="1200" dirty="0">
              <a:latin typeface="Montserrat"/>
            </a:rPr>
            <a:t>Establecer un plan de operación y mantenimiento (O&amp;M) a largo plazo y financiación</a:t>
          </a:r>
          <a:endParaRPr lang="en-US" sz="1600" kern="1200" dirty="0">
            <a:latin typeface="Montserrat"/>
          </a:endParaRPr>
        </a:p>
        <a:p>
          <a:pPr marL="171450" lvl="1" indent="-171450" algn="l" defTabSz="711200">
            <a:lnSpc>
              <a:spcPct val="90000"/>
            </a:lnSpc>
            <a:spcBef>
              <a:spcPct val="0"/>
            </a:spcBef>
            <a:spcAft>
              <a:spcPct val="20000"/>
            </a:spcAft>
            <a:buChar char="•"/>
          </a:pPr>
          <a:r>
            <a:rPr lang="es-ES" sz="1600" kern="1200" dirty="0">
              <a:latin typeface="Montserrat"/>
            </a:rPr>
            <a:t>Documentar los resultados medibles o la reducción del riesgo</a:t>
          </a:r>
          <a:endParaRPr lang="en-US" sz="1600" kern="1200" dirty="0">
            <a:latin typeface="Montserrat"/>
          </a:endParaRPr>
        </a:p>
      </dsp:txBody>
      <dsp:txXfrm>
        <a:off x="0" y="573053"/>
        <a:ext cx="7711441" cy="1065015"/>
      </dsp:txXfrm>
    </dsp:sp>
    <dsp:sp modelId="{80AFEC4E-15F1-41F1-9968-6E8DB94F6E81}">
      <dsp:nvSpPr>
        <dsp:cNvPr id="0" name=""/>
        <dsp:cNvSpPr/>
      </dsp:nvSpPr>
      <dsp:spPr>
        <a:xfrm>
          <a:off x="0" y="1637059"/>
          <a:ext cx="7711441" cy="55282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latin typeface="Montserrat"/>
            </a:rPr>
            <a:t>2. </a:t>
          </a:r>
          <a:r>
            <a:rPr lang="en-US" sz="2000" kern="1200" dirty="0" err="1">
              <a:latin typeface="Montserrat"/>
            </a:rPr>
            <a:t>Beneficio</a:t>
          </a:r>
          <a:r>
            <a:rPr lang="en-US" sz="2000" kern="1200" dirty="0">
              <a:latin typeface="Montserrat"/>
            </a:rPr>
            <a:t> del </a:t>
          </a:r>
          <a:r>
            <a:rPr lang="en-US" sz="2000" kern="1200" dirty="0" err="1">
              <a:latin typeface="Montserrat"/>
            </a:rPr>
            <a:t>área</a:t>
          </a:r>
          <a:r>
            <a:rPr lang="en-US" sz="2000" kern="1200" dirty="0">
              <a:latin typeface="Montserrat"/>
            </a:rPr>
            <a:t> MID</a:t>
          </a:r>
        </a:p>
      </dsp:txBody>
      <dsp:txXfrm>
        <a:off x="26987" y="1664046"/>
        <a:ext cx="7657467" cy="498850"/>
      </dsp:txXfrm>
    </dsp:sp>
    <dsp:sp modelId="{165B2CE3-ED9C-49E5-B345-E7B465F9839F}">
      <dsp:nvSpPr>
        <dsp:cNvPr id="0" name=""/>
        <dsp:cNvSpPr/>
      </dsp:nvSpPr>
      <dsp:spPr>
        <a:xfrm>
          <a:off x="0" y="2190893"/>
          <a:ext cx="7711441" cy="7824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4838"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s-ES" sz="1600" kern="1200" dirty="0">
              <a:latin typeface="Montserrat"/>
            </a:rPr>
            <a:t>Los beneficios deben ser mayores que el costo; documentado por un Análisis de Costo Beneficio </a:t>
          </a:r>
          <a:endParaRPr lang="en-US" sz="1600" kern="1200" dirty="0">
            <a:latin typeface="Montserrat"/>
          </a:endParaRPr>
        </a:p>
        <a:p>
          <a:pPr marL="171450" lvl="1" indent="-171450" algn="l" defTabSz="711200">
            <a:lnSpc>
              <a:spcPct val="90000"/>
            </a:lnSpc>
            <a:spcBef>
              <a:spcPct val="0"/>
            </a:spcBef>
            <a:spcAft>
              <a:spcPct val="20000"/>
            </a:spcAft>
            <a:buChar char="•"/>
          </a:pPr>
          <a:r>
            <a:rPr lang="es-ES" sz="1600" kern="1200" dirty="0">
              <a:latin typeface="Montserrat"/>
            </a:rPr>
            <a:t>Demostrar beneficios únicos y concretos para las personas de LMI</a:t>
          </a:r>
          <a:endParaRPr lang="en-US" sz="1600" kern="1200" dirty="0">
            <a:solidFill>
              <a:srgbClr val="FF0000"/>
            </a:solidFill>
            <a:latin typeface="Montserrat"/>
          </a:endParaRPr>
        </a:p>
      </dsp:txBody>
      <dsp:txXfrm>
        <a:off x="0" y="2190893"/>
        <a:ext cx="7711441" cy="782460"/>
      </dsp:txXfrm>
    </dsp:sp>
    <dsp:sp modelId="{026DFBA8-DF8B-4C99-8B42-C65915149A12}">
      <dsp:nvSpPr>
        <dsp:cNvPr id="0" name=""/>
        <dsp:cNvSpPr/>
      </dsp:nvSpPr>
      <dsp:spPr>
        <a:xfrm>
          <a:off x="0" y="2973353"/>
          <a:ext cx="7711441" cy="55282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rtl="0">
            <a:lnSpc>
              <a:spcPct val="90000"/>
            </a:lnSpc>
            <a:spcBef>
              <a:spcPct val="0"/>
            </a:spcBef>
            <a:spcAft>
              <a:spcPct val="35000"/>
            </a:spcAft>
            <a:buNone/>
          </a:pPr>
          <a:r>
            <a:rPr lang="en-US" sz="2100" kern="1200" dirty="0">
              <a:latin typeface="Montserrat"/>
            </a:rPr>
            <a:t>3. </a:t>
          </a:r>
          <a:r>
            <a:rPr lang="es-ES" sz="2100" kern="1200" dirty="0">
              <a:latin typeface="Montserrat"/>
            </a:rPr>
            <a:t>Coherencia con otras Actividades de Mitigación</a:t>
          </a:r>
          <a:endParaRPr lang="en-US" sz="2100" kern="1200" dirty="0">
            <a:latin typeface="Montserrat"/>
          </a:endParaRPr>
        </a:p>
      </dsp:txBody>
      <dsp:txXfrm>
        <a:off x="26987" y="3000340"/>
        <a:ext cx="7657467" cy="498850"/>
      </dsp:txXfrm>
    </dsp:sp>
    <dsp:sp modelId="{7E3D0E62-C507-41E5-AA65-DC47D52811AE}">
      <dsp:nvSpPr>
        <dsp:cNvPr id="0" name=""/>
        <dsp:cNvSpPr/>
      </dsp:nvSpPr>
      <dsp:spPr>
        <a:xfrm>
          <a:off x="0" y="3526178"/>
          <a:ext cx="7711441" cy="7389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4838" tIns="26670" rIns="149352" bIns="26670" numCol="1" spcCol="1270" anchor="t" anchorCtr="0">
          <a:noAutofit/>
        </a:bodyPr>
        <a:lstStyle/>
        <a:p>
          <a:pPr marL="171450" lvl="1" indent="-171450" algn="l" defTabSz="711200" rtl="0">
            <a:lnSpc>
              <a:spcPct val="90000"/>
            </a:lnSpc>
            <a:spcBef>
              <a:spcPct val="0"/>
            </a:spcBef>
            <a:spcAft>
              <a:spcPct val="20000"/>
            </a:spcAft>
            <a:buChar char="•"/>
          </a:pPr>
          <a:r>
            <a:rPr lang="es-ES" sz="1600" kern="1200" dirty="0">
              <a:latin typeface="Montserrat"/>
            </a:rPr>
            <a:t>No debe aumentar el riesgo de pérdida de vidas o propiedades de una manera que socave los beneficios de otros usos de los fondos CDBG-MIT en el MID</a:t>
          </a:r>
          <a:endParaRPr lang="en-US" sz="1600" kern="1200" dirty="0">
            <a:latin typeface="Montserrat"/>
          </a:endParaRPr>
        </a:p>
      </dsp:txBody>
      <dsp:txXfrm>
        <a:off x="0" y="3526178"/>
        <a:ext cx="7711441" cy="738990"/>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0C4118-9CEA-4AAE-92FA-C27AA8A12B2C}" type="datetimeFigureOut">
              <a:rPr lang="en-US" smtClean="0"/>
              <a:t>5/1/2024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E56C3B-C6E9-48E0-96C7-7B177A3D9B67}" type="slidenum">
              <a:rPr lang="en-US" smtClean="0"/>
              <a:t>‹#›</a:t>
            </a:fld>
            <a:endParaRPr lang="en-US"/>
          </a:p>
        </p:txBody>
      </p:sp>
    </p:spTree>
    <p:extLst>
      <p:ext uri="{BB962C8B-B14F-4D97-AF65-F5344CB8AC3E}">
        <p14:creationId xmlns:p14="http://schemas.microsoft.com/office/powerpoint/2010/main" val="5204836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1583402-C17D-4A75-8CEE-4A03239B7F6C}" type="slidenum">
              <a:rPr lang="en-US" smtClean="0"/>
              <a:t>2</a:t>
            </a:fld>
            <a:endParaRPr lang="en-US"/>
          </a:p>
        </p:txBody>
      </p:sp>
      <p:sp>
        <p:nvSpPr>
          <p:cNvPr id="5" name="Header Placeholder 4"/>
          <p:cNvSpPr>
            <a:spLocks noGrp="1"/>
          </p:cNvSpPr>
          <p:nvPr>
            <p:ph type="hdr" sz="quarter" idx="11"/>
          </p:nvPr>
        </p:nvSpPr>
        <p:spPr/>
        <p:txBody>
          <a:bodyPr/>
          <a:lstStyle/>
          <a:p>
            <a:endParaRPr lang="en-US"/>
          </a:p>
        </p:txBody>
      </p:sp>
    </p:spTree>
    <p:extLst>
      <p:ext uri="{BB962C8B-B14F-4D97-AF65-F5344CB8AC3E}">
        <p14:creationId xmlns:p14="http://schemas.microsoft.com/office/powerpoint/2010/main" val="18144125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1583402-C17D-4A75-8CEE-4A03239B7F6C}" type="slidenum">
              <a:rPr lang="en-US" smtClean="0"/>
              <a:t>12</a:t>
            </a:fld>
            <a:endParaRPr lang="en-US"/>
          </a:p>
        </p:txBody>
      </p:sp>
      <p:sp>
        <p:nvSpPr>
          <p:cNvPr id="5" name="Header Placeholder 4"/>
          <p:cNvSpPr>
            <a:spLocks noGrp="1"/>
          </p:cNvSpPr>
          <p:nvPr>
            <p:ph type="hdr" sz="quarter" idx="11"/>
          </p:nvPr>
        </p:nvSpPr>
        <p:spPr/>
        <p:txBody>
          <a:bodyPr/>
          <a:lstStyle/>
          <a:p>
            <a:endParaRPr lang="en-US"/>
          </a:p>
        </p:txBody>
      </p:sp>
    </p:spTree>
    <p:extLst>
      <p:ext uri="{BB962C8B-B14F-4D97-AF65-F5344CB8AC3E}">
        <p14:creationId xmlns:p14="http://schemas.microsoft.com/office/powerpoint/2010/main" val="13429521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1583402-C17D-4A75-8CEE-4A03239B7F6C}" type="slidenum">
              <a:rPr lang="en-US" smtClean="0"/>
              <a:t>19</a:t>
            </a:fld>
            <a:endParaRPr lang="en-US"/>
          </a:p>
        </p:txBody>
      </p:sp>
      <p:sp>
        <p:nvSpPr>
          <p:cNvPr id="5" name="Header Placeholder 4"/>
          <p:cNvSpPr>
            <a:spLocks noGrp="1"/>
          </p:cNvSpPr>
          <p:nvPr>
            <p:ph type="hdr" sz="quarter" idx="11"/>
          </p:nvPr>
        </p:nvSpPr>
        <p:spPr/>
        <p:txBody>
          <a:bodyPr/>
          <a:lstStyle/>
          <a:p>
            <a:endParaRPr lang="en-US"/>
          </a:p>
        </p:txBody>
      </p:sp>
    </p:spTree>
    <p:extLst>
      <p:ext uri="{BB962C8B-B14F-4D97-AF65-F5344CB8AC3E}">
        <p14:creationId xmlns:p14="http://schemas.microsoft.com/office/powerpoint/2010/main" val="11018262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Slide Number Placeholder 4"/>
          <p:cNvSpPr>
            <a:spLocks noGrp="1"/>
          </p:cNvSpPr>
          <p:nvPr>
            <p:ph type="sldNum" sz="quarter" idx="5"/>
          </p:nvPr>
        </p:nvSpPr>
        <p:spPr/>
        <p:txBody>
          <a:bodyPr/>
          <a:lstStyle/>
          <a:p>
            <a:fld id="{B1583402-C17D-4A75-8CEE-4A03239B7F6C}" type="slidenum">
              <a:rPr lang="en-US" smtClean="0"/>
              <a:pPr/>
              <a:t>20</a:t>
            </a:fld>
            <a:endParaRPr lang="en-US"/>
          </a:p>
        </p:txBody>
      </p:sp>
    </p:spTree>
    <p:extLst>
      <p:ext uri="{BB962C8B-B14F-4D97-AF65-F5344CB8AC3E}">
        <p14:creationId xmlns:p14="http://schemas.microsoft.com/office/powerpoint/2010/main" val="8827968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E56C3B-C6E9-48E0-96C7-7B177A3D9B67}" type="slidenum">
              <a:rPr lang="en-US" smtClean="0"/>
              <a:t>21</a:t>
            </a:fld>
            <a:endParaRPr lang="en-US"/>
          </a:p>
        </p:txBody>
      </p:sp>
    </p:spTree>
    <p:extLst>
      <p:ext uri="{BB962C8B-B14F-4D97-AF65-F5344CB8AC3E}">
        <p14:creationId xmlns:p14="http://schemas.microsoft.com/office/powerpoint/2010/main" val="19830641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Slide Number Placeholder 4"/>
          <p:cNvSpPr>
            <a:spLocks noGrp="1"/>
          </p:cNvSpPr>
          <p:nvPr>
            <p:ph type="sldNum" sz="quarter" idx="5"/>
          </p:nvPr>
        </p:nvSpPr>
        <p:spPr/>
        <p:txBody>
          <a:bodyPr/>
          <a:lstStyle/>
          <a:p>
            <a:fld id="{B1583402-C17D-4A75-8CEE-4A03239B7F6C}" type="slidenum">
              <a:rPr lang="en-US" smtClean="0"/>
              <a:pPr/>
              <a:t>22</a:t>
            </a:fld>
            <a:endParaRPr lang="en-US"/>
          </a:p>
        </p:txBody>
      </p:sp>
    </p:spTree>
    <p:extLst>
      <p:ext uri="{BB962C8B-B14F-4D97-AF65-F5344CB8AC3E}">
        <p14:creationId xmlns:p14="http://schemas.microsoft.com/office/powerpoint/2010/main" val="24161553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1583402-C17D-4A75-8CEE-4A03239B7F6C}" type="slidenum">
              <a:rPr lang="en-US" smtClean="0"/>
              <a:t>23</a:t>
            </a:fld>
            <a:endParaRPr lang="en-US"/>
          </a:p>
        </p:txBody>
      </p:sp>
      <p:sp>
        <p:nvSpPr>
          <p:cNvPr id="5" name="Header Placeholder 4"/>
          <p:cNvSpPr>
            <a:spLocks noGrp="1"/>
          </p:cNvSpPr>
          <p:nvPr>
            <p:ph type="hdr" sz="quarter" idx="11"/>
          </p:nvPr>
        </p:nvSpPr>
        <p:spPr/>
        <p:txBody>
          <a:bodyPr/>
          <a:lstStyle/>
          <a:p>
            <a:endParaRPr lang="en-US"/>
          </a:p>
        </p:txBody>
      </p:sp>
    </p:spTree>
    <p:extLst>
      <p:ext uri="{BB962C8B-B14F-4D97-AF65-F5344CB8AC3E}">
        <p14:creationId xmlns:p14="http://schemas.microsoft.com/office/powerpoint/2010/main" val="4785147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1583402-C17D-4A75-8CEE-4A03239B7F6C}" type="slidenum">
              <a:rPr lang="en-US" smtClean="0"/>
              <a:t>24</a:t>
            </a:fld>
            <a:endParaRPr lang="en-US"/>
          </a:p>
        </p:txBody>
      </p:sp>
      <p:sp>
        <p:nvSpPr>
          <p:cNvPr id="5" name="Header Placeholder 4"/>
          <p:cNvSpPr>
            <a:spLocks noGrp="1"/>
          </p:cNvSpPr>
          <p:nvPr>
            <p:ph type="hdr" sz="quarter" idx="11"/>
          </p:nvPr>
        </p:nvSpPr>
        <p:spPr/>
        <p:txBody>
          <a:bodyPr/>
          <a:lstStyle/>
          <a:p>
            <a:endParaRPr lang="en-US"/>
          </a:p>
        </p:txBody>
      </p:sp>
    </p:spTree>
    <p:extLst>
      <p:ext uri="{BB962C8B-B14F-4D97-AF65-F5344CB8AC3E}">
        <p14:creationId xmlns:p14="http://schemas.microsoft.com/office/powerpoint/2010/main" val="17937404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Montserrat" panose="00000500000000000000" pitchFamily="2" charset="0"/>
              </a:rPr>
              <a:t>Selecting the right HCDA programs for your community development initiatives is essential for aligning with community needs, maximizing impact, ensuring compliance, leveraging resources, addressing priorities, strategic planning, accessing diverse options, promoting long-term sustainability, engaging the community, and taking a comprehensive approach</a:t>
            </a:r>
            <a:endParaRPr lang="en-US"/>
          </a:p>
        </p:txBody>
      </p:sp>
      <p:sp>
        <p:nvSpPr>
          <p:cNvPr id="4" name="Slide Number Placeholder 3"/>
          <p:cNvSpPr>
            <a:spLocks noGrp="1"/>
          </p:cNvSpPr>
          <p:nvPr>
            <p:ph type="sldNum" sz="quarter" idx="5"/>
          </p:nvPr>
        </p:nvSpPr>
        <p:spPr/>
        <p:txBody>
          <a:bodyPr/>
          <a:lstStyle/>
          <a:p>
            <a:fld id="{82E56C3B-C6E9-48E0-96C7-7B177A3D9B67}" type="slidenum">
              <a:rPr lang="en-US" smtClean="0"/>
              <a:t>26</a:t>
            </a:fld>
            <a:endParaRPr lang="en-US"/>
          </a:p>
        </p:txBody>
      </p:sp>
    </p:spTree>
    <p:extLst>
      <p:ext uri="{BB962C8B-B14F-4D97-AF65-F5344CB8AC3E}">
        <p14:creationId xmlns:p14="http://schemas.microsoft.com/office/powerpoint/2010/main" val="19172296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1583402-C17D-4A75-8CEE-4A03239B7F6C}" type="slidenum">
              <a:rPr lang="en-US" smtClean="0"/>
              <a:t>27</a:t>
            </a:fld>
            <a:endParaRPr lang="en-US"/>
          </a:p>
        </p:txBody>
      </p:sp>
      <p:sp>
        <p:nvSpPr>
          <p:cNvPr id="5" name="Header Placeholder 4"/>
          <p:cNvSpPr>
            <a:spLocks noGrp="1"/>
          </p:cNvSpPr>
          <p:nvPr>
            <p:ph type="hdr" sz="quarter" idx="11"/>
          </p:nvPr>
        </p:nvSpPr>
        <p:spPr/>
        <p:txBody>
          <a:bodyPr/>
          <a:lstStyle/>
          <a:p>
            <a:endParaRPr lang="en-US"/>
          </a:p>
        </p:txBody>
      </p:sp>
    </p:spTree>
    <p:extLst>
      <p:ext uri="{BB962C8B-B14F-4D97-AF65-F5344CB8AC3E}">
        <p14:creationId xmlns:p14="http://schemas.microsoft.com/office/powerpoint/2010/main" val="31448098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1583402-C17D-4A75-8CEE-4A03239B7F6C}" type="slidenum">
              <a:rPr lang="en-US" smtClean="0"/>
              <a:t>29</a:t>
            </a:fld>
            <a:endParaRPr lang="en-US"/>
          </a:p>
        </p:txBody>
      </p:sp>
      <p:sp>
        <p:nvSpPr>
          <p:cNvPr id="5" name="Header Placeholder 4"/>
          <p:cNvSpPr>
            <a:spLocks noGrp="1"/>
          </p:cNvSpPr>
          <p:nvPr>
            <p:ph type="hdr" sz="quarter" idx="11"/>
          </p:nvPr>
        </p:nvSpPr>
        <p:spPr/>
        <p:txBody>
          <a:bodyPr/>
          <a:lstStyle/>
          <a:p>
            <a:endParaRPr lang="en-US"/>
          </a:p>
        </p:txBody>
      </p:sp>
    </p:spTree>
    <p:extLst>
      <p:ext uri="{BB962C8B-B14F-4D97-AF65-F5344CB8AC3E}">
        <p14:creationId xmlns:p14="http://schemas.microsoft.com/office/powerpoint/2010/main" val="12579843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1583402-C17D-4A75-8CEE-4A03239B7F6C}" type="slidenum">
              <a:rPr lang="en-US" smtClean="0"/>
              <a:t>3</a:t>
            </a:fld>
            <a:endParaRPr lang="en-US"/>
          </a:p>
        </p:txBody>
      </p:sp>
      <p:sp>
        <p:nvSpPr>
          <p:cNvPr id="5" name="Header Placeholder 4"/>
          <p:cNvSpPr>
            <a:spLocks noGrp="1"/>
          </p:cNvSpPr>
          <p:nvPr>
            <p:ph type="hdr" sz="quarter" idx="11"/>
          </p:nvPr>
        </p:nvSpPr>
        <p:spPr/>
        <p:txBody>
          <a:bodyPr/>
          <a:lstStyle/>
          <a:p>
            <a:endParaRPr lang="en-US"/>
          </a:p>
        </p:txBody>
      </p:sp>
    </p:spTree>
    <p:extLst>
      <p:ext uri="{BB962C8B-B14F-4D97-AF65-F5344CB8AC3E}">
        <p14:creationId xmlns:p14="http://schemas.microsoft.com/office/powerpoint/2010/main" val="37042177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1583402-C17D-4A75-8CEE-4A03239B7F6C}" type="slidenum">
              <a:rPr lang="en-US" smtClean="0"/>
              <a:t>4</a:t>
            </a:fld>
            <a:endParaRPr lang="en-US"/>
          </a:p>
        </p:txBody>
      </p:sp>
      <p:sp>
        <p:nvSpPr>
          <p:cNvPr id="5" name="Header Placeholder 4"/>
          <p:cNvSpPr>
            <a:spLocks noGrp="1"/>
          </p:cNvSpPr>
          <p:nvPr>
            <p:ph type="hdr" sz="quarter" idx="11"/>
          </p:nvPr>
        </p:nvSpPr>
        <p:spPr/>
        <p:txBody>
          <a:bodyPr/>
          <a:lstStyle/>
          <a:p>
            <a:endParaRPr lang="en-US"/>
          </a:p>
        </p:txBody>
      </p:sp>
    </p:spTree>
    <p:extLst>
      <p:ext uri="{BB962C8B-B14F-4D97-AF65-F5344CB8AC3E}">
        <p14:creationId xmlns:p14="http://schemas.microsoft.com/office/powerpoint/2010/main" val="34400417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1583402-C17D-4A75-8CEE-4A03239B7F6C}" type="slidenum">
              <a:rPr lang="en-US" smtClean="0"/>
              <a:t>5</a:t>
            </a:fld>
            <a:endParaRPr lang="en-US"/>
          </a:p>
        </p:txBody>
      </p:sp>
      <p:sp>
        <p:nvSpPr>
          <p:cNvPr id="5" name="Header Placeholder 4"/>
          <p:cNvSpPr>
            <a:spLocks noGrp="1"/>
          </p:cNvSpPr>
          <p:nvPr>
            <p:ph type="hdr" sz="quarter" idx="11"/>
          </p:nvPr>
        </p:nvSpPr>
        <p:spPr/>
        <p:txBody>
          <a:bodyPr/>
          <a:lstStyle/>
          <a:p>
            <a:endParaRPr lang="en-US"/>
          </a:p>
        </p:txBody>
      </p:sp>
    </p:spTree>
    <p:extLst>
      <p:ext uri="{BB962C8B-B14F-4D97-AF65-F5344CB8AC3E}">
        <p14:creationId xmlns:p14="http://schemas.microsoft.com/office/powerpoint/2010/main" val="14054536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1583402-C17D-4A75-8CEE-4A03239B7F6C}" type="slidenum">
              <a:rPr lang="en-US" smtClean="0"/>
              <a:t>6</a:t>
            </a:fld>
            <a:endParaRPr lang="en-US"/>
          </a:p>
        </p:txBody>
      </p:sp>
      <p:sp>
        <p:nvSpPr>
          <p:cNvPr id="5" name="Header Placeholder 4"/>
          <p:cNvSpPr>
            <a:spLocks noGrp="1"/>
          </p:cNvSpPr>
          <p:nvPr>
            <p:ph type="hdr" sz="quarter" idx="11"/>
          </p:nvPr>
        </p:nvSpPr>
        <p:spPr/>
        <p:txBody>
          <a:bodyPr/>
          <a:lstStyle/>
          <a:p>
            <a:endParaRPr lang="en-US"/>
          </a:p>
        </p:txBody>
      </p:sp>
    </p:spTree>
    <p:extLst>
      <p:ext uri="{BB962C8B-B14F-4D97-AF65-F5344CB8AC3E}">
        <p14:creationId xmlns:p14="http://schemas.microsoft.com/office/powerpoint/2010/main" val="35922019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1583402-C17D-4A75-8CEE-4A03239B7F6C}" type="slidenum">
              <a:rPr lang="en-US" smtClean="0"/>
              <a:t>7</a:t>
            </a:fld>
            <a:endParaRPr lang="en-US"/>
          </a:p>
        </p:txBody>
      </p:sp>
      <p:sp>
        <p:nvSpPr>
          <p:cNvPr id="5" name="Header Placeholder 4"/>
          <p:cNvSpPr>
            <a:spLocks noGrp="1"/>
          </p:cNvSpPr>
          <p:nvPr>
            <p:ph type="hdr" sz="quarter" idx="11"/>
          </p:nvPr>
        </p:nvSpPr>
        <p:spPr/>
        <p:txBody>
          <a:bodyPr/>
          <a:lstStyle/>
          <a:p>
            <a:endParaRPr lang="en-US"/>
          </a:p>
        </p:txBody>
      </p:sp>
    </p:spTree>
    <p:extLst>
      <p:ext uri="{BB962C8B-B14F-4D97-AF65-F5344CB8AC3E}">
        <p14:creationId xmlns:p14="http://schemas.microsoft.com/office/powerpoint/2010/main" val="36860851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1583402-C17D-4A75-8CEE-4A03239B7F6C}" type="slidenum">
              <a:rPr lang="en-US" smtClean="0"/>
              <a:t>8</a:t>
            </a:fld>
            <a:endParaRPr lang="en-US"/>
          </a:p>
        </p:txBody>
      </p:sp>
      <p:sp>
        <p:nvSpPr>
          <p:cNvPr id="5" name="Header Placeholder 4"/>
          <p:cNvSpPr>
            <a:spLocks noGrp="1"/>
          </p:cNvSpPr>
          <p:nvPr>
            <p:ph type="hdr" sz="quarter" idx="11"/>
          </p:nvPr>
        </p:nvSpPr>
        <p:spPr/>
        <p:txBody>
          <a:bodyPr/>
          <a:lstStyle/>
          <a:p>
            <a:endParaRPr lang="en-US"/>
          </a:p>
        </p:txBody>
      </p:sp>
    </p:spTree>
    <p:extLst>
      <p:ext uri="{BB962C8B-B14F-4D97-AF65-F5344CB8AC3E}">
        <p14:creationId xmlns:p14="http://schemas.microsoft.com/office/powerpoint/2010/main" val="28706730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1583402-C17D-4A75-8CEE-4A03239B7F6C}" type="slidenum">
              <a:rPr lang="en-US" smtClean="0"/>
              <a:t>9</a:t>
            </a:fld>
            <a:endParaRPr lang="en-US"/>
          </a:p>
        </p:txBody>
      </p:sp>
      <p:sp>
        <p:nvSpPr>
          <p:cNvPr id="5" name="Header Placeholder 4"/>
          <p:cNvSpPr>
            <a:spLocks noGrp="1"/>
          </p:cNvSpPr>
          <p:nvPr>
            <p:ph type="hdr" sz="quarter" idx="11"/>
          </p:nvPr>
        </p:nvSpPr>
        <p:spPr/>
        <p:txBody>
          <a:bodyPr/>
          <a:lstStyle/>
          <a:p>
            <a:endParaRPr lang="en-US"/>
          </a:p>
        </p:txBody>
      </p:sp>
    </p:spTree>
    <p:extLst>
      <p:ext uri="{BB962C8B-B14F-4D97-AF65-F5344CB8AC3E}">
        <p14:creationId xmlns:p14="http://schemas.microsoft.com/office/powerpoint/2010/main" val="14054536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1583402-C17D-4A75-8CEE-4A03239B7F6C}" type="slidenum">
              <a:rPr lang="en-US" smtClean="0"/>
              <a:t>10</a:t>
            </a:fld>
            <a:endParaRPr lang="en-US"/>
          </a:p>
        </p:txBody>
      </p:sp>
      <p:sp>
        <p:nvSpPr>
          <p:cNvPr id="5" name="Header Placeholder 4"/>
          <p:cNvSpPr>
            <a:spLocks noGrp="1"/>
          </p:cNvSpPr>
          <p:nvPr>
            <p:ph type="hdr" sz="quarter" idx="11"/>
          </p:nvPr>
        </p:nvSpPr>
        <p:spPr/>
        <p:txBody>
          <a:bodyPr/>
          <a:lstStyle/>
          <a:p>
            <a:endParaRPr lang="en-US"/>
          </a:p>
        </p:txBody>
      </p:sp>
    </p:spTree>
    <p:extLst>
      <p:ext uri="{BB962C8B-B14F-4D97-AF65-F5344CB8AC3E}">
        <p14:creationId xmlns:p14="http://schemas.microsoft.com/office/powerpoint/2010/main" val="29405285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A blue and green background with white lines&#10;&#10;Description automatically generated">
            <a:extLst>
              <a:ext uri="{FF2B5EF4-FFF2-40B4-BE49-F238E27FC236}">
                <a16:creationId xmlns:a16="http://schemas.microsoft.com/office/drawing/2014/main" id="{A2AC8565-D5CE-FC22-D842-6317BEF56349}"/>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Rectangle 8">
            <a:extLst>
              <a:ext uri="{FF2B5EF4-FFF2-40B4-BE49-F238E27FC236}">
                <a16:creationId xmlns:a16="http://schemas.microsoft.com/office/drawing/2014/main" id="{910E4B63-B3B5-739A-A8F6-69618A68FF94}"/>
              </a:ext>
            </a:extLst>
          </p:cNvPr>
          <p:cNvSpPr/>
          <p:nvPr userDrawn="1"/>
        </p:nvSpPr>
        <p:spPr>
          <a:xfrm>
            <a:off x="337226" y="1230768"/>
            <a:ext cx="8359302" cy="2639439"/>
          </a:xfrm>
          <a:prstGeom prst="rect">
            <a:avLst/>
          </a:prstGeom>
          <a:solidFill>
            <a:srgbClr val="00B0B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C8E8FFB-277F-B71F-EF8B-68A1656AD487}"/>
              </a:ext>
            </a:extLst>
          </p:cNvPr>
          <p:cNvSpPr>
            <a:spLocks noGrp="1"/>
          </p:cNvSpPr>
          <p:nvPr>
            <p:ph type="ctrTitle" hasCustomPrompt="1"/>
          </p:nvPr>
        </p:nvSpPr>
        <p:spPr>
          <a:xfrm>
            <a:off x="462064" y="1352136"/>
            <a:ext cx="7561634" cy="1428263"/>
          </a:xfrm>
          <a:prstGeom prst="rect">
            <a:avLst/>
          </a:prstGeom>
        </p:spPr>
        <p:txBody>
          <a:bodyPr anchor="b">
            <a:normAutofit/>
          </a:bodyPr>
          <a:lstStyle>
            <a:lvl1pPr algn="l">
              <a:defRPr sz="5400" b="1">
                <a:solidFill>
                  <a:schemeClr val="bg1"/>
                </a:solidFill>
                <a:latin typeface="+mn-lt"/>
                <a:cs typeface="Poppins Medium" panose="00000600000000000000" pitchFamily="2" charset="0"/>
              </a:defRPr>
            </a:lvl1pPr>
          </a:lstStyle>
          <a:p>
            <a:r>
              <a:rPr lang="en-US"/>
              <a:t>HEADLINE</a:t>
            </a:r>
          </a:p>
        </p:txBody>
      </p:sp>
      <p:sp>
        <p:nvSpPr>
          <p:cNvPr id="3" name="Subtitle 2">
            <a:extLst>
              <a:ext uri="{FF2B5EF4-FFF2-40B4-BE49-F238E27FC236}">
                <a16:creationId xmlns:a16="http://schemas.microsoft.com/office/drawing/2014/main" id="{BB2554D5-7837-060D-4FAF-AA3C28CDC766}"/>
              </a:ext>
            </a:extLst>
          </p:cNvPr>
          <p:cNvSpPr>
            <a:spLocks noGrp="1"/>
          </p:cNvSpPr>
          <p:nvPr>
            <p:ph type="subTitle" idx="1" hasCustomPrompt="1"/>
          </p:nvPr>
        </p:nvSpPr>
        <p:spPr>
          <a:xfrm>
            <a:off x="462064" y="2812705"/>
            <a:ext cx="5771745" cy="658677"/>
          </a:xfrm>
          <a:prstGeom prst="rect">
            <a:avLst/>
          </a:prstGeom>
        </p:spPr>
        <p:txBody>
          <a:bodyPr/>
          <a:lstStyle>
            <a:lvl1pPr marL="0" indent="0" algn="l">
              <a:buFont typeface="Arial" panose="020B0604020202020204" pitchFamily="34" charset="0"/>
              <a:buNone/>
              <a:defRPr sz="2400">
                <a:latin typeface="+mj-lt"/>
                <a:cs typeface="Poppins Medium" panose="000006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Sub-Header</a:t>
            </a:r>
          </a:p>
        </p:txBody>
      </p:sp>
      <p:sp>
        <p:nvSpPr>
          <p:cNvPr id="10" name="Rectangle 9">
            <a:extLst>
              <a:ext uri="{FF2B5EF4-FFF2-40B4-BE49-F238E27FC236}">
                <a16:creationId xmlns:a16="http://schemas.microsoft.com/office/drawing/2014/main" id="{FE0B8747-4B1A-E8A6-4D2C-79C951307FC2}"/>
              </a:ext>
            </a:extLst>
          </p:cNvPr>
          <p:cNvSpPr/>
          <p:nvPr userDrawn="1"/>
        </p:nvSpPr>
        <p:spPr>
          <a:xfrm>
            <a:off x="337226" y="3592749"/>
            <a:ext cx="8359302" cy="277458"/>
          </a:xfrm>
          <a:prstGeom prst="rect">
            <a:avLst/>
          </a:prstGeom>
          <a:solidFill>
            <a:srgbClr val="365C6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8043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9" name="Picture 8" descr="A green and blue background with a white line&#10;&#10;Description automatically generated">
            <a:extLst>
              <a:ext uri="{FF2B5EF4-FFF2-40B4-BE49-F238E27FC236}">
                <a16:creationId xmlns:a16="http://schemas.microsoft.com/office/drawing/2014/main" id="{F15AE480-3801-7F51-E638-8F23378D2847}"/>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itle 1">
            <a:extLst>
              <a:ext uri="{FF2B5EF4-FFF2-40B4-BE49-F238E27FC236}">
                <a16:creationId xmlns:a16="http://schemas.microsoft.com/office/drawing/2014/main" id="{F720BF7D-8378-22B0-1050-E71AF142BC8C}"/>
              </a:ext>
            </a:extLst>
          </p:cNvPr>
          <p:cNvSpPr>
            <a:spLocks noGrp="1"/>
          </p:cNvSpPr>
          <p:nvPr>
            <p:ph type="ctrTitle" hasCustomPrompt="1"/>
          </p:nvPr>
        </p:nvSpPr>
        <p:spPr>
          <a:xfrm>
            <a:off x="546371" y="254741"/>
            <a:ext cx="7561634" cy="1428263"/>
          </a:xfrm>
          <a:prstGeom prst="rect">
            <a:avLst/>
          </a:prstGeom>
        </p:spPr>
        <p:txBody>
          <a:bodyPr anchor="b">
            <a:normAutofit/>
          </a:bodyPr>
          <a:lstStyle>
            <a:lvl1pPr algn="l">
              <a:defRPr sz="5400" b="1">
                <a:solidFill>
                  <a:schemeClr val="bg1"/>
                </a:solidFill>
                <a:latin typeface="+mn-lt"/>
                <a:cs typeface="Poppins Medium" panose="00000600000000000000" pitchFamily="2" charset="0"/>
              </a:defRPr>
            </a:lvl1pPr>
          </a:lstStyle>
          <a:p>
            <a:r>
              <a:rPr lang="en-US"/>
              <a:t>HEADLINE</a:t>
            </a:r>
          </a:p>
        </p:txBody>
      </p:sp>
    </p:spTree>
    <p:extLst>
      <p:ext uri="{BB962C8B-B14F-4D97-AF65-F5344CB8AC3E}">
        <p14:creationId xmlns:p14="http://schemas.microsoft.com/office/powerpoint/2010/main" val="27494947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FF34ECC-AA24-4EB1-E2E4-941B24D330EB}"/>
              </a:ext>
            </a:extLst>
          </p:cNvPr>
          <p:cNvSpPr>
            <a:spLocks noGrp="1" noRot="1" noMove="1" noResize="1" noEditPoints="1" noAdjustHandles="1" noChangeArrowheads="1" noChangeShapeType="1"/>
          </p:cNvSpPr>
          <p:nvPr userDrawn="1"/>
        </p:nvSpPr>
        <p:spPr>
          <a:xfrm>
            <a:off x="395591" y="979251"/>
            <a:ext cx="5194571" cy="5019472"/>
          </a:xfrm>
          <a:prstGeom prst="rect">
            <a:avLst/>
          </a:prstGeom>
          <a:solidFill>
            <a:srgbClr val="75C8ED">
              <a:alpha val="1490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icture Placeholder 11">
            <a:extLst>
              <a:ext uri="{FF2B5EF4-FFF2-40B4-BE49-F238E27FC236}">
                <a16:creationId xmlns:a16="http://schemas.microsoft.com/office/drawing/2014/main" id="{DC3A0E39-82EB-2EF1-9ED4-EDC4E227C6F8}"/>
              </a:ext>
            </a:extLst>
          </p:cNvPr>
          <p:cNvSpPr>
            <a:spLocks noGrp="1"/>
          </p:cNvSpPr>
          <p:nvPr>
            <p:ph type="pic" sz="quarter" idx="13"/>
          </p:nvPr>
        </p:nvSpPr>
        <p:spPr>
          <a:xfrm>
            <a:off x="404979" y="985804"/>
            <a:ext cx="5194571" cy="5019472"/>
          </a:xfrm>
          <a:prstGeom prst="rect">
            <a:avLst/>
          </a:prstGeom>
        </p:spPr>
        <p:txBody>
          <a:bodyPr/>
          <a:lstStyle/>
          <a:p>
            <a:r>
              <a:rPr lang="en-US"/>
              <a:t>Click icon to add picture</a:t>
            </a:r>
          </a:p>
        </p:txBody>
      </p:sp>
      <p:sp>
        <p:nvSpPr>
          <p:cNvPr id="15" name="Content Placeholder 14">
            <a:extLst>
              <a:ext uri="{FF2B5EF4-FFF2-40B4-BE49-F238E27FC236}">
                <a16:creationId xmlns:a16="http://schemas.microsoft.com/office/drawing/2014/main" id="{9328DD3C-E5FE-3C53-DB7A-AD3FC2808A89}"/>
              </a:ext>
            </a:extLst>
          </p:cNvPr>
          <p:cNvSpPr>
            <a:spLocks noGrp="1"/>
          </p:cNvSpPr>
          <p:nvPr>
            <p:ph sz="quarter" idx="14"/>
          </p:nvPr>
        </p:nvSpPr>
        <p:spPr>
          <a:xfrm>
            <a:off x="5787888" y="1764064"/>
            <a:ext cx="5950087" cy="4241449"/>
          </a:xfrm>
          <a:prstGeom prst="rect">
            <a:avLst/>
          </a:prstGeom>
        </p:spPr>
        <p:txBody>
          <a:bodyPr/>
          <a:lstStyle>
            <a:lvl1pPr marL="0" indent="0">
              <a:buNone/>
              <a:defRPr sz="2000" b="0">
                <a:solidFill>
                  <a:schemeClr val="tx1"/>
                </a:solidFill>
                <a:latin typeface="+mj-lt"/>
              </a:defRPr>
            </a:lvl1pPr>
            <a:lvl2pPr marL="457200" indent="0">
              <a:buNone/>
              <a:defRPr sz="1600">
                <a:solidFill>
                  <a:schemeClr val="tx1"/>
                </a:solidFill>
                <a:latin typeface="+mj-lt"/>
              </a:defRPr>
            </a:lvl2pPr>
            <a:lvl3pPr marL="914400" indent="0">
              <a:buNone/>
              <a:defRPr sz="1400">
                <a:solidFill>
                  <a:schemeClr val="tx1"/>
                </a:solidFill>
                <a:latin typeface="+mj-lt"/>
              </a:defRPr>
            </a:lvl3pPr>
            <a:lvl4pPr marL="1371600" indent="0">
              <a:buNone/>
              <a:defRPr sz="1200">
                <a:solidFill>
                  <a:schemeClr val="tx1"/>
                </a:solidFill>
                <a:latin typeface="+mj-lt"/>
              </a:defRPr>
            </a:lvl4pPr>
            <a:lvl5pPr marL="1828800" indent="0">
              <a:buNone/>
              <a:defRPr sz="1000">
                <a:solidFill>
                  <a:schemeClr val="tx1"/>
                </a:solidFill>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Rectangle 1">
            <a:extLst>
              <a:ext uri="{FF2B5EF4-FFF2-40B4-BE49-F238E27FC236}">
                <a16:creationId xmlns:a16="http://schemas.microsoft.com/office/drawing/2014/main" id="{312ADF82-7D92-B5EC-D532-2C3728F676DA}"/>
              </a:ext>
            </a:extLst>
          </p:cNvPr>
          <p:cNvSpPr/>
          <p:nvPr userDrawn="1"/>
        </p:nvSpPr>
        <p:spPr>
          <a:xfrm>
            <a:off x="11425953" y="6617540"/>
            <a:ext cx="312089" cy="24046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5">
            <a:extLst>
              <a:ext uri="{FF2B5EF4-FFF2-40B4-BE49-F238E27FC236}">
                <a16:creationId xmlns:a16="http://schemas.microsoft.com/office/drawing/2014/main" id="{EC40905D-5A01-2529-5B77-583D72AFED9B}"/>
              </a:ext>
            </a:extLst>
          </p:cNvPr>
          <p:cNvSpPr>
            <a:spLocks noGrp="1"/>
          </p:cNvSpPr>
          <p:nvPr>
            <p:ph type="sldNum" sz="quarter" idx="12"/>
          </p:nvPr>
        </p:nvSpPr>
        <p:spPr>
          <a:xfrm>
            <a:off x="11425953" y="6617540"/>
            <a:ext cx="380326" cy="311543"/>
          </a:xfrm>
          <a:prstGeom prst="rect">
            <a:avLst/>
          </a:prstGeom>
        </p:spPr>
        <p:txBody>
          <a:bodyPr/>
          <a:lstStyle>
            <a:lvl1pPr>
              <a:defRPr sz="1000">
                <a:solidFill>
                  <a:schemeClr val="bg1"/>
                </a:solidFill>
              </a:defRPr>
            </a:lvl1pPr>
          </a:lstStyle>
          <a:p>
            <a:fld id="{8CB8A3A8-881D-4AF9-9FE6-317E2830B22D}" type="slidenum">
              <a:rPr lang="en-US" smtClean="0"/>
              <a:pPr/>
              <a:t>‹#›</a:t>
            </a:fld>
            <a:endParaRPr lang="en-US"/>
          </a:p>
        </p:txBody>
      </p:sp>
      <p:sp>
        <p:nvSpPr>
          <p:cNvPr id="4" name="Title 3">
            <a:extLst>
              <a:ext uri="{FF2B5EF4-FFF2-40B4-BE49-F238E27FC236}">
                <a16:creationId xmlns:a16="http://schemas.microsoft.com/office/drawing/2014/main" id="{760E45A8-E0C6-7029-5107-4AE3F0BBC0E2}"/>
              </a:ext>
            </a:extLst>
          </p:cNvPr>
          <p:cNvSpPr>
            <a:spLocks noGrp="1"/>
          </p:cNvSpPr>
          <p:nvPr>
            <p:ph type="title"/>
          </p:nvPr>
        </p:nvSpPr>
        <p:spPr>
          <a:xfrm>
            <a:off x="5787887" y="972698"/>
            <a:ext cx="5950088" cy="620679"/>
          </a:xfrm>
          <a:prstGeom prst="rect">
            <a:avLst/>
          </a:prstGeom>
        </p:spPr>
        <p:txBody>
          <a:bodyPr/>
          <a:lstStyle>
            <a:lvl1pPr>
              <a:defRPr sz="3200">
                <a:solidFill>
                  <a:schemeClr val="accent1"/>
                </a:solidFill>
              </a:defRPr>
            </a:lvl1pPr>
          </a:lstStyle>
          <a:p>
            <a:r>
              <a:rPr lang="en-US"/>
              <a:t>Click to edit Master title style</a:t>
            </a:r>
          </a:p>
        </p:txBody>
      </p:sp>
    </p:spTree>
    <p:extLst>
      <p:ext uri="{BB962C8B-B14F-4D97-AF65-F5344CB8AC3E}">
        <p14:creationId xmlns:p14="http://schemas.microsoft.com/office/powerpoint/2010/main" val="6225088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7" name="Content Placeholder 14">
            <a:extLst>
              <a:ext uri="{FF2B5EF4-FFF2-40B4-BE49-F238E27FC236}">
                <a16:creationId xmlns:a16="http://schemas.microsoft.com/office/drawing/2014/main" id="{20BEECDA-1A33-EB4B-8E8A-1E4D5CB62C87}"/>
              </a:ext>
            </a:extLst>
          </p:cNvPr>
          <p:cNvSpPr>
            <a:spLocks noGrp="1"/>
          </p:cNvSpPr>
          <p:nvPr>
            <p:ph sz="quarter" idx="14"/>
          </p:nvPr>
        </p:nvSpPr>
        <p:spPr>
          <a:xfrm>
            <a:off x="637127" y="1650776"/>
            <a:ext cx="10917745" cy="4542806"/>
          </a:xfrm>
          <a:prstGeom prst="rect">
            <a:avLst/>
          </a:prstGeom>
        </p:spPr>
        <p:txBody>
          <a:bodyPr numCol="2"/>
          <a:lstStyle>
            <a:lvl1pPr marL="0" indent="0">
              <a:buNone/>
              <a:defRPr sz="2400" b="0">
                <a:solidFill>
                  <a:schemeClr val="tx1"/>
                </a:solidFill>
                <a:latin typeface="+mn-lt"/>
              </a:defRPr>
            </a:lvl1pPr>
            <a:lvl2pPr marL="457200" indent="0">
              <a:buNone/>
              <a:defRPr sz="1800">
                <a:latin typeface="Montserrat Medium" panose="00000600000000000000" pitchFamily="2" charset="0"/>
              </a:defRPr>
            </a:lvl2pPr>
            <a:lvl3pPr marL="914400" indent="0">
              <a:buNone/>
              <a:defRPr sz="1600">
                <a:latin typeface="Montserrat Medium" panose="00000600000000000000" pitchFamily="2" charset="0"/>
              </a:defRPr>
            </a:lvl3pPr>
            <a:lvl4pPr marL="1371600" indent="0">
              <a:buNone/>
              <a:defRPr sz="1400">
                <a:latin typeface="Montserrat Medium" panose="00000600000000000000" pitchFamily="2" charset="0"/>
              </a:defRPr>
            </a:lvl4pPr>
            <a:lvl5pPr marL="1828800" indent="0">
              <a:buNone/>
              <a:defRPr sz="1050">
                <a:latin typeface="Montserrat Medium" panose="000006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35C145F4-2B66-3891-8002-58AD80D0CE0C}"/>
              </a:ext>
            </a:extLst>
          </p:cNvPr>
          <p:cNvSpPr>
            <a:spLocks noGrp="1"/>
          </p:cNvSpPr>
          <p:nvPr>
            <p:ph type="title"/>
          </p:nvPr>
        </p:nvSpPr>
        <p:spPr>
          <a:xfrm>
            <a:off x="637127" y="954860"/>
            <a:ext cx="10917745" cy="558351"/>
          </a:xfrm>
          <a:prstGeom prst="rect">
            <a:avLst/>
          </a:prstGeom>
        </p:spPr>
        <p:txBody>
          <a:bodyPr/>
          <a:lstStyle>
            <a:lvl1pPr>
              <a:defRPr sz="3200">
                <a:solidFill>
                  <a:schemeClr val="accent1"/>
                </a:solidFill>
              </a:defRPr>
            </a:lvl1pPr>
          </a:lstStyle>
          <a:p>
            <a:r>
              <a:rPr lang="en-US"/>
              <a:t>Click to edit Master title style</a:t>
            </a:r>
          </a:p>
        </p:txBody>
      </p:sp>
      <p:sp>
        <p:nvSpPr>
          <p:cNvPr id="3" name="Rectangle 2">
            <a:extLst>
              <a:ext uri="{FF2B5EF4-FFF2-40B4-BE49-F238E27FC236}">
                <a16:creationId xmlns:a16="http://schemas.microsoft.com/office/drawing/2014/main" id="{E98AAA99-5B9F-2DF2-B17C-10B8C141EC44}"/>
              </a:ext>
            </a:extLst>
          </p:cNvPr>
          <p:cNvSpPr/>
          <p:nvPr userDrawn="1"/>
        </p:nvSpPr>
        <p:spPr>
          <a:xfrm>
            <a:off x="11425953" y="6617540"/>
            <a:ext cx="312089" cy="24046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5">
            <a:extLst>
              <a:ext uri="{FF2B5EF4-FFF2-40B4-BE49-F238E27FC236}">
                <a16:creationId xmlns:a16="http://schemas.microsoft.com/office/drawing/2014/main" id="{E2234C21-D05D-B68B-C9FC-9E973E7D7DDF}"/>
              </a:ext>
            </a:extLst>
          </p:cNvPr>
          <p:cNvSpPr>
            <a:spLocks noGrp="1"/>
          </p:cNvSpPr>
          <p:nvPr>
            <p:ph type="sldNum" sz="quarter" idx="12"/>
          </p:nvPr>
        </p:nvSpPr>
        <p:spPr>
          <a:xfrm>
            <a:off x="11425953" y="6617540"/>
            <a:ext cx="380326" cy="311543"/>
          </a:xfrm>
          <a:prstGeom prst="rect">
            <a:avLst/>
          </a:prstGeom>
        </p:spPr>
        <p:txBody>
          <a:bodyPr/>
          <a:lstStyle>
            <a:lvl1pPr>
              <a:defRPr sz="1000">
                <a:solidFill>
                  <a:schemeClr val="bg1"/>
                </a:solidFill>
              </a:defRPr>
            </a:lvl1pPr>
          </a:lstStyle>
          <a:p>
            <a:fld id="{8CB8A3A8-881D-4AF9-9FE6-317E2830B22D}" type="slidenum">
              <a:rPr lang="en-US" smtClean="0"/>
              <a:pPr/>
              <a:t>‹#›</a:t>
            </a:fld>
            <a:endParaRPr lang="en-US"/>
          </a:p>
        </p:txBody>
      </p:sp>
    </p:spTree>
    <p:extLst>
      <p:ext uri="{BB962C8B-B14F-4D97-AF65-F5344CB8AC3E}">
        <p14:creationId xmlns:p14="http://schemas.microsoft.com/office/powerpoint/2010/main" val="8871202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F62907A-071A-C4C0-A504-CC75E31BC835}"/>
              </a:ext>
            </a:extLst>
          </p:cNvPr>
          <p:cNvSpPr>
            <a:spLocks noGrp="1" noRot="1" noMove="1" noResize="1" noEditPoints="1" noAdjustHandles="1" noChangeArrowheads="1" noChangeShapeType="1"/>
          </p:cNvSpPr>
          <p:nvPr userDrawn="1"/>
        </p:nvSpPr>
        <p:spPr>
          <a:xfrm>
            <a:off x="453957" y="765243"/>
            <a:ext cx="2983149" cy="6092757"/>
          </a:xfrm>
          <a:prstGeom prst="rect">
            <a:avLst/>
          </a:prstGeom>
          <a:solidFill>
            <a:srgbClr val="75C8ED">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AAB116F-573F-FB91-4EA7-613F1EA5C0DB}"/>
              </a:ext>
            </a:extLst>
          </p:cNvPr>
          <p:cNvSpPr>
            <a:spLocks noGrp="1" noRot="1" noMove="1" noResize="1" noEditPoints="1" noAdjustHandles="1" noChangeArrowheads="1" noChangeShapeType="1"/>
          </p:cNvSpPr>
          <p:nvPr userDrawn="1"/>
        </p:nvSpPr>
        <p:spPr>
          <a:xfrm>
            <a:off x="3981855" y="1102469"/>
            <a:ext cx="7756188" cy="2555132"/>
          </a:xfrm>
          <a:prstGeom prst="rect">
            <a:avLst/>
          </a:prstGeom>
          <a:solidFill>
            <a:srgbClr val="75C8ED">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icture Placeholder 12">
            <a:extLst>
              <a:ext uri="{FF2B5EF4-FFF2-40B4-BE49-F238E27FC236}">
                <a16:creationId xmlns:a16="http://schemas.microsoft.com/office/drawing/2014/main" id="{302E9F80-DFAB-96B3-2C6B-1413DAEB67F2}"/>
              </a:ext>
            </a:extLst>
          </p:cNvPr>
          <p:cNvSpPr>
            <a:spLocks noGrp="1"/>
          </p:cNvSpPr>
          <p:nvPr>
            <p:ph type="pic" sz="quarter" idx="13"/>
          </p:nvPr>
        </p:nvSpPr>
        <p:spPr>
          <a:xfrm>
            <a:off x="454025" y="765175"/>
            <a:ext cx="2982913" cy="6092825"/>
          </a:xfrm>
          <a:prstGeom prst="rect">
            <a:avLst/>
          </a:prstGeom>
        </p:spPr>
        <p:txBody>
          <a:bodyPr/>
          <a:lstStyle/>
          <a:p>
            <a:r>
              <a:rPr lang="en-US"/>
              <a:t>Click icon to add picture</a:t>
            </a:r>
          </a:p>
        </p:txBody>
      </p:sp>
      <p:sp>
        <p:nvSpPr>
          <p:cNvPr id="15" name="Picture Placeholder 14">
            <a:extLst>
              <a:ext uri="{FF2B5EF4-FFF2-40B4-BE49-F238E27FC236}">
                <a16:creationId xmlns:a16="http://schemas.microsoft.com/office/drawing/2014/main" id="{546C365B-593F-9402-CA34-E7586C22560C}"/>
              </a:ext>
            </a:extLst>
          </p:cNvPr>
          <p:cNvSpPr>
            <a:spLocks noGrp="1"/>
          </p:cNvSpPr>
          <p:nvPr>
            <p:ph type="pic" sz="quarter" idx="14"/>
          </p:nvPr>
        </p:nvSpPr>
        <p:spPr>
          <a:xfrm>
            <a:off x="3981450" y="1101725"/>
            <a:ext cx="7756525" cy="2555133"/>
          </a:xfrm>
          <a:prstGeom prst="rect">
            <a:avLst/>
          </a:prstGeom>
        </p:spPr>
        <p:txBody>
          <a:bodyPr/>
          <a:lstStyle/>
          <a:p>
            <a:r>
              <a:rPr lang="en-US"/>
              <a:t>Click icon to add picture</a:t>
            </a:r>
          </a:p>
        </p:txBody>
      </p:sp>
      <p:sp>
        <p:nvSpPr>
          <p:cNvPr id="2" name="Content Placeholder 14">
            <a:extLst>
              <a:ext uri="{FF2B5EF4-FFF2-40B4-BE49-F238E27FC236}">
                <a16:creationId xmlns:a16="http://schemas.microsoft.com/office/drawing/2014/main" id="{FB27E586-5B9D-B0C1-1AFE-E5B2CDA581AB}"/>
              </a:ext>
            </a:extLst>
          </p:cNvPr>
          <p:cNvSpPr>
            <a:spLocks noGrp="1"/>
          </p:cNvSpPr>
          <p:nvPr>
            <p:ph sz="quarter" idx="15"/>
          </p:nvPr>
        </p:nvSpPr>
        <p:spPr>
          <a:xfrm>
            <a:off x="3981450" y="3851917"/>
            <a:ext cx="7756188" cy="2308934"/>
          </a:xfrm>
          <a:prstGeom prst="rect">
            <a:avLst/>
          </a:prstGeom>
        </p:spPr>
        <p:txBody>
          <a:bodyPr/>
          <a:lstStyle>
            <a:lvl1pPr marL="0" indent="0">
              <a:buNone/>
              <a:defRPr sz="2400" b="1">
                <a:solidFill>
                  <a:srgbClr val="365C6D"/>
                </a:solidFill>
                <a:latin typeface="+mn-lt"/>
              </a:defRPr>
            </a:lvl1pPr>
            <a:lvl2pPr marL="457200" indent="0">
              <a:buNone/>
              <a:defRPr sz="1800">
                <a:latin typeface="+mn-lt"/>
              </a:defRPr>
            </a:lvl2pPr>
            <a:lvl3pPr marL="914400" indent="0">
              <a:buNone/>
              <a:defRPr sz="1600">
                <a:latin typeface="+mn-lt"/>
              </a:defRPr>
            </a:lvl3pPr>
            <a:lvl4pPr marL="1371600" indent="0">
              <a:buNone/>
              <a:defRPr sz="1400">
                <a:latin typeface="+mn-lt"/>
              </a:defRPr>
            </a:lvl4pPr>
            <a:lvl5pPr marL="1828800" indent="0">
              <a:buNone/>
              <a:defRPr sz="105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
            <a:extLst>
              <a:ext uri="{FF2B5EF4-FFF2-40B4-BE49-F238E27FC236}">
                <a16:creationId xmlns:a16="http://schemas.microsoft.com/office/drawing/2014/main" id="{12980CFE-4BD1-AC85-781B-CAB4E5EA8968}"/>
              </a:ext>
            </a:extLst>
          </p:cNvPr>
          <p:cNvSpPr/>
          <p:nvPr userDrawn="1"/>
        </p:nvSpPr>
        <p:spPr>
          <a:xfrm>
            <a:off x="11425953" y="6617540"/>
            <a:ext cx="312089" cy="24046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5">
            <a:extLst>
              <a:ext uri="{FF2B5EF4-FFF2-40B4-BE49-F238E27FC236}">
                <a16:creationId xmlns:a16="http://schemas.microsoft.com/office/drawing/2014/main" id="{69B58CFB-6B7B-7862-FA3E-06C48C770754}"/>
              </a:ext>
            </a:extLst>
          </p:cNvPr>
          <p:cNvSpPr>
            <a:spLocks noGrp="1"/>
          </p:cNvSpPr>
          <p:nvPr>
            <p:ph type="sldNum" sz="quarter" idx="12"/>
          </p:nvPr>
        </p:nvSpPr>
        <p:spPr>
          <a:xfrm>
            <a:off x="11425953" y="6617540"/>
            <a:ext cx="380326" cy="311543"/>
          </a:xfrm>
          <a:prstGeom prst="rect">
            <a:avLst/>
          </a:prstGeom>
        </p:spPr>
        <p:txBody>
          <a:bodyPr/>
          <a:lstStyle>
            <a:lvl1pPr>
              <a:defRPr sz="1000">
                <a:solidFill>
                  <a:schemeClr val="bg1"/>
                </a:solidFill>
              </a:defRPr>
            </a:lvl1pPr>
          </a:lstStyle>
          <a:p>
            <a:fld id="{8CB8A3A8-881D-4AF9-9FE6-317E2830B22D}" type="slidenum">
              <a:rPr lang="en-US" smtClean="0"/>
              <a:pPr/>
              <a:t>‹#›</a:t>
            </a:fld>
            <a:endParaRPr lang="en-US"/>
          </a:p>
        </p:txBody>
      </p:sp>
    </p:spTree>
    <p:extLst>
      <p:ext uri="{BB962C8B-B14F-4D97-AF65-F5344CB8AC3E}">
        <p14:creationId xmlns:p14="http://schemas.microsoft.com/office/powerpoint/2010/main" val="30423319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9B87EEA-BC3B-BBBE-34E3-3583D9910A68}"/>
              </a:ext>
            </a:extLst>
          </p:cNvPr>
          <p:cNvSpPr/>
          <p:nvPr userDrawn="1"/>
        </p:nvSpPr>
        <p:spPr>
          <a:xfrm>
            <a:off x="11425953" y="6617540"/>
            <a:ext cx="312089" cy="24046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5">
            <a:extLst>
              <a:ext uri="{FF2B5EF4-FFF2-40B4-BE49-F238E27FC236}">
                <a16:creationId xmlns:a16="http://schemas.microsoft.com/office/drawing/2014/main" id="{11C89E52-FC4A-E5CA-181F-859619072AAA}"/>
              </a:ext>
            </a:extLst>
          </p:cNvPr>
          <p:cNvSpPr>
            <a:spLocks noGrp="1"/>
          </p:cNvSpPr>
          <p:nvPr>
            <p:ph type="sldNum" sz="quarter" idx="12"/>
          </p:nvPr>
        </p:nvSpPr>
        <p:spPr>
          <a:xfrm>
            <a:off x="11425953" y="6617540"/>
            <a:ext cx="380326" cy="311543"/>
          </a:xfrm>
          <a:prstGeom prst="rect">
            <a:avLst/>
          </a:prstGeom>
        </p:spPr>
        <p:txBody>
          <a:bodyPr/>
          <a:lstStyle>
            <a:lvl1pPr>
              <a:defRPr sz="1000">
                <a:solidFill>
                  <a:schemeClr val="bg1"/>
                </a:solidFill>
              </a:defRPr>
            </a:lvl1pPr>
          </a:lstStyle>
          <a:p>
            <a:fld id="{8CB8A3A8-881D-4AF9-9FE6-317E2830B22D}" type="slidenum">
              <a:rPr lang="en-US" smtClean="0"/>
              <a:pPr/>
              <a:t>‹#›</a:t>
            </a:fld>
            <a:endParaRPr lang="en-US"/>
          </a:p>
        </p:txBody>
      </p:sp>
    </p:spTree>
    <p:extLst>
      <p:ext uri="{BB962C8B-B14F-4D97-AF65-F5344CB8AC3E}">
        <p14:creationId xmlns:p14="http://schemas.microsoft.com/office/powerpoint/2010/main" val="800313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97280" y="1137415"/>
            <a:ext cx="10058400" cy="4169664"/>
          </a:xfrm>
        </p:spPr>
        <p:txBody>
          <a:bodyPr>
            <a:spAutoFit/>
          </a:bodyPr>
          <a:lstStyle/>
          <a:p>
            <a:r>
              <a:rPr lang="en-US"/>
              <a:t>Click to edit Master title style</a:t>
            </a:r>
          </a:p>
        </p:txBody>
      </p:sp>
      <p:sp>
        <p:nvSpPr>
          <p:cNvPr id="3" name="Content Placeholder 2"/>
          <p:cNvSpPr>
            <a:spLocks noGrp="1"/>
          </p:cNvSpPr>
          <p:nvPr>
            <p:ph idx="1"/>
          </p:nvPr>
        </p:nvSpPr>
        <p:spPr>
          <a:xfrm>
            <a:off x="1097279" y="1845735"/>
            <a:ext cx="10058401" cy="1537857"/>
          </a:xfrm>
        </p:spPr>
        <p:txBody>
          <a:bodyPr/>
          <a:lstStyle>
            <a:lvl3pPr>
              <a:defRPr sz="1600"/>
            </a:lvl3pPr>
            <a:lvl4pPr>
              <a:defRPr sz="16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B849CDC8-11EB-49C1-A0B4-5F6DA68453A7}" type="slidenum">
              <a:rPr lang="en-US" smtClean="0"/>
              <a:t>‹#›</a:t>
            </a:fld>
            <a:endParaRPr lang="en-US"/>
          </a:p>
        </p:txBody>
      </p:sp>
    </p:spTree>
    <p:extLst>
      <p:ext uri="{BB962C8B-B14F-4D97-AF65-F5344CB8AC3E}">
        <p14:creationId xmlns:p14="http://schemas.microsoft.com/office/powerpoint/2010/main" val="13654617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1001079"/>
            <a:ext cx="10058400" cy="736282"/>
          </a:xfrm>
        </p:spPr>
        <p:txBody>
          <a:bodyPr/>
          <a:lstStyle/>
          <a:p>
            <a:r>
              <a:rPr lang="en-US"/>
              <a:t>Click to edit Master title style</a:t>
            </a:r>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B849CDC8-11EB-49C1-A0B4-5F6DA68453A7}" type="slidenum">
              <a:rPr lang="en-US" smtClean="0"/>
              <a:t>‹#›</a:t>
            </a:fld>
            <a:endParaRPr lang="en-US"/>
          </a:p>
        </p:txBody>
      </p:sp>
    </p:spTree>
    <p:extLst>
      <p:ext uri="{BB962C8B-B14F-4D97-AF65-F5344CB8AC3E}">
        <p14:creationId xmlns:p14="http://schemas.microsoft.com/office/powerpoint/2010/main" val="39133397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A white background with blue and green squares&#10;&#10;Description automatically generated">
            <a:extLst>
              <a:ext uri="{FF2B5EF4-FFF2-40B4-BE49-F238E27FC236}">
                <a16:creationId xmlns:a16="http://schemas.microsoft.com/office/drawing/2014/main" id="{A445534C-E90D-0745-06C6-00CFBCC1E330}"/>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830179347"/>
      </p:ext>
    </p:extLst>
  </p:cSld>
  <p:clrMap bg1="lt1" tx1="dk1" bg2="lt2" tx2="dk2" accent1="accent1" accent2="accent2" accent3="accent3" accent4="accent4" accent5="accent5" accent6="accent6" hlink="hlink" folHlink="folHlink"/>
  <p:sldLayoutIdLst>
    <p:sldLayoutId id="2147483649" r:id="rId1"/>
    <p:sldLayoutId id="2147483653" r:id="rId2"/>
    <p:sldLayoutId id="2147483650" r:id="rId3"/>
    <p:sldLayoutId id="2147483654" r:id="rId4"/>
    <p:sldLayoutId id="2147483651" r:id="rId5"/>
    <p:sldLayoutId id="2147483652" r:id="rId6"/>
    <p:sldLayoutId id="2147483655" r:id="rId7"/>
    <p:sldLayoutId id="2147483656" r:id="rId8"/>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slides/_rels/slide2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hyperlink" Target="https://cdbgdr.vihfa.gov/programs/cdbg-mitigation/" TargetMode="External"/><Relationship Id="rId4" Type="http://schemas.openxmlformats.org/officeDocument/2006/relationships/hyperlink" Target="mailto:media@vihfa.gov"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6.sv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7.svg"/></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59E38-9D88-C837-8553-90C69064F119}"/>
              </a:ext>
            </a:extLst>
          </p:cNvPr>
          <p:cNvSpPr>
            <a:spLocks noGrp="1"/>
          </p:cNvSpPr>
          <p:nvPr>
            <p:ph type="ctrTitle"/>
          </p:nvPr>
        </p:nvSpPr>
        <p:spPr>
          <a:xfrm>
            <a:off x="324903" y="2028826"/>
            <a:ext cx="12105222" cy="1532152"/>
          </a:xfrm>
          <a:prstGeom prst="rect">
            <a:avLst/>
          </a:prstGeom>
        </p:spPr>
        <p:txBody>
          <a:bodyPr>
            <a:normAutofit/>
          </a:bodyPr>
          <a:lstStyle/>
          <a:p>
            <a:r>
              <a:rPr lang="en-US" sz="7300" dirty="0">
                <a:effectLst>
                  <a:outerShdw blurRad="38100" dist="38100" dir="2700000" algn="tl">
                    <a:srgbClr val="000000">
                      <a:alpha val="43137"/>
                    </a:srgbClr>
                  </a:outerShdw>
                </a:effectLst>
              </a:rPr>
              <a:t>Audiencia Publica </a:t>
            </a:r>
            <a:r>
              <a:rPr lang="en-US" dirty="0"/>
              <a:t>	</a:t>
            </a:r>
          </a:p>
        </p:txBody>
      </p:sp>
      <p:sp>
        <p:nvSpPr>
          <p:cNvPr id="3" name="Subtitle 2">
            <a:extLst>
              <a:ext uri="{FF2B5EF4-FFF2-40B4-BE49-F238E27FC236}">
                <a16:creationId xmlns:a16="http://schemas.microsoft.com/office/drawing/2014/main" id="{4C31443C-73B5-821C-E32E-33A751A9A954}"/>
              </a:ext>
            </a:extLst>
          </p:cNvPr>
          <p:cNvSpPr>
            <a:spLocks noGrp="1"/>
          </p:cNvSpPr>
          <p:nvPr>
            <p:ph type="subTitle" idx="4294967295"/>
          </p:nvPr>
        </p:nvSpPr>
        <p:spPr>
          <a:xfrm>
            <a:off x="324904" y="1455873"/>
            <a:ext cx="8190446" cy="897787"/>
          </a:xfrm>
          <a:prstGeom prst="rect">
            <a:avLst/>
          </a:prstGeom>
        </p:spPr>
        <p:txBody>
          <a:bodyPr/>
          <a:lstStyle/>
          <a:p>
            <a:pPr marL="0" indent="0">
              <a:buNone/>
            </a:pPr>
            <a:r>
              <a:rPr lang="en-US" dirty="0">
                <a:solidFill>
                  <a:schemeClr val="bg1"/>
                </a:solidFill>
              </a:rPr>
              <a:t>2</a:t>
            </a:r>
            <a:r>
              <a:rPr lang="en-US" baseline="30000" dirty="0">
                <a:solidFill>
                  <a:schemeClr val="bg1"/>
                </a:solidFill>
              </a:rPr>
              <a:t>nd</a:t>
            </a:r>
            <a:r>
              <a:rPr lang="en-US" dirty="0">
                <a:solidFill>
                  <a:schemeClr val="bg1"/>
                </a:solidFill>
              </a:rPr>
              <a:t> </a:t>
            </a:r>
            <a:r>
              <a:rPr lang="en-US" dirty="0" err="1">
                <a:solidFill>
                  <a:schemeClr val="bg1"/>
                </a:solidFill>
              </a:rPr>
              <a:t>Enmienda</a:t>
            </a:r>
            <a:r>
              <a:rPr lang="en-US" dirty="0">
                <a:solidFill>
                  <a:schemeClr val="bg1"/>
                </a:solidFill>
              </a:rPr>
              <a:t> </a:t>
            </a:r>
            <a:r>
              <a:rPr lang="en-US" dirty="0" err="1">
                <a:solidFill>
                  <a:schemeClr val="bg1"/>
                </a:solidFill>
              </a:rPr>
              <a:t>Sustancial</a:t>
            </a:r>
            <a:r>
              <a:rPr lang="en-US" dirty="0">
                <a:solidFill>
                  <a:schemeClr val="bg1"/>
                </a:solidFill>
              </a:rPr>
              <a:t> a </a:t>
            </a:r>
            <a:r>
              <a:rPr lang="en-US" dirty="0" err="1">
                <a:solidFill>
                  <a:schemeClr val="bg1"/>
                </a:solidFill>
              </a:rPr>
              <a:t>el</a:t>
            </a:r>
            <a:r>
              <a:rPr lang="en-US" dirty="0">
                <a:solidFill>
                  <a:schemeClr val="bg1"/>
                </a:solidFill>
              </a:rPr>
              <a:t> </a:t>
            </a:r>
          </a:p>
          <a:p>
            <a:pPr marL="0" indent="0">
              <a:buNone/>
            </a:pPr>
            <a:r>
              <a:rPr lang="en-US" dirty="0">
                <a:solidFill>
                  <a:schemeClr val="bg1"/>
                </a:solidFill>
              </a:rPr>
              <a:t>CDBG-Plan de </a:t>
            </a:r>
            <a:r>
              <a:rPr lang="en-US" dirty="0" err="1">
                <a:solidFill>
                  <a:schemeClr val="bg1"/>
                </a:solidFill>
              </a:rPr>
              <a:t>Accion</a:t>
            </a:r>
            <a:r>
              <a:rPr lang="en-US" dirty="0">
                <a:solidFill>
                  <a:schemeClr val="bg1"/>
                </a:solidFill>
              </a:rPr>
              <a:t> de </a:t>
            </a:r>
            <a:r>
              <a:rPr lang="en-US" dirty="0" err="1">
                <a:solidFill>
                  <a:schemeClr val="bg1"/>
                </a:solidFill>
              </a:rPr>
              <a:t>Mitigacion</a:t>
            </a:r>
            <a:r>
              <a:rPr lang="en-US" dirty="0">
                <a:solidFill>
                  <a:schemeClr val="bg1"/>
                </a:solidFill>
              </a:rPr>
              <a:t> </a:t>
            </a:r>
          </a:p>
        </p:txBody>
      </p:sp>
      <p:sp>
        <p:nvSpPr>
          <p:cNvPr id="5" name="TextBox 4">
            <a:extLst>
              <a:ext uri="{FF2B5EF4-FFF2-40B4-BE49-F238E27FC236}">
                <a16:creationId xmlns:a16="http://schemas.microsoft.com/office/drawing/2014/main" id="{3A338166-BED1-A722-8CD7-8A5643EC180A}"/>
              </a:ext>
            </a:extLst>
          </p:cNvPr>
          <p:cNvSpPr txBox="1"/>
          <p:nvPr/>
        </p:nvSpPr>
        <p:spPr>
          <a:xfrm>
            <a:off x="324905" y="4179346"/>
            <a:ext cx="3160574" cy="2239203"/>
          </a:xfrm>
          <a:prstGeom prst="rect">
            <a:avLst/>
          </a:prstGeom>
          <a:solidFill>
            <a:schemeClr val="accent6">
              <a:lumMod val="40000"/>
              <a:lumOff val="60000"/>
            </a:schemeClr>
          </a:solidFill>
          <a:ln w="19050">
            <a:solidFill>
              <a:srgbClr val="FFA41D"/>
            </a:solidFill>
          </a:ln>
        </p:spPr>
        <p:txBody>
          <a:bodyPr wrap="square" rtlCol="0">
            <a:spAutoFit/>
          </a:bodyPr>
          <a:lstStyle/>
          <a:p>
            <a:pPr marL="0" marR="0">
              <a:lnSpc>
                <a:spcPct val="115000"/>
              </a:lnSpc>
              <a:spcBef>
                <a:spcPts val="0"/>
              </a:spcBef>
              <a:spcAft>
                <a:spcPts val="0"/>
              </a:spcAft>
            </a:pPr>
            <a:r>
              <a:rPr lang="en-US" sz="1600" b="1" kern="100" dirty="0">
                <a:effectLst>
                  <a:outerShdw blurRad="38100" dist="38100" dir="2700000" algn="tl">
                    <a:srgbClr val="000000">
                      <a:alpha val="43137"/>
                    </a:srgbClr>
                  </a:outerShdw>
                </a:effectLst>
                <a:latin typeface="Century Gothic" panose="020B0502020202020204" pitchFamily="34" charset="0"/>
                <a:ea typeface="Aptos" panose="020B0004020202020204" pitchFamily="34" charset="0"/>
                <a:cs typeface="Times New Roman" panose="02020603050405020304" pitchFamily="18" charset="0"/>
              </a:rPr>
              <a:t>8 de </a:t>
            </a:r>
            <a:r>
              <a:rPr lang="en-US" sz="1600" b="1" kern="100" dirty="0" err="1">
                <a:effectLst>
                  <a:outerShdw blurRad="38100" dist="38100" dir="2700000" algn="tl">
                    <a:srgbClr val="000000">
                      <a:alpha val="43137"/>
                    </a:srgbClr>
                  </a:outerShdw>
                </a:effectLst>
                <a:latin typeface="Century Gothic" panose="020B0502020202020204" pitchFamily="34" charset="0"/>
                <a:ea typeface="Aptos" panose="020B0004020202020204" pitchFamily="34" charset="0"/>
                <a:cs typeface="Times New Roman" panose="02020603050405020304" pitchFamily="18" charset="0"/>
              </a:rPr>
              <a:t>abril</a:t>
            </a:r>
            <a:r>
              <a:rPr lang="en-US" sz="1600" b="1" kern="100" dirty="0">
                <a:effectLst>
                  <a:outerShdw blurRad="38100" dist="38100" dir="2700000" algn="tl">
                    <a:srgbClr val="000000">
                      <a:alpha val="43137"/>
                    </a:srgbClr>
                  </a:outerShdw>
                </a:effectLst>
                <a:latin typeface="Century Gothic" panose="020B0502020202020204" pitchFamily="34" charset="0"/>
                <a:ea typeface="Aptos" panose="020B0004020202020204" pitchFamily="34" charset="0"/>
                <a:cs typeface="Times New Roman" panose="02020603050405020304" pitchFamily="18" charset="0"/>
              </a:rPr>
              <a:t> de 2024	6:00 pm</a:t>
            </a:r>
          </a:p>
          <a:p>
            <a:pPr marL="0" marR="0">
              <a:lnSpc>
                <a:spcPct val="115000"/>
              </a:lnSpc>
              <a:spcBef>
                <a:spcPts val="0"/>
              </a:spcBef>
              <a:spcAft>
                <a:spcPts val="0"/>
              </a:spcAft>
            </a:pPr>
            <a:r>
              <a:rPr lang="en-US" sz="1400" b="1" kern="100" dirty="0">
                <a:effectLst/>
                <a:latin typeface="Century Gothic" panose="020B0502020202020204" pitchFamily="34" charset="0"/>
                <a:ea typeface="Aptos" panose="020B0004020202020204" pitchFamily="34" charset="0"/>
                <a:cs typeface="Times New Roman" panose="02020603050405020304" pitchFamily="18" charset="0"/>
              </a:rPr>
              <a:t>Junta Electoral de STX</a:t>
            </a:r>
          </a:p>
          <a:p>
            <a:pPr marL="0" marR="0">
              <a:lnSpc>
                <a:spcPct val="115000"/>
              </a:lnSpc>
              <a:spcBef>
                <a:spcPts val="0"/>
              </a:spcBef>
              <a:spcAft>
                <a:spcPts val="0"/>
              </a:spcAft>
            </a:pPr>
            <a:endParaRPr lang="en-US" sz="1600" b="1"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Bef>
                <a:spcPts val="0"/>
              </a:spcBef>
              <a:spcAft>
                <a:spcPts val="0"/>
              </a:spcAft>
            </a:pPr>
            <a:r>
              <a:rPr lang="en-US" sz="1600" b="1" kern="100" dirty="0">
                <a:effectLst>
                  <a:outerShdw blurRad="38100" dist="38100" dir="2700000" algn="tl">
                    <a:srgbClr val="000000">
                      <a:alpha val="43137"/>
                    </a:srgbClr>
                  </a:outerShdw>
                </a:effectLst>
                <a:latin typeface="Century Gothic" panose="020B0502020202020204" pitchFamily="34" charset="0"/>
                <a:ea typeface="Aptos" panose="020B0004020202020204" pitchFamily="34" charset="0"/>
                <a:cs typeface="Times New Roman" panose="02020603050405020304" pitchFamily="18" charset="0"/>
              </a:rPr>
              <a:t>3 de </a:t>
            </a:r>
            <a:r>
              <a:rPr lang="en-US" sz="1600" b="1" kern="100" dirty="0" err="1">
                <a:effectLst>
                  <a:outerShdw blurRad="38100" dist="38100" dir="2700000" algn="tl">
                    <a:srgbClr val="000000">
                      <a:alpha val="43137"/>
                    </a:srgbClr>
                  </a:outerShdw>
                </a:effectLst>
                <a:latin typeface="Century Gothic" panose="020B0502020202020204" pitchFamily="34" charset="0"/>
                <a:ea typeface="Aptos" panose="020B0004020202020204" pitchFamily="34" charset="0"/>
                <a:cs typeface="Times New Roman" panose="02020603050405020304" pitchFamily="18" charset="0"/>
              </a:rPr>
              <a:t>abril</a:t>
            </a:r>
            <a:r>
              <a:rPr lang="en-US" sz="1600" b="1" kern="100" dirty="0">
                <a:effectLst>
                  <a:outerShdw blurRad="38100" dist="38100" dir="2700000" algn="tl">
                    <a:srgbClr val="000000">
                      <a:alpha val="43137"/>
                    </a:srgbClr>
                  </a:outerShdw>
                </a:effectLst>
                <a:latin typeface="Century Gothic" panose="020B0502020202020204" pitchFamily="34" charset="0"/>
                <a:ea typeface="Aptos" panose="020B0004020202020204" pitchFamily="34" charset="0"/>
                <a:cs typeface="Times New Roman" panose="02020603050405020304" pitchFamily="18" charset="0"/>
              </a:rPr>
              <a:t> de 2024	6:00 pm</a:t>
            </a:r>
          </a:p>
          <a:p>
            <a:pPr marL="0" marR="0">
              <a:lnSpc>
                <a:spcPct val="115000"/>
              </a:lnSpc>
              <a:spcBef>
                <a:spcPts val="0"/>
              </a:spcBef>
              <a:spcAft>
                <a:spcPts val="0"/>
              </a:spcAft>
            </a:pPr>
            <a:r>
              <a:rPr lang="en-US" sz="1400" b="1" kern="100" dirty="0">
                <a:effectLst/>
                <a:latin typeface="Century Gothic" panose="020B0502020202020204" pitchFamily="34" charset="0"/>
                <a:ea typeface="Aptos" panose="020B0004020202020204" pitchFamily="34" charset="0"/>
                <a:cs typeface="Times New Roman" panose="02020603050405020304" pitchFamily="18" charset="0"/>
              </a:rPr>
              <a:t>Centro de </a:t>
            </a:r>
            <a:r>
              <a:rPr lang="en-US" sz="1400" b="1" kern="100" dirty="0" err="1">
                <a:effectLst/>
                <a:latin typeface="Century Gothic" panose="020B0502020202020204" pitchFamily="34" charset="0"/>
                <a:ea typeface="Aptos" panose="020B0004020202020204" pitchFamily="34" charset="0"/>
                <a:cs typeface="Times New Roman" panose="02020603050405020304" pitchFamily="18" charset="0"/>
              </a:rPr>
              <a:t>Innovación</a:t>
            </a:r>
            <a:r>
              <a:rPr lang="en-US" sz="1400" b="1" kern="100" dirty="0">
                <a:effectLst/>
                <a:latin typeface="Century Gothic" panose="020B0502020202020204" pitchFamily="34" charset="0"/>
                <a:ea typeface="Aptos" panose="020B0004020202020204" pitchFamily="34" charset="0"/>
                <a:cs typeface="Times New Roman" panose="02020603050405020304" pitchFamily="18" charset="0"/>
              </a:rPr>
              <a:t> UVI STT</a:t>
            </a:r>
          </a:p>
          <a:p>
            <a:pPr marL="0" marR="0">
              <a:lnSpc>
                <a:spcPct val="115000"/>
              </a:lnSpc>
              <a:spcBef>
                <a:spcPts val="0"/>
              </a:spcBef>
              <a:spcAft>
                <a:spcPts val="0"/>
              </a:spcAft>
            </a:pPr>
            <a:endParaRPr lang="en-US" sz="1600" b="1"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pPr>
            <a:r>
              <a:rPr lang="en-US" sz="1600" b="1" kern="100" dirty="0">
                <a:effectLst>
                  <a:outerShdw blurRad="38100" dist="38100" dir="2700000" algn="tl">
                    <a:srgbClr val="000000">
                      <a:alpha val="43137"/>
                    </a:srgbClr>
                  </a:outerShdw>
                </a:effectLst>
                <a:latin typeface="Century Gothic" panose="020B0502020202020204" pitchFamily="34" charset="0"/>
                <a:ea typeface="Aptos" panose="020B0004020202020204" pitchFamily="34" charset="0"/>
                <a:cs typeface="Times New Roman" panose="02020603050405020304" pitchFamily="18" charset="0"/>
              </a:rPr>
              <a:t>10 de </a:t>
            </a:r>
            <a:r>
              <a:rPr lang="en-US" sz="1600" b="1" kern="100" dirty="0" err="1">
                <a:effectLst>
                  <a:outerShdw blurRad="38100" dist="38100" dir="2700000" algn="tl">
                    <a:srgbClr val="000000">
                      <a:alpha val="43137"/>
                    </a:srgbClr>
                  </a:outerShdw>
                </a:effectLst>
                <a:latin typeface="Century Gothic" panose="020B0502020202020204" pitchFamily="34" charset="0"/>
                <a:ea typeface="Aptos" panose="020B0004020202020204" pitchFamily="34" charset="0"/>
                <a:cs typeface="Times New Roman" panose="02020603050405020304" pitchFamily="18" charset="0"/>
              </a:rPr>
              <a:t>abril</a:t>
            </a:r>
            <a:r>
              <a:rPr lang="en-US" sz="1600" b="1" kern="100" dirty="0">
                <a:effectLst>
                  <a:outerShdw blurRad="38100" dist="38100" dir="2700000" algn="tl">
                    <a:srgbClr val="000000">
                      <a:alpha val="43137"/>
                    </a:srgbClr>
                  </a:outerShdw>
                </a:effectLst>
                <a:latin typeface="Century Gothic" panose="020B0502020202020204" pitchFamily="34" charset="0"/>
                <a:ea typeface="Aptos" panose="020B0004020202020204" pitchFamily="34" charset="0"/>
                <a:cs typeface="Times New Roman" panose="02020603050405020304" pitchFamily="18" charset="0"/>
              </a:rPr>
              <a:t> de 2024 6:00pm  </a:t>
            </a:r>
            <a:endParaRPr lang="en-US" sz="1400" b="1" kern="100" dirty="0">
              <a:latin typeface="Century Gothic" panose="020B0502020202020204" pitchFamily="34" charset="0"/>
              <a:ea typeface="Aptos" panose="020B0004020202020204" pitchFamily="34" charset="0"/>
              <a:cs typeface="Times New Roman" panose="02020603050405020304" pitchFamily="18" charset="0"/>
            </a:endParaRPr>
          </a:p>
          <a:p>
            <a:pPr>
              <a:lnSpc>
                <a:spcPct val="115000"/>
              </a:lnSpc>
            </a:pPr>
            <a:r>
              <a:rPr lang="en-US" sz="1400" b="1" kern="100" dirty="0">
                <a:effectLst/>
                <a:latin typeface="Century Gothic" panose="020B0502020202020204" pitchFamily="34" charset="0"/>
                <a:ea typeface="Aptos" panose="020B0004020202020204" pitchFamily="34" charset="0"/>
                <a:cs typeface="Times New Roman" panose="02020603050405020304" pitchFamily="18" charset="0"/>
              </a:rPr>
              <a:t>Escuela Julius </a:t>
            </a:r>
            <a:r>
              <a:rPr lang="en-US" sz="1400" b="1" kern="100" dirty="0" err="1">
                <a:effectLst/>
                <a:latin typeface="Century Gothic" panose="020B0502020202020204" pitchFamily="34" charset="0"/>
                <a:ea typeface="Aptos" panose="020B0004020202020204" pitchFamily="34" charset="0"/>
                <a:cs typeface="Times New Roman" panose="02020603050405020304" pitchFamily="18" charset="0"/>
              </a:rPr>
              <a:t>Sprauve</a:t>
            </a:r>
            <a:endParaRPr lang="en-US" sz="1400" b="1"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9484419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982" y="1048378"/>
            <a:ext cx="11641392" cy="688983"/>
          </a:xfrm>
        </p:spPr>
        <p:txBody>
          <a:bodyPr>
            <a:normAutofit fontScale="90000"/>
          </a:bodyPr>
          <a:lstStyle/>
          <a:p>
            <a:pPr>
              <a:lnSpc>
                <a:spcPct val="107000"/>
              </a:lnSpc>
              <a:spcBef>
                <a:spcPts val="0"/>
              </a:spcBef>
            </a:pPr>
            <a:r>
              <a:rPr lang="es-ES" b="1" dirty="0">
                <a:latin typeface="Montserrat"/>
              </a:rPr>
              <a:t>Consideraciones Sobre el Proyecto del MIT</a:t>
            </a:r>
            <a:endParaRPr lang="en-US" b="1" dirty="0">
              <a:effectLst/>
              <a:latin typeface="Montserrat"/>
              <a:ea typeface="Verdana" panose="020B0604030504040204" pitchFamily="34" charset="0"/>
              <a:cs typeface="Times New Roman" panose="02020603050405020304" pitchFamily="18" charset="0"/>
            </a:endParaRPr>
          </a:p>
        </p:txBody>
      </p:sp>
      <p:sp>
        <p:nvSpPr>
          <p:cNvPr id="7" name="Rectangle 6">
            <a:extLst>
              <a:ext uri="{FF2B5EF4-FFF2-40B4-BE49-F238E27FC236}">
                <a16:creationId xmlns:a16="http://schemas.microsoft.com/office/drawing/2014/main" id="{513604AB-C9A8-47B0-8A5B-21FA9C952F89}"/>
              </a:ext>
            </a:extLst>
          </p:cNvPr>
          <p:cNvSpPr/>
          <p:nvPr/>
        </p:nvSpPr>
        <p:spPr>
          <a:xfrm>
            <a:off x="1762944" y="2321166"/>
            <a:ext cx="2868745" cy="1372649"/>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dirty="0">
                <a:latin typeface="Montserrat" panose="00000500000000000000" pitchFamily="2" charset="0"/>
              </a:rPr>
              <a:t>¿Se beneficia el proyecto?
¿Población de </a:t>
            </a:r>
            <a:r>
              <a:rPr lang="en-US" sz="1600" dirty="0" err="1">
                <a:latin typeface="Montserrat"/>
              </a:rPr>
              <a:t>Ingresos</a:t>
            </a:r>
            <a:r>
              <a:rPr lang="en-US" sz="1600" dirty="0">
                <a:latin typeface="Montserrat"/>
              </a:rPr>
              <a:t> </a:t>
            </a:r>
            <a:r>
              <a:rPr lang="en-US" sz="1600" dirty="0" err="1">
                <a:latin typeface="Montserrat"/>
              </a:rPr>
              <a:t>Bajos</a:t>
            </a:r>
            <a:r>
              <a:rPr lang="en-US" sz="1600" dirty="0">
                <a:latin typeface="Montserrat"/>
              </a:rPr>
              <a:t> o </a:t>
            </a:r>
            <a:r>
              <a:rPr lang="en-US" sz="1600" dirty="0" err="1">
                <a:latin typeface="Montserrat"/>
              </a:rPr>
              <a:t>Moderados</a:t>
            </a:r>
            <a:r>
              <a:rPr lang="en-US" sz="1600" dirty="0">
                <a:latin typeface="Montserrat"/>
              </a:rPr>
              <a:t> </a:t>
            </a:r>
            <a:r>
              <a:rPr lang="es-ES" sz="1600" dirty="0">
                <a:latin typeface="Montserrat" panose="00000500000000000000" pitchFamily="2" charset="0"/>
              </a:rPr>
              <a:t>?</a:t>
            </a:r>
            <a:endParaRPr lang="en-VI" sz="1600" dirty="0">
              <a:latin typeface="Montserrat" panose="00000500000000000000" pitchFamily="2" charset="0"/>
            </a:endParaRPr>
          </a:p>
        </p:txBody>
      </p:sp>
      <p:sp>
        <p:nvSpPr>
          <p:cNvPr id="9" name="Rectangle 8">
            <a:extLst>
              <a:ext uri="{FF2B5EF4-FFF2-40B4-BE49-F238E27FC236}">
                <a16:creationId xmlns:a16="http://schemas.microsoft.com/office/drawing/2014/main" id="{10FAE12A-FB07-46F6-A936-DB93F8B4370E}"/>
              </a:ext>
            </a:extLst>
          </p:cNvPr>
          <p:cNvSpPr/>
          <p:nvPr/>
        </p:nvSpPr>
        <p:spPr>
          <a:xfrm>
            <a:off x="4751462" y="2321166"/>
            <a:ext cx="2793510" cy="1372649"/>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dirty="0">
                <a:latin typeface="Montserrat" panose="00000500000000000000" pitchFamily="2" charset="0"/>
              </a:rPr>
              <a:t>¿Qué peligro(s) mitigará(n) el proyecto y 
¿Cómo se mitigará?</a:t>
            </a:r>
            <a:endParaRPr lang="en-VI" sz="1600" dirty="0">
              <a:latin typeface="Montserrat" panose="00000500000000000000" pitchFamily="2" charset="0"/>
            </a:endParaRPr>
          </a:p>
        </p:txBody>
      </p:sp>
      <p:sp>
        <p:nvSpPr>
          <p:cNvPr id="10" name="Rectangle 9">
            <a:extLst>
              <a:ext uri="{FF2B5EF4-FFF2-40B4-BE49-F238E27FC236}">
                <a16:creationId xmlns:a16="http://schemas.microsoft.com/office/drawing/2014/main" id="{9CF6292D-A659-4C69-8B42-137C54E0F617}"/>
              </a:ext>
            </a:extLst>
          </p:cNvPr>
          <p:cNvSpPr/>
          <p:nvPr/>
        </p:nvSpPr>
        <p:spPr>
          <a:xfrm>
            <a:off x="7689712" y="2313794"/>
            <a:ext cx="2793510" cy="1372649"/>
          </a:xfrm>
          <a:prstGeom prst="rect">
            <a:avLst/>
          </a:prstGeom>
          <a:solidFill>
            <a:srgbClr val="3FB0B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dirty="0">
                <a:latin typeface="Montserrat" panose="00000500000000000000" pitchFamily="2" charset="0"/>
              </a:rPr>
              <a:t>¿Cómo apoyará el proyecto una línea de vida comunitaria durante un evento peligroso?</a:t>
            </a:r>
            <a:endParaRPr lang="en-VI" sz="1600" dirty="0">
              <a:latin typeface="Montserrat" panose="00000500000000000000" pitchFamily="2" charset="0"/>
            </a:endParaRPr>
          </a:p>
        </p:txBody>
      </p:sp>
      <p:sp>
        <p:nvSpPr>
          <p:cNvPr id="12" name="Rectangle 11">
            <a:extLst>
              <a:ext uri="{FF2B5EF4-FFF2-40B4-BE49-F238E27FC236}">
                <a16:creationId xmlns:a16="http://schemas.microsoft.com/office/drawing/2014/main" id="{84D46ACB-2E19-4EB4-8D90-4CBDFBF7764B}"/>
              </a:ext>
            </a:extLst>
          </p:cNvPr>
          <p:cNvSpPr/>
          <p:nvPr/>
        </p:nvSpPr>
        <p:spPr>
          <a:xfrm>
            <a:off x="1762944" y="4142767"/>
            <a:ext cx="2868745" cy="137265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dirty="0">
                <a:solidFill>
                  <a:schemeClr val="bg1"/>
                </a:solidFill>
                <a:latin typeface="Montserrat" panose="00000500000000000000" pitchFamily="2" charset="0"/>
              </a:rPr>
              <a:t>¿El beneficio supera el costo a lo largo de la vida útil del proyecto?</a:t>
            </a:r>
            <a:endParaRPr lang="en-VI" sz="1600" dirty="0">
              <a:solidFill>
                <a:schemeClr val="bg1"/>
              </a:solidFill>
              <a:latin typeface="Montserrat" panose="00000500000000000000" pitchFamily="2" charset="0"/>
            </a:endParaRPr>
          </a:p>
        </p:txBody>
      </p:sp>
      <p:sp>
        <p:nvSpPr>
          <p:cNvPr id="13" name="Rectangle 12">
            <a:extLst>
              <a:ext uri="{FF2B5EF4-FFF2-40B4-BE49-F238E27FC236}">
                <a16:creationId xmlns:a16="http://schemas.microsoft.com/office/drawing/2014/main" id="{AA92BDF7-7D16-4649-82C1-E2C3234FC991}"/>
              </a:ext>
            </a:extLst>
          </p:cNvPr>
          <p:cNvSpPr/>
          <p:nvPr/>
        </p:nvSpPr>
        <p:spPr>
          <a:xfrm>
            <a:off x="4766905" y="4142766"/>
            <a:ext cx="2793510" cy="1372649"/>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dirty="0">
                <a:latin typeface="Montserrat" panose="00000500000000000000" pitchFamily="2" charset="0"/>
              </a:rPr>
              <a:t>¿Tiene el beneficiario la capacidad para implementar el proyecto?</a:t>
            </a:r>
            <a:endParaRPr lang="en-VI" sz="1600" dirty="0">
              <a:latin typeface="Montserrat" panose="00000500000000000000" pitchFamily="2" charset="0"/>
            </a:endParaRPr>
          </a:p>
        </p:txBody>
      </p:sp>
      <p:sp>
        <p:nvSpPr>
          <p:cNvPr id="14" name="Rectangle 13">
            <a:extLst>
              <a:ext uri="{FF2B5EF4-FFF2-40B4-BE49-F238E27FC236}">
                <a16:creationId xmlns:a16="http://schemas.microsoft.com/office/drawing/2014/main" id="{4126343C-C989-41B3-9C45-517F824CD603}"/>
              </a:ext>
            </a:extLst>
          </p:cNvPr>
          <p:cNvSpPr/>
          <p:nvPr/>
        </p:nvSpPr>
        <p:spPr>
          <a:xfrm>
            <a:off x="7695078" y="4142765"/>
            <a:ext cx="2793510" cy="13839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dirty="0">
                <a:latin typeface="Montserrat" panose="00000500000000000000" pitchFamily="2" charset="0"/>
              </a:rPr>
              <a:t>¿Se requerirán fondos adicionales para mantener el proyecto durante el período de 
¿Vida completa del proyecto?</a:t>
            </a:r>
            <a:endParaRPr lang="en-VI" sz="1600" dirty="0">
              <a:latin typeface="Montserrat" panose="00000500000000000000" pitchFamily="2" charset="0"/>
            </a:endParaRPr>
          </a:p>
        </p:txBody>
      </p:sp>
      <p:sp>
        <p:nvSpPr>
          <p:cNvPr id="18" name="TextBox 17">
            <a:extLst>
              <a:ext uri="{FF2B5EF4-FFF2-40B4-BE49-F238E27FC236}">
                <a16:creationId xmlns:a16="http://schemas.microsoft.com/office/drawing/2014/main" id="{E403B1FE-C944-4F53-846E-2EA15B19A392}"/>
              </a:ext>
            </a:extLst>
          </p:cNvPr>
          <p:cNvSpPr txBox="1"/>
          <p:nvPr/>
        </p:nvSpPr>
        <p:spPr>
          <a:xfrm>
            <a:off x="2390789" y="1963919"/>
            <a:ext cx="1617115" cy="369332"/>
          </a:xfrm>
          <a:prstGeom prst="rect">
            <a:avLst/>
          </a:prstGeom>
          <a:noFill/>
        </p:spPr>
        <p:txBody>
          <a:bodyPr wrap="square" lIns="91440" tIns="45720" rIns="91440" bIns="45720" rtlCol="0" anchor="t">
            <a:spAutoFit/>
          </a:bodyPr>
          <a:lstStyle/>
          <a:p>
            <a:pPr algn="ctr"/>
            <a:r>
              <a:rPr lang="en-US" b="1">
                <a:effectLst>
                  <a:outerShdw blurRad="38100" dist="38100" dir="2700000" algn="tl">
                    <a:srgbClr val="000000">
                      <a:alpha val="43137"/>
                    </a:srgbClr>
                  </a:outerShdw>
                </a:effectLst>
                <a:latin typeface="Montserrat" panose="00000500000000000000" pitchFamily="2" charset="0"/>
              </a:rPr>
              <a:t>LMI</a:t>
            </a:r>
            <a:endParaRPr lang="en-VI" b="1">
              <a:effectLst>
                <a:outerShdw blurRad="38100" dist="38100" dir="2700000" algn="tl">
                  <a:srgbClr val="000000">
                    <a:alpha val="43137"/>
                  </a:srgbClr>
                </a:outerShdw>
              </a:effectLst>
              <a:latin typeface="Montserrat" panose="00000500000000000000" pitchFamily="2" charset="0"/>
            </a:endParaRPr>
          </a:p>
        </p:txBody>
      </p:sp>
      <p:sp>
        <p:nvSpPr>
          <p:cNvPr id="21" name="TextBox 20">
            <a:extLst>
              <a:ext uri="{FF2B5EF4-FFF2-40B4-BE49-F238E27FC236}">
                <a16:creationId xmlns:a16="http://schemas.microsoft.com/office/drawing/2014/main" id="{FF531A9B-A068-4985-9DE0-B1DAA0FB1995}"/>
              </a:ext>
            </a:extLst>
          </p:cNvPr>
          <p:cNvSpPr txBox="1"/>
          <p:nvPr/>
        </p:nvSpPr>
        <p:spPr>
          <a:xfrm>
            <a:off x="5329910" y="1963919"/>
            <a:ext cx="1617115" cy="369332"/>
          </a:xfrm>
          <a:prstGeom prst="rect">
            <a:avLst/>
          </a:prstGeom>
          <a:noFill/>
        </p:spPr>
        <p:txBody>
          <a:bodyPr wrap="square" lIns="91440" tIns="45720" rIns="91440" bIns="45720" rtlCol="0" anchor="t">
            <a:spAutoFit/>
          </a:bodyPr>
          <a:lstStyle/>
          <a:p>
            <a:pPr algn="ctr"/>
            <a:r>
              <a:rPr lang="en-US" b="1" dirty="0" err="1">
                <a:effectLst>
                  <a:outerShdw blurRad="38100" dist="38100" dir="2700000" algn="tl">
                    <a:srgbClr val="000000">
                      <a:alpha val="43137"/>
                    </a:srgbClr>
                  </a:outerShdw>
                </a:effectLst>
                <a:latin typeface="Montserrat" panose="00000500000000000000" pitchFamily="2" charset="0"/>
              </a:rPr>
              <a:t>Mitigación</a:t>
            </a:r>
            <a:endParaRPr lang="en-VI" b="1" dirty="0">
              <a:effectLst>
                <a:outerShdw blurRad="38100" dist="38100" dir="2700000" algn="tl">
                  <a:srgbClr val="000000">
                    <a:alpha val="43137"/>
                  </a:srgbClr>
                </a:outerShdw>
              </a:effectLst>
              <a:latin typeface="Montserrat" panose="00000500000000000000" pitchFamily="2" charset="0"/>
            </a:endParaRPr>
          </a:p>
        </p:txBody>
      </p:sp>
      <p:sp>
        <p:nvSpPr>
          <p:cNvPr id="22" name="TextBox 21">
            <a:extLst>
              <a:ext uri="{FF2B5EF4-FFF2-40B4-BE49-F238E27FC236}">
                <a16:creationId xmlns:a16="http://schemas.microsoft.com/office/drawing/2014/main" id="{A3E76696-2828-4A55-9AB7-FF59A30D02B4}"/>
              </a:ext>
            </a:extLst>
          </p:cNvPr>
          <p:cNvSpPr txBox="1"/>
          <p:nvPr/>
        </p:nvSpPr>
        <p:spPr>
          <a:xfrm>
            <a:off x="7449272" y="1960578"/>
            <a:ext cx="3569109" cy="369332"/>
          </a:xfrm>
          <a:prstGeom prst="rect">
            <a:avLst/>
          </a:prstGeom>
          <a:noFill/>
        </p:spPr>
        <p:txBody>
          <a:bodyPr wrap="square" lIns="91440" tIns="45720" rIns="91440" bIns="45720" rtlCol="0" anchor="t">
            <a:spAutoFit/>
          </a:bodyPr>
          <a:lstStyle/>
          <a:p>
            <a:pPr algn="ctr"/>
            <a:r>
              <a:rPr lang="en-US" b="1" dirty="0">
                <a:effectLst>
                  <a:outerShdw blurRad="38100" dist="38100" dir="2700000" algn="tl">
                    <a:srgbClr val="000000">
                      <a:alpha val="43137"/>
                    </a:srgbClr>
                  </a:outerShdw>
                </a:effectLst>
                <a:latin typeface="Montserrat" panose="00000500000000000000" pitchFamily="2" charset="0"/>
              </a:rPr>
              <a:t>Linea de Vida </a:t>
            </a:r>
            <a:r>
              <a:rPr lang="en-US" b="1" dirty="0" err="1">
                <a:effectLst>
                  <a:outerShdw blurRad="38100" dist="38100" dir="2700000" algn="tl">
                    <a:srgbClr val="000000">
                      <a:alpha val="43137"/>
                    </a:srgbClr>
                  </a:outerShdw>
                </a:effectLst>
                <a:latin typeface="Montserrat" panose="00000500000000000000" pitchFamily="2" charset="0"/>
              </a:rPr>
              <a:t>Comunitaria</a:t>
            </a:r>
            <a:endParaRPr lang="en-VI" b="1" dirty="0">
              <a:effectLst>
                <a:outerShdw blurRad="38100" dist="38100" dir="2700000" algn="tl">
                  <a:srgbClr val="000000">
                    <a:alpha val="43137"/>
                  </a:srgbClr>
                </a:outerShdw>
              </a:effectLst>
              <a:latin typeface="Montserrat" panose="00000500000000000000" pitchFamily="2" charset="0"/>
            </a:endParaRPr>
          </a:p>
        </p:txBody>
      </p:sp>
      <p:sp>
        <p:nvSpPr>
          <p:cNvPr id="23" name="TextBox 22">
            <a:extLst>
              <a:ext uri="{FF2B5EF4-FFF2-40B4-BE49-F238E27FC236}">
                <a16:creationId xmlns:a16="http://schemas.microsoft.com/office/drawing/2014/main" id="{7F285DD1-18A2-4702-B19C-DB0D568F0709}"/>
              </a:ext>
            </a:extLst>
          </p:cNvPr>
          <p:cNvSpPr txBox="1"/>
          <p:nvPr/>
        </p:nvSpPr>
        <p:spPr>
          <a:xfrm>
            <a:off x="2278099" y="5583706"/>
            <a:ext cx="1836009" cy="646331"/>
          </a:xfrm>
          <a:prstGeom prst="rect">
            <a:avLst/>
          </a:prstGeom>
          <a:noFill/>
        </p:spPr>
        <p:txBody>
          <a:bodyPr wrap="square" lIns="91440" tIns="45720" rIns="91440" bIns="45720" rtlCol="0" anchor="t">
            <a:spAutoFit/>
          </a:bodyPr>
          <a:lstStyle/>
          <a:p>
            <a:pPr algn="ctr"/>
            <a:r>
              <a:rPr lang="en-US" b="1" dirty="0">
                <a:effectLst>
                  <a:outerShdw blurRad="38100" dist="38100" dir="2700000" algn="tl">
                    <a:srgbClr val="000000">
                      <a:alpha val="43137"/>
                    </a:srgbClr>
                  </a:outerShdw>
                </a:effectLst>
                <a:latin typeface="Montserrat" panose="00000500000000000000" pitchFamily="2" charset="0"/>
              </a:rPr>
              <a:t>Costo de </a:t>
            </a:r>
            <a:r>
              <a:rPr lang="en-US" b="1" dirty="0" err="1">
                <a:effectLst>
                  <a:outerShdw blurRad="38100" dist="38100" dir="2700000" algn="tl">
                    <a:srgbClr val="000000">
                      <a:alpha val="43137"/>
                    </a:srgbClr>
                  </a:outerShdw>
                </a:effectLst>
                <a:latin typeface="Montserrat" panose="00000500000000000000" pitchFamily="2" charset="0"/>
              </a:rPr>
              <a:t>Beneficio</a:t>
            </a:r>
            <a:endParaRPr lang="en-VI" b="1" dirty="0">
              <a:effectLst>
                <a:outerShdw blurRad="38100" dist="38100" dir="2700000" algn="tl">
                  <a:srgbClr val="000000">
                    <a:alpha val="43137"/>
                  </a:srgbClr>
                </a:outerShdw>
              </a:effectLst>
              <a:latin typeface="Montserrat" panose="00000500000000000000" pitchFamily="2" charset="0"/>
            </a:endParaRPr>
          </a:p>
        </p:txBody>
      </p:sp>
      <p:sp>
        <p:nvSpPr>
          <p:cNvPr id="24" name="TextBox 23">
            <a:extLst>
              <a:ext uri="{FF2B5EF4-FFF2-40B4-BE49-F238E27FC236}">
                <a16:creationId xmlns:a16="http://schemas.microsoft.com/office/drawing/2014/main" id="{50A67BB5-E134-46FD-8CD2-7108DA3262D4}"/>
              </a:ext>
            </a:extLst>
          </p:cNvPr>
          <p:cNvSpPr txBox="1"/>
          <p:nvPr/>
        </p:nvSpPr>
        <p:spPr>
          <a:xfrm>
            <a:off x="5155496" y="5583706"/>
            <a:ext cx="2195566" cy="369332"/>
          </a:xfrm>
          <a:prstGeom prst="rect">
            <a:avLst/>
          </a:prstGeom>
          <a:noFill/>
        </p:spPr>
        <p:txBody>
          <a:bodyPr wrap="square" lIns="91440" tIns="45720" rIns="91440" bIns="45720" rtlCol="0" anchor="t">
            <a:spAutoFit/>
          </a:bodyPr>
          <a:lstStyle/>
          <a:p>
            <a:pPr algn="ctr"/>
            <a:r>
              <a:rPr lang="en-US" b="1" dirty="0" err="1">
                <a:effectLst>
                  <a:outerShdw blurRad="38100" dist="38100" dir="2700000" algn="tl">
                    <a:srgbClr val="000000">
                      <a:alpha val="43137"/>
                    </a:srgbClr>
                  </a:outerShdw>
                </a:effectLst>
                <a:latin typeface="Montserrat" panose="00000500000000000000" pitchFamily="2" charset="0"/>
              </a:rPr>
              <a:t>Implementación</a:t>
            </a:r>
            <a:endParaRPr lang="en-VI" b="1" dirty="0">
              <a:effectLst>
                <a:outerShdw blurRad="38100" dist="38100" dir="2700000" algn="tl">
                  <a:srgbClr val="000000">
                    <a:alpha val="43137"/>
                  </a:srgbClr>
                </a:outerShdw>
              </a:effectLst>
              <a:latin typeface="Montserrat" panose="00000500000000000000" pitchFamily="2" charset="0"/>
            </a:endParaRPr>
          </a:p>
        </p:txBody>
      </p:sp>
      <p:sp>
        <p:nvSpPr>
          <p:cNvPr id="25" name="TextBox 24">
            <a:extLst>
              <a:ext uri="{FF2B5EF4-FFF2-40B4-BE49-F238E27FC236}">
                <a16:creationId xmlns:a16="http://schemas.microsoft.com/office/drawing/2014/main" id="{F136A9DA-F451-499D-A467-BB4A3B3ADC8B}"/>
              </a:ext>
            </a:extLst>
          </p:cNvPr>
          <p:cNvSpPr txBox="1"/>
          <p:nvPr/>
        </p:nvSpPr>
        <p:spPr>
          <a:xfrm>
            <a:off x="8113642" y="5595034"/>
            <a:ext cx="1956557" cy="369332"/>
          </a:xfrm>
          <a:prstGeom prst="rect">
            <a:avLst/>
          </a:prstGeom>
          <a:noFill/>
        </p:spPr>
        <p:txBody>
          <a:bodyPr wrap="square" lIns="91440" tIns="45720" rIns="91440" bIns="45720" rtlCol="0" anchor="t">
            <a:spAutoFit/>
          </a:bodyPr>
          <a:lstStyle/>
          <a:p>
            <a:pPr algn="ctr"/>
            <a:r>
              <a:rPr lang="en-US" b="1" dirty="0" err="1">
                <a:effectLst>
                  <a:outerShdw blurRad="38100" dist="38100" dir="2700000" algn="tl">
                    <a:srgbClr val="000000">
                      <a:alpha val="43137"/>
                    </a:srgbClr>
                  </a:outerShdw>
                </a:effectLst>
                <a:latin typeface="Montserrat" panose="00000500000000000000" pitchFamily="2" charset="0"/>
              </a:rPr>
              <a:t>Sostenibilidad</a:t>
            </a:r>
            <a:endParaRPr lang="en-VI" b="1" dirty="0">
              <a:effectLst>
                <a:outerShdw blurRad="38100" dist="38100" dir="2700000" algn="tl">
                  <a:srgbClr val="000000">
                    <a:alpha val="43137"/>
                  </a:srgbClr>
                </a:outerShdw>
              </a:effectLst>
              <a:latin typeface="Montserrat" panose="00000500000000000000" pitchFamily="2" charset="0"/>
            </a:endParaRPr>
          </a:p>
        </p:txBody>
      </p:sp>
      <p:sp>
        <p:nvSpPr>
          <p:cNvPr id="3" name="Isosceles Triangle 2">
            <a:extLst>
              <a:ext uri="{FF2B5EF4-FFF2-40B4-BE49-F238E27FC236}">
                <a16:creationId xmlns:a16="http://schemas.microsoft.com/office/drawing/2014/main" id="{695141E7-66AD-3B00-9478-9EE4460BA621}"/>
              </a:ext>
            </a:extLst>
          </p:cNvPr>
          <p:cNvSpPr/>
          <p:nvPr/>
        </p:nvSpPr>
        <p:spPr>
          <a:xfrm rot="5400000">
            <a:off x="7506466" y="2894473"/>
            <a:ext cx="332548" cy="250085"/>
          </a:xfrm>
          <a:prstGeom prst="triangle">
            <a:avLst/>
          </a:prstGeom>
          <a:solidFill>
            <a:srgbClr val="FFA41D"/>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I"/>
          </a:p>
        </p:txBody>
      </p:sp>
      <p:sp>
        <p:nvSpPr>
          <p:cNvPr id="11" name="Isosceles Triangle 10">
            <a:extLst>
              <a:ext uri="{FF2B5EF4-FFF2-40B4-BE49-F238E27FC236}">
                <a16:creationId xmlns:a16="http://schemas.microsoft.com/office/drawing/2014/main" id="{0CCE8989-3519-C1CA-3596-1B4A8FEA7587}"/>
              </a:ext>
            </a:extLst>
          </p:cNvPr>
          <p:cNvSpPr/>
          <p:nvPr/>
        </p:nvSpPr>
        <p:spPr>
          <a:xfrm rot="5400000">
            <a:off x="4587160" y="2894473"/>
            <a:ext cx="332548" cy="250085"/>
          </a:xfrm>
          <a:prstGeom prst="triangle">
            <a:avLst/>
          </a:prstGeom>
          <a:solidFill>
            <a:srgbClr val="FFA41D"/>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I"/>
          </a:p>
        </p:txBody>
      </p:sp>
      <p:sp>
        <p:nvSpPr>
          <p:cNvPr id="19" name="Isosceles Triangle 18">
            <a:extLst>
              <a:ext uri="{FF2B5EF4-FFF2-40B4-BE49-F238E27FC236}">
                <a16:creationId xmlns:a16="http://schemas.microsoft.com/office/drawing/2014/main" id="{E980BAF8-B1B6-7505-787D-541CAEF80F97}"/>
              </a:ext>
            </a:extLst>
          </p:cNvPr>
          <p:cNvSpPr/>
          <p:nvPr/>
        </p:nvSpPr>
        <p:spPr>
          <a:xfrm rot="5400000">
            <a:off x="7517198" y="4677281"/>
            <a:ext cx="332548" cy="250085"/>
          </a:xfrm>
          <a:prstGeom prst="triangle">
            <a:avLst/>
          </a:prstGeom>
          <a:solidFill>
            <a:srgbClr val="FFA41D"/>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I"/>
          </a:p>
        </p:txBody>
      </p:sp>
      <p:sp>
        <p:nvSpPr>
          <p:cNvPr id="20" name="Isosceles Triangle 19">
            <a:extLst>
              <a:ext uri="{FF2B5EF4-FFF2-40B4-BE49-F238E27FC236}">
                <a16:creationId xmlns:a16="http://schemas.microsoft.com/office/drawing/2014/main" id="{9AA9055E-D586-16A0-46F8-79024048BBC9}"/>
              </a:ext>
            </a:extLst>
          </p:cNvPr>
          <p:cNvSpPr/>
          <p:nvPr/>
        </p:nvSpPr>
        <p:spPr>
          <a:xfrm rot="5400000">
            <a:off x="4597892" y="4677281"/>
            <a:ext cx="332548" cy="250085"/>
          </a:xfrm>
          <a:prstGeom prst="triangle">
            <a:avLst/>
          </a:prstGeom>
          <a:solidFill>
            <a:srgbClr val="FFA41D"/>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I"/>
          </a:p>
        </p:txBody>
      </p:sp>
    </p:spTree>
    <p:extLst>
      <p:ext uri="{BB962C8B-B14F-4D97-AF65-F5344CB8AC3E}">
        <p14:creationId xmlns:p14="http://schemas.microsoft.com/office/powerpoint/2010/main" val="42890477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9C946-77FE-B87E-DF4B-37E9EFB2139E}"/>
              </a:ext>
            </a:extLst>
          </p:cNvPr>
          <p:cNvSpPr>
            <a:spLocks noGrp="1"/>
          </p:cNvSpPr>
          <p:nvPr>
            <p:ph type="title"/>
          </p:nvPr>
        </p:nvSpPr>
        <p:spPr>
          <a:xfrm>
            <a:off x="2243545" y="1308604"/>
            <a:ext cx="7543800" cy="4169664"/>
          </a:xfrm>
        </p:spPr>
        <p:txBody>
          <a:bodyPr/>
          <a:lstStyle/>
          <a:p>
            <a:r>
              <a:rPr lang="en-US" b="1" dirty="0" err="1">
                <a:latin typeface="Montserrat"/>
              </a:rPr>
              <a:t>Enmienda</a:t>
            </a:r>
            <a:r>
              <a:rPr lang="en-US" b="1" dirty="0">
                <a:latin typeface="Montserrat"/>
              </a:rPr>
              <a:t> </a:t>
            </a:r>
            <a:r>
              <a:rPr lang="en-US" b="1" dirty="0" err="1">
                <a:latin typeface="Montserrat"/>
              </a:rPr>
              <a:t>Sustancial</a:t>
            </a:r>
            <a:endParaRPr lang="en-US" b="1" dirty="0"/>
          </a:p>
        </p:txBody>
      </p:sp>
      <p:sp>
        <p:nvSpPr>
          <p:cNvPr id="4" name="Rectangle 3">
            <a:extLst>
              <a:ext uri="{FF2B5EF4-FFF2-40B4-BE49-F238E27FC236}">
                <a16:creationId xmlns:a16="http://schemas.microsoft.com/office/drawing/2014/main" id="{17594941-C4BD-E4C6-C11E-F4A54BAE2A51}"/>
              </a:ext>
            </a:extLst>
          </p:cNvPr>
          <p:cNvSpPr/>
          <p:nvPr/>
        </p:nvSpPr>
        <p:spPr>
          <a:xfrm>
            <a:off x="2344903" y="2754420"/>
            <a:ext cx="7543800" cy="3225644"/>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graphicFrame>
        <p:nvGraphicFramePr>
          <p:cNvPr id="12" name="Table 12">
            <a:extLst>
              <a:ext uri="{FF2B5EF4-FFF2-40B4-BE49-F238E27FC236}">
                <a16:creationId xmlns:a16="http://schemas.microsoft.com/office/drawing/2014/main" id="{5CE5D4F0-F66A-C1E8-6E82-9231B4059898}"/>
              </a:ext>
            </a:extLst>
          </p:cNvPr>
          <p:cNvGraphicFramePr>
            <a:graphicFrameLocks noGrp="1"/>
          </p:cNvGraphicFramePr>
          <p:nvPr>
            <p:extLst>
              <p:ext uri="{D42A27DB-BD31-4B8C-83A1-F6EECF244321}">
                <p14:modId xmlns:p14="http://schemas.microsoft.com/office/powerpoint/2010/main" val="2496803676"/>
              </p:ext>
            </p:extLst>
          </p:nvPr>
        </p:nvGraphicFramePr>
        <p:xfrm>
          <a:off x="2412137" y="2855319"/>
          <a:ext cx="7375208" cy="3032356"/>
        </p:xfrm>
        <a:graphic>
          <a:graphicData uri="http://schemas.openxmlformats.org/drawingml/2006/table">
            <a:tbl>
              <a:tblPr firstRow="1" bandRow="1">
                <a:tableStyleId>{5C22544A-7EE6-4342-B048-85BDC9FD1C3A}</a:tableStyleId>
              </a:tblPr>
              <a:tblGrid>
                <a:gridCol w="1843802">
                  <a:extLst>
                    <a:ext uri="{9D8B030D-6E8A-4147-A177-3AD203B41FA5}">
                      <a16:colId xmlns:a16="http://schemas.microsoft.com/office/drawing/2014/main" val="3130634098"/>
                    </a:ext>
                  </a:extLst>
                </a:gridCol>
                <a:gridCol w="1843802">
                  <a:extLst>
                    <a:ext uri="{9D8B030D-6E8A-4147-A177-3AD203B41FA5}">
                      <a16:colId xmlns:a16="http://schemas.microsoft.com/office/drawing/2014/main" val="1307477727"/>
                    </a:ext>
                  </a:extLst>
                </a:gridCol>
                <a:gridCol w="1843802">
                  <a:extLst>
                    <a:ext uri="{9D8B030D-6E8A-4147-A177-3AD203B41FA5}">
                      <a16:colId xmlns:a16="http://schemas.microsoft.com/office/drawing/2014/main" val="1313072084"/>
                    </a:ext>
                  </a:extLst>
                </a:gridCol>
                <a:gridCol w="1843802">
                  <a:extLst>
                    <a:ext uri="{9D8B030D-6E8A-4147-A177-3AD203B41FA5}">
                      <a16:colId xmlns:a16="http://schemas.microsoft.com/office/drawing/2014/main" val="3769061866"/>
                    </a:ext>
                  </a:extLst>
                </a:gridCol>
              </a:tblGrid>
              <a:tr h="847183">
                <a:tc>
                  <a:txBody>
                    <a:bodyPr/>
                    <a:lstStyle/>
                    <a:p>
                      <a:pPr algn="ctr"/>
                      <a:r>
                        <a:rPr lang="en-US" dirty="0" err="1">
                          <a:solidFill>
                            <a:schemeClr val="tx1"/>
                          </a:solidFill>
                          <a:latin typeface="Montserrat"/>
                        </a:rPr>
                        <a:t>Beneficios</a:t>
                      </a:r>
                      <a:r>
                        <a:rPr lang="en-US" dirty="0">
                          <a:solidFill>
                            <a:schemeClr val="tx1"/>
                          </a:solidFill>
                          <a:latin typeface="Montserrat"/>
                        </a:rPr>
                        <a:t> o </a:t>
                      </a:r>
                      <a:r>
                        <a:rPr lang="en-US" dirty="0" err="1">
                          <a:solidFill>
                            <a:schemeClr val="tx1"/>
                          </a:solidFill>
                          <a:latin typeface="Montserrat"/>
                        </a:rPr>
                        <a:t>Criterios</a:t>
                      </a:r>
                      <a:r>
                        <a:rPr lang="en-US" dirty="0">
                          <a:solidFill>
                            <a:schemeClr val="tx1"/>
                          </a:solidFill>
                          <a:latin typeface="Montserrat"/>
                        </a:rPr>
                        <a:t> de </a:t>
                      </a:r>
                      <a:r>
                        <a:rPr lang="en-US" dirty="0" err="1">
                          <a:solidFill>
                            <a:schemeClr val="tx1"/>
                          </a:solidFill>
                          <a:latin typeface="Montserrat"/>
                        </a:rPr>
                        <a:t>Elegibilidad</a:t>
                      </a:r>
                      <a:endParaRPr lang="en-US" dirty="0">
                        <a:solidFill>
                          <a:schemeClr val="tx1"/>
                        </a:solidFill>
                        <a:latin typeface="Montserrat"/>
                      </a:endParaRP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B w="12700" cap="flat" cmpd="sng" algn="ctr">
                      <a:solidFill>
                        <a:schemeClr val="accent1">
                          <a:lumMod val="40000"/>
                          <a:lumOff val="60000"/>
                        </a:schemeClr>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dirty="0" err="1">
                          <a:latin typeface="Montserrat"/>
                        </a:rPr>
                        <a:t>Actividades</a:t>
                      </a:r>
                      <a:r>
                        <a:rPr lang="en-US" sz="1800" b="1" dirty="0">
                          <a:latin typeface="Montserrat"/>
                        </a:rPr>
                        <a:t> del Proyecto</a:t>
                      </a:r>
                      <a:endParaRPr lang="en-US" dirty="0">
                        <a:latin typeface="Montserrat" panose="00000500000000000000" pitchFamily="2" charset="0"/>
                      </a:endParaRP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B w="12700" cap="flat" cmpd="sng" algn="ctr">
                      <a:solidFill>
                        <a:schemeClr val="accent1">
                          <a:lumMod val="40000"/>
                          <a:lumOff val="60000"/>
                        </a:schemeClr>
                      </a:solidFill>
                      <a:prstDash val="solid"/>
                      <a:round/>
                      <a:headEnd type="none" w="med" len="med"/>
                      <a:tailEnd type="none" w="med" len="med"/>
                    </a:lnB>
                  </a:tcPr>
                </a:tc>
                <a:tc>
                  <a:txBody>
                    <a:bodyPr/>
                    <a:lstStyle/>
                    <a:p>
                      <a:pPr algn="ctr"/>
                      <a:r>
                        <a:rPr lang="en-US" dirty="0" err="1">
                          <a:solidFill>
                            <a:schemeClr val="tx1"/>
                          </a:solidFill>
                          <a:latin typeface="Montserrat"/>
                        </a:rPr>
                        <a:t>Umbrales</a:t>
                      </a:r>
                      <a:r>
                        <a:rPr lang="en-US" dirty="0">
                          <a:solidFill>
                            <a:schemeClr val="tx1"/>
                          </a:solidFill>
                          <a:latin typeface="Montserrat"/>
                        </a:rPr>
                        <a:t> de </a:t>
                      </a:r>
                      <a:r>
                        <a:rPr lang="en-US" dirty="0" err="1">
                          <a:solidFill>
                            <a:schemeClr val="tx1"/>
                          </a:solidFill>
                          <a:latin typeface="Montserrat"/>
                        </a:rPr>
                        <a:t>Asignación</a:t>
                      </a:r>
                      <a:endParaRPr lang="en-US" dirty="0">
                        <a:solidFill>
                          <a:schemeClr val="tx1"/>
                        </a:solidFill>
                        <a:latin typeface="Montserrat"/>
                      </a:endParaRP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B w="12700" cap="flat" cmpd="sng" algn="ctr">
                      <a:solidFill>
                        <a:schemeClr val="accent1">
                          <a:lumMod val="40000"/>
                          <a:lumOff val="60000"/>
                        </a:schemeClr>
                      </a:solidFill>
                      <a:prstDash val="solid"/>
                      <a:round/>
                      <a:headEnd type="none" w="med" len="med"/>
                      <a:tailEnd type="none" w="med" len="med"/>
                    </a:lnB>
                    <a:solidFill>
                      <a:schemeClr val="bg2"/>
                    </a:solidFill>
                  </a:tcPr>
                </a:tc>
                <a:tc>
                  <a:txBody>
                    <a:bodyPr/>
                    <a:lstStyle/>
                    <a:p>
                      <a:pPr algn="ctr"/>
                      <a:r>
                        <a:rPr lang="en-US" dirty="0" err="1">
                          <a:solidFill>
                            <a:schemeClr val="bg2"/>
                          </a:solidFill>
                          <a:latin typeface="Montserrat"/>
                        </a:rPr>
                        <a:t>Proyectos</a:t>
                      </a:r>
                      <a:r>
                        <a:rPr lang="en-US" dirty="0">
                          <a:solidFill>
                            <a:schemeClr val="bg2"/>
                          </a:solidFill>
                          <a:latin typeface="Montserrat"/>
                        </a:rPr>
                        <a:t> </a:t>
                      </a:r>
                      <a:r>
                        <a:rPr lang="en-US" dirty="0" err="1">
                          <a:solidFill>
                            <a:schemeClr val="bg2"/>
                          </a:solidFill>
                          <a:latin typeface="Montserrat"/>
                        </a:rPr>
                        <a:t>Cubiertos</a:t>
                      </a:r>
                      <a:endParaRPr lang="en-US" dirty="0">
                        <a:solidFill>
                          <a:schemeClr val="tx1"/>
                        </a:solidFill>
                        <a:latin typeface="Montserrat"/>
                      </a:endParaRPr>
                    </a:p>
                  </a:txBody>
                  <a:tcPr>
                    <a:lnL w="12700" cap="flat" cmpd="sng" algn="ctr">
                      <a:solidFill>
                        <a:schemeClr val="accent1">
                          <a:lumMod val="40000"/>
                          <a:lumOff val="60000"/>
                        </a:schemeClr>
                      </a:solidFill>
                      <a:prstDash val="solid"/>
                      <a:round/>
                      <a:headEnd type="none" w="med" len="med"/>
                      <a:tailEnd type="none" w="med" len="med"/>
                    </a:lnL>
                    <a:lnB w="12700" cap="flat" cmpd="sng" algn="ctr">
                      <a:solidFill>
                        <a:schemeClr val="accent1">
                          <a:lumMod val="40000"/>
                          <a:lumOff val="60000"/>
                        </a:schemeClr>
                      </a:solidFill>
                      <a:prstDash val="solid"/>
                      <a:round/>
                      <a:headEnd type="none" w="med" len="med"/>
                      <a:tailEnd type="none" w="med" len="med"/>
                    </a:lnB>
                    <a:solidFill>
                      <a:schemeClr val="accent1"/>
                    </a:solidFill>
                  </a:tcPr>
                </a:tc>
                <a:extLst>
                  <a:ext uri="{0D108BD9-81ED-4DB2-BD59-A6C34878D82A}">
                    <a16:rowId xmlns:a16="http://schemas.microsoft.com/office/drawing/2014/main" val="1989701205"/>
                  </a:ext>
                </a:extLst>
              </a:tr>
              <a:tr h="211795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800" dirty="0">
                          <a:latin typeface="Montserrat" panose="00000500000000000000" pitchFamily="2" charset="0"/>
                        </a:rPr>
                        <a:t>Cambio en el beneficio del programa o en los criterios de elegibilidad</a:t>
                      </a:r>
                      <a:endParaRPr lang="en-US" dirty="0">
                        <a:latin typeface="Montserrat" panose="00000500000000000000" pitchFamily="2" charset="0"/>
                      </a:endParaRP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solidFill>
                      <a:schemeClr val="bg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800" dirty="0">
                          <a:latin typeface="Montserrat" panose="00000500000000000000" pitchFamily="2" charset="0"/>
                        </a:rPr>
                        <a:t>Adición o eliminación de una actividad</a:t>
                      </a:r>
                      <a:endParaRPr lang="en-US" dirty="0">
                        <a:latin typeface="Montserrat" panose="00000500000000000000" pitchFamily="2" charset="0"/>
                      </a:endParaRP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dirty="0">
                          <a:latin typeface="Montserrat"/>
                          <a:ea typeface="Calibri"/>
                          <a:cs typeface="Calibri"/>
                        </a:rPr>
                        <a:t>Cambio en la asignación o reasignación de umbrales monetarios</a:t>
                      </a:r>
                      <a:endParaRPr lang="en-US" dirty="0">
                        <a:latin typeface="Montserrat" panose="00000500000000000000" pitchFamily="2" charset="0"/>
                      </a:endParaRP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solidFill>
                      <a:schemeClr val="bg2"/>
                    </a:solidFill>
                  </a:tcPr>
                </a:tc>
                <a:tc>
                  <a:txBody>
                    <a:bodyPr/>
                    <a:lstStyle/>
                    <a:p>
                      <a:r>
                        <a:rPr lang="es-ES" dirty="0">
                          <a:latin typeface="Montserrat" panose="00000500000000000000" pitchFamily="2" charset="0"/>
                        </a:rPr>
                        <a:t>Adición de proyectos de cobertura elegibles</a:t>
                      </a:r>
                      <a:endParaRPr lang="en-US" dirty="0">
                        <a:latin typeface="Montserrat" panose="00000500000000000000" pitchFamily="2" charset="0"/>
                      </a:endParaRPr>
                    </a:p>
                  </a:txBody>
                  <a:tcPr>
                    <a:lnL w="12700" cap="flat" cmpd="sng" algn="ctr">
                      <a:solidFill>
                        <a:schemeClr val="accent1">
                          <a:lumMod val="40000"/>
                          <a:lumOff val="60000"/>
                        </a:schemeClr>
                      </a:solidFill>
                      <a:prstDash val="solid"/>
                      <a:round/>
                      <a:headEnd type="none" w="med" len="med"/>
                      <a:tailEnd type="none" w="med" len="med"/>
                    </a:lnL>
                    <a:lnT w="12700" cap="flat" cmpd="sng" algn="ctr">
                      <a:solidFill>
                        <a:schemeClr val="accent1">
                          <a:lumMod val="40000"/>
                          <a:lumOff val="60000"/>
                        </a:schemeClr>
                      </a:solidFill>
                      <a:prstDash val="solid"/>
                      <a:round/>
                      <a:headEnd type="none" w="med" len="med"/>
                      <a:tailEnd type="none" w="med" len="med"/>
                    </a:lnT>
                    <a:solidFill>
                      <a:schemeClr val="accent1">
                        <a:lumMod val="40000"/>
                        <a:lumOff val="60000"/>
                      </a:schemeClr>
                    </a:solidFill>
                  </a:tcPr>
                </a:tc>
                <a:extLst>
                  <a:ext uri="{0D108BD9-81ED-4DB2-BD59-A6C34878D82A}">
                    <a16:rowId xmlns:a16="http://schemas.microsoft.com/office/drawing/2014/main" val="3115153472"/>
                  </a:ext>
                </a:extLst>
              </a:tr>
            </a:tbl>
          </a:graphicData>
        </a:graphic>
      </p:graphicFrame>
      <p:sp>
        <p:nvSpPr>
          <p:cNvPr id="9" name="Content Placeholder 3">
            <a:extLst>
              <a:ext uri="{FF2B5EF4-FFF2-40B4-BE49-F238E27FC236}">
                <a16:creationId xmlns:a16="http://schemas.microsoft.com/office/drawing/2014/main" id="{A6DF26FE-3370-5071-9721-C972CB32ADDC}"/>
              </a:ext>
            </a:extLst>
          </p:cNvPr>
          <p:cNvSpPr>
            <a:spLocks noGrp="1"/>
          </p:cNvSpPr>
          <p:nvPr>
            <p:ph idx="1"/>
          </p:nvPr>
        </p:nvSpPr>
        <p:spPr>
          <a:xfrm>
            <a:off x="2412138" y="2065030"/>
            <a:ext cx="7543801" cy="369332"/>
          </a:xfrm>
        </p:spPr>
        <p:txBody>
          <a:bodyPr/>
          <a:lstStyle/>
          <a:p>
            <a:pPr lvl="0">
              <a:buFont typeface="Wingdings" panose="05000000000000000000" pitchFamily="2" charset="2"/>
              <a:buChar char="ü"/>
            </a:pPr>
            <a:r>
              <a:rPr lang="es-ES" sz="2000" dirty="0">
                <a:latin typeface="Montserrat"/>
              </a:rPr>
              <a:t>Detalla el uso propuesto de todos los fondos</a:t>
            </a:r>
            <a:endParaRPr lang="en-US" sz="2000" dirty="0">
              <a:latin typeface="Montserrat"/>
            </a:endParaRPr>
          </a:p>
        </p:txBody>
      </p:sp>
    </p:spTree>
    <p:extLst>
      <p:ext uri="{BB962C8B-B14F-4D97-AF65-F5344CB8AC3E}">
        <p14:creationId xmlns:p14="http://schemas.microsoft.com/office/powerpoint/2010/main" val="10533177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4329" y="1020661"/>
            <a:ext cx="10978080" cy="608581"/>
          </a:xfrm>
        </p:spPr>
        <p:txBody>
          <a:bodyPr>
            <a:normAutofit fontScale="90000"/>
          </a:bodyPr>
          <a:lstStyle/>
          <a:p>
            <a:r>
              <a:rPr lang="es-ES" b="1" dirty="0">
                <a:latin typeface="Montserrat"/>
              </a:rPr>
              <a:t>Propuesta de asignación de actividades</a:t>
            </a:r>
            <a:endParaRPr lang="en-US" b="1" dirty="0">
              <a:latin typeface="Montserrat"/>
            </a:endParaRPr>
          </a:p>
        </p:txBody>
      </p:sp>
      <p:sp>
        <p:nvSpPr>
          <p:cNvPr id="3" name="Slide Number Placeholder 3">
            <a:extLst>
              <a:ext uri="{FF2B5EF4-FFF2-40B4-BE49-F238E27FC236}">
                <a16:creationId xmlns:a16="http://schemas.microsoft.com/office/drawing/2014/main" id="{C0256E9F-79CB-A069-1D59-1A0C6C11AAC2}"/>
              </a:ext>
            </a:extLst>
          </p:cNvPr>
          <p:cNvSpPr txBox="1">
            <a:spLocks/>
          </p:cNvSpPr>
          <p:nvPr/>
        </p:nvSpPr>
        <p:spPr>
          <a:xfrm>
            <a:off x="10026502" y="6135494"/>
            <a:ext cx="392624" cy="365125"/>
          </a:xfrm>
          <a:prstGeom prst="rect">
            <a:avLst/>
          </a:prstGeom>
        </p:spPr>
        <p:txBody>
          <a:bodyPr vert="horz" lIns="91440" tIns="45720" rIns="91440" bIns="45720" rtlCol="0" anchor="ctr"/>
          <a:lstStyle>
            <a:defPPr>
              <a:defRPr lang="en-US"/>
            </a:defPPr>
            <a:lvl1pPr marL="0" algn="ctr" defTabSz="457200" rtl="0" eaLnBrk="1" latinLnBrk="0" hangingPunct="1">
              <a:defRPr sz="1050" kern="1200">
                <a:solidFill>
                  <a:schemeClr val="bg1"/>
                </a:solidFill>
                <a:latin typeface="Roboto" panose="02000000000000000000" pitchFamily="2" charset="0"/>
                <a:ea typeface="Roboto" panose="02000000000000000000" pitchFamily="2" charset="0"/>
                <a:cs typeface="Roboto" panose="02000000000000000000" pitchFamily="2"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849CDC8-11EB-49C1-A0B4-5F6DA68453A7}" type="slidenum">
              <a:rPr lang="en-US"/>
              <a:pPr/>
              <a:t>12</a:t>
            </a:fld>
            <a:endParaRPr lang="en-US"/>
          </a:p>
        </p:txBody>
      </p:sp>
      <p:sp>
        <p:nvSpPr>
          <p:cNvPr id="9" name="Rectangle 8">
            <a:extLst>
              <a:ext uri="{FF2B5EF4-FFF2-40B4-BE49-F238E27FC236}">
                <a16:creationId xmlns:a16="http://schemas.microsoft.com/office/drawing/2014/main" id="{469008C3-43DD-06DA-8C39-E45FCCEA97F0}"/>
              </a:ext>
            </a:extLst>
          </p:cNvPr>
          <p:cNvSpPr/>
          <p:nvPr/>
        </p:nvSpPr>
        <p:spPr>
          <a:xfrm>
            <a:off x="266413" y="2073530"/>
            <a:ext cx="5657086" cy="409505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VI"/>
          </a:p>
        </p:txBody>
      </p:sp>
      <p:grpSp>
        <p:nvGrpSpPr>
          <p:cNvPr id="10" name="Group 9">
            <a:extLst>
              <a:ext uri="{FF2B5EF4-FFF2-40B4-BE49-F238E27FC236}">
                <a16:creationId xmlns:a16="http://schemas.microsoft.com/office/drawing/2014/main" id="{78994EB1-B475-F09E-6E43-24ABD6A92F13}"/>
              </a:ext>
            </a:extLst>
          </p:cNvPr>
          <p:cNvGrpSpPr/>
          <p:nvPr/>
        </p:nvGrpSpPr>
        <p:grpSpPr>
          <a:xfrm>
            <a:off x="1182417" y="2318303"/>
            <a:ext cx="4555957" cy="3605503"/>
            <a:chOff x="2344715" y="2642596"/>
            <a:chExt cx="4555957" cy="3605503"/>
          </a:xfrm>
        </p:grpSpPr>
        <p:sp>
          <p:nvSpPr>
            <p:cNvPr id="11" name="Rectangle 10">
              <a:extLst>
                <a:ext uri="{FF2B5EF4-FFF2-40B4-BE49-F238E27FC236}">
                  <a16:creationId xmlns:a16="http://schemas.microsoft.com/office/drawing/2014/main" id="{6D42E9F2-868D-A466-4EBB-51E53621732B}"/>
                </a:ext>
              </a:extLst>
            </p:cNvPr>
            <p:cNvSpPr/>
            <p:nvPr/>
          </p:nvSpPr>
          <p:spPr>
            <a:xfrm>
              <a:off x="2389632" y="2642596"/>
              <a:ext cx="4511040" cy="80017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000" dirty="0"/>
                <a:t>Vivienda y 
</a:t>
              </a:r>
              <a:r>
                <a:rPr lang="en-US" sz="2000" dirty="0" err="1"/>
                <a:t>Servicios</a:t>
              </a:r>
              <a:r>
                <a:rPr lang="en-US" sz="2000" dirty="0"/>
                <a:t> </a:t>
              </a:r>
              <a:r>
                <a:rPr lang="en-US" sz="2000" dirty="0" err="1"/>
                <a:t>Públicos</a:t>
              </a:r>
              <a:endParaRPr lang="en-VI" sz="2000" dirty="0"/>
            </a:p>
          </p:txBody>
        </p:sp>
        <p:sp>
          <p:nvSpPr>
            <p:cNvPr id="12" name="Rectangle 11">
              <a:extLst>
                <a:ext uri="{FF2B5EF4-FFF2-40B4-BE49-F238E27FC236}">
                  <a16:creationId xmlns:a16="http://schemas.microsoft.com/office/drawing/2014/main" id="{BA5B6760-64D9-7479-7C6C-E0AA0AE4E0A8}"/>
                </a:ext>
              </a:extLst>
            </p:cNvPr>
            <p:cNvSpPr/>
            <p:nvPr/>
          </p:nvSpPr>
          <p:spPr>
            <a:xfrm>
              <a:off x="5151186" y="2642596"/>
              <a:ext cx="1749486" cy="800173"/>
            </a:xfrm>
            <a:prstGeom prst="rect">
              <a:avLst/>
            </a:prstGeom>
            <a:solidFill>
              <a:schemeClr val="bg1"/>
            </a:solidFill>
            <a:ln>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US" sz="2000">
                  <a:solidFill>
                    <a:schemeClr val="accent5">
                      <a:lumMod val="50000"/>
                    </a:schemeClr>
                  </a:solidFill>
                </a:rPr>
                <a:t>$203,000,000</a:t>
              </a:r>
            </a:p>
          </p:txBody>
        </p:sp>
        <p:sp>
          <p:nvSpPr>
            <p:cNvPr id="13" name="Rectangle 12">
              <a:extLst>
                <a:ext uri="{FF2B5EF4-FFF2-40B4-BE49-F238E27FC236}">
                  <a16:creationId xmlns:a16="http://schemas.microsoft.com/office/drawing/2014/main" id="{558FA4E9-7B1C-19DF-605C-9FBE04DF6B68}"/>
                </a:ext>
              </a:extLst>
            </p:cNvPr>
            <p:cNvSpPr/>
            <p:nvPr/>
          </p:nvSpPr>
          <p:spPr>
            <a:xfrm>
              <a:off x="2389632" y="3577706"/>
              <a:ext cx="4511040" cy="80017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000" dirty="0" err="1"/>
                <a:t>Infraestructura</a:t>
              </a:r>
              <a:r>
                <a:rPr lang="en-US" sz="2000" dirty="0"/>
                <a:t> y 
</a:t>
              </a:r>
              <a:r>
                <a:rPr lang="en-US" sz="2000" dirty="0" err="1"/>
                <a:t>Facilidades</a:t>
              </a:r>
              <a:r>
                <a:rPr lang="en-US" sz="2000" dirty="0"/>
                <a:t> </a:t>
              </a:r>
              <a:r>
                <a:rPr lang="en-US" sz="2000" dirty="0" err="1"/>
                <a:t>Públicas</a:t>
              </a:r>
              <a:endParaRPr lang="en-VI" sz="2000" dirty="0"/>
            </a:p>
          </p:txBody>
        </p:sp>
        <p:sp>
          <p:nvSpPr>
            <p:cNvPr id="14" name="Rectangle 13">
              <a:extLst>
                <a:ext uri="{FF2B5EF4-FFF2-40B4-BE49-F238E27FC236}">
                  <a16:creationId xmlns:a16="http://schemas.microsoft.com/office/drawing/2014/main" id="{6CAC980B-88AB-4A20-E064-235BC6F7B1BB}"/>
                </a:ext>
              </a:extLst>
            </p:cNvPr>
            <p:cNvSpPr/>
            <p:nvPr/>
          </p:nvSpPr>
          <p:spPr>
            <a:xfrm>
              <a:off x="5151186" y="3577706"/>
              <a:ext cx="1749486" cy="800173"/>
            </a:xfrm>
            <a:prstGeom prst="rect">
              <a:avLst/>
            </a:prstGeom>
            <a:solidFill>
              <a:schemeClr val="bg1"/>
            </a:solidFill>
            <a:ln>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US" sz="2000">
                  <a:solidFill>
                    <a:schemeClr val="accent5">
                      <a:lumMod val="50000"/>
                    </a:schemeClr>
                  </a:solidFill>
                </a:rPr>
                <a:t>$363,000,000</a:t>
              </a:r>
            </a:p>
          </p:txBody>
        </p:sp>
        <p:sp>
          <p:nvSpPr>
            <p:cNvPr id="15" name="Rectangle 14">
              <a:extLst>
                <a:ext uri="{FF2B5EF4-FFF2-40B4-BE49-F238E27FC236}">
                  <a16:creationId xmlns:a16="http://schemas.microsoft.com/office/drawing/2014/main" id="{7D33C17D-045D-95FA-CE86-E32B99A1E941}"/>
                </a:ext>
              </a:extLst>
            </p:cNvPr>
            <p:cNvSpPr/>
            <p:nvPr/>
          </p:nvSpPr>
          <p:spPr>
            <a:xfrm>
              <a:off x="2344715" y="4580284"/>
              <a:ext cx="4511040" cy="80017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000" dirty="0" err="1"/>
                <a:t>Resiliencia</a:t>
              </a:r>
              <a:r>
                <a:rPr lang="en-US" sz="2000" dirty="0"/>
                <a:t> y</a:t>
              </a:r>
            </a:p>
            <a:p>
              <a:r>
                <a:rPr lang="en-US" sz="2000" dirty="0" err="1"/>
                <a:t>Revitalización</a:t>
              </a:r>
              <a:endParaRPr lang="en-US" sz="2000" dirty="0"/>
            </a:p>
            <a:p>
              <a:r>
                <a:rPr lang="en-US" sz="2000" dirty="0" err="1"/>
                <a:t>Económica</a:t>
              </a:r>
              <a:r>
                <a:rPr lang="en-US" sz="2000" dirty="0"/>
                <a:t> 
</a:t>
              </a:r>
            </a:p>
          </p:txBody>
        </p:sp>
        <p:sp>
          <p:nvSpPr>
            <p:cNvPr id="16" name="Rectangle 15">
              <a:extLst>
                <a:ext uri="{FF2B5EF4-FFF2-40B4-BE49-F238E27FC236}">
                  <a16:creationId xmlns:a16="http://schemas.microsoft.com/office/drawing/2014/main" id="{FCB02A45-7558-39F4-800D-A6A9CB97ACE9}"/>
                </a:ext>
              </a:extLst>
            </p:cNvPr>
            <p:cNvSpPr/>
            <p:nvPr/>
          </p:nvSpPr>
          <p:spPr>
            <a:xfrm>
              <a:off x="5151186" y="4512816"/>
              <a:ext cx="1749486" cy="800173"/>
            </a:xfrm>
            <a:prstGeom prst="rect">
              <a:avLst/>
            </a:prstGeom>
            <a:solidFill>
              <a:schemeClr val="bg1"/>
            </a:solidFill>
            <a:ln>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US" sz="2000">
                  <a:solidFill>
                    <a:schemeClr val="accent5">
                      <a:lumMod val="50000"/>
                    </a:schemeClr>
                  </a:solidFill>
                </a:rPr>
                <a:t>$75,000,000</a:t>
              </a:r>
            </a:p>
          </p:txBody>
        </p:sp>
        <p:sp>
          <p:nvSpPr>
            <p:cNvPr id="17" name="Rectangle 16">
              <a:extLst>
                <a:ext uri="{FF2B5EF4-FFF2-40B4-BE49-F238E27FC236}">
                  <a16:creationId xmlns:a16="http://schemas.microsoft.com/office/drawing/2014/main" id="{DB5AEA30-0C4A-836D-2F29-F829ED7B5F00}"/>
                </a:ext>
              </a:extLst>
            </p:cNvPr>
            <p:cNvSpPr/>
            <p:nvPr/>
          </p:nvSpPr>
          <p:spPr>
            <a:xfrm>
              <a:off x="2389632" y="5447926"/>
              <a:ext cx="4511040" cy="80017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000" dirty="0" err="1"/>
                <a:t>Planificación</a:t>
              </a:r>
              <a:endParaRPr lang="en-US" sz="2000" dirty="0"/>
            </a:p>
          </p:txBody>
        </p:sp>
        <p:sp>
          <p:nvSpPr>
            <p:cNvPr id="18" name="Rectangle 17">
              <a:extLst>
                <a:ext uri="{FF2B5EF4-FFF2-40B4-BE49-F238E27FC236}">
                  <a16:creationId xmlns:a16="http://schemas.microsoft.com/office/drawing/2014/main" id="{D173A659-7BE1-FEDE-8DEF-7A73C3A23AAC}"/>
                </a:ext>
              </a:extLst>
            </p:cNvPr>
            <p:cNvSpPr/>
            <p:nvPr/>
          </p:nvSpPr>
          <p:spPr>
            <a:xfrm>
              <a:off x="5151186" y="5447926"/>
              <a:ext cx="1749486" cy="800173"/>
            </a:xfrm>
            <a:prstGeom prst="rect">
              <a:avLst/>
            </a:prstGeom>
            <a:solidFill>
              <a:schemeClr val="bg1"/>
            </a:solidFill>
            <a:ln>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US" sz="2000">
                  <a:solidFill>
                    <a:schemeClr val="accent5">
                      <a:lumMod val="50000"/>
                    </a:schemeClr>
                  </a:solidFill>
                </a:rPr>
                <a:t>$29,750,000</a:t>
              </a:r>
            </a:p>
          </p:txBody>
        </p:sp>
      </p:grpSp>
      <p:sp>
        <p:nvSpPr>
          <p:cNvPr id="19" name="Rectangle 18">
            <a:extLst>
              <a:ext uri="{FF2B5EF4-FFF2-40B4-BE49-F238E27FC236}">
                <a16:creationId xmlns:a16="http://schemas.microsoft.com/office/drawing/2014/main" id="{DD21E2E1-D7BF-8E21-C3DD-56DFE7C8A765}"/>
              </a:ext>
            </a:extLst>
          </p:cNvPr>
          <p:cNvSpPr/>
          <p:nvPr/>
        </p:nvSpPr>
        <p:spPr>
          <a:xfrm rot="16200000">
            <a:off x="-1266246" y="3729065"/>
            <a:ext cx="3981322" cy="800173"/>
          </a:xfrm>
          <a:prstGeom prst="rect">
            <a:avLst/>
          </a:prstGeom>
          <a:solidFill>
            <a:schemeClr val="bg1"/>
          </a:solidFill>
          <a:ln>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a:solidFill>
                  <a:schemeClr val="accent5">
                    <a:lumMod val="50000"/>
                  </a:schemeClr>
                </a:solidFill>
              </a:rPr>
              <a:t>1ª Enmienda</a:t>
            </a:r>
            <a:endParaRPr lang="en-VI" sz="3200" dirty="0">
              <a:solidFill>
                <a:schemeClr val="accent5">
                  <a:lumMod val="50000"/>
                </a:schemeClr>
              </a:solidFill>
            </a:endParaRPr>
          </a:p>
        </p:txBody>
      </p:sp>
      <p:sp>
        <p:nvSpPr>
          <p:cNvPr id="20" name="Rectangle 19">
            <a:extLst>
              <a:ext uri="{FF2B5EF4-FFF2-40B4-BE49-F238E27FC236}">
                <a16:creationId xmlns:a16="http://schemas.microsoft.com/office/drawing/2014/main" id="{1E9D869F-524E-481C-2226-1B798A57C1B5}"/>
              </a:ext>
            </a:extLst>
          </p:cNvPr>
          <p:cNvSpPr/>
          <p:nvPr/>
        </p:nvSpPr>
        <p:spPr>
          <a:xfrm>
            <a:off x="6307944" y="2073530"/>
            <a:ext cx="5657086" cy="409505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VI"/>
          </a:p>
        </p:txBody>
      </p:sp>
      <p:sp>
        <p:nvSpPr>
          <p:cNvPr id="21" name="Rectangle 20">
            <a:extLst>
              <a:ext uri="{FF2B5EF4-FFF2-40B4-BE49-F238E27FC236}">
                <a16:creationId xmlns:a16="http://schemas.microsoft.com/office/drawing/2014/main" id="{F4B32A6D-C99C-CFBE-F0F3-EFBCD8418D0C}"/>
              </a:ext>
            </a:extLst>
          </p:cNvPr>
          <p:cNvSpPr/>
          <p:nvPr/>
        </p:nvSpPr>
        <p:spPr>
          <a:xfrm>
            <a:off x="6450000" y="2318305"/>
            <a:ext cx="4511040" cy="80017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US" sz="2000"/>
              <a:t>Vivienda y 
Servicios Públicos</a:t>
            </a:r>
            <a:endParaRPr lang="en-VI" sz="2000"/>
          </a:p>
        </p:txBody>
      </p:sp>
      <p:sp>
        <p:nvSpPr>
          <p:cNvPr id="22" name="Rectangle 21">
            <a:extLst>
              <a:ext uri="{FF2B5EF4-FFF2-40B4-BE49-F238E27FC236}">
                <a16:creationId xmlns:a16="http://schemas.microsoft.com/office/drawing/2014/main" id="{DB5E751E-329B-FD41-1C4B-BF45F8AF4C15}"/>
              </a:ext>
            </a:extLst>
          </p:cNvPr>
          <p:cNvSpPr/>
          <p:nvPr/>
        </p:nvSpPr>
        <p:spPr>
          <a:xfrm>
            <a:off x="6450000" y="2318305"/>
            <a:ext cx="1749486" cy="800173"/>
          </a:xfrm>
          <a:prstGeom prst="rect">
            <a:avLst/>
          </a:prstGeom>
          <a:solidFill>
            <a:schemeClr val="bg1"/>
          </a:solidFill>
          <a:ln>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US" sz="2000">
                <a:solidFill>
                  <a:schemeClr val="accent5">
                    <a:lumMod val="50000"/>
                  </a:schemeClr>
                </a:solidFill>
              </a:rPr>
              <a:t>$203,000,000</a:t>
            </a:r>
          </a:p>
        </p:txBody>
      </p:sp>
      <p:sp>
        <p:nvSpPr>
          <p:cNvPr id="23" name="Rectangle 22">
            <a:extLst>
              <a:ext uri="{FF2B5EF4-FFF2-40B4-BE49-F238E27FC236}">
                <a16:creationId xmlns:a16="http://schemas.microsoft.com/office/drawing/2014/main" id="{06F69FA4-16CC-5FA3-2E08-875F6579ECBF}"/>
              </a:ext>
            </a:extLst>
          </p:cNvPr>
          <p:cNvSpPr/>
          <p:nvPr/>
        </p:nvSpPr>
        <p:spPr>
          <a:xfrm>
            <a:off x="6450000" y="3253415"/>
            <a:ext cx="4511040" cy="80017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US" sz="2000" dirty="0" err="1"/>
              <a:t>Infraestructura</a:t>
            </a:r>
            <a:r>
              <a:rPr lang="en-US" sz="2000" dirty="0"/>
              <a:t> y 
</a:t>
            </a:r>
            <a:r>
              <a:rPr lang="en-US" sz="2000" dirty="0" err="1"/>
              <a:t>Facilidades</a:t>
            </a:r>
            <a:r>
              <a:rPr lang="en-US" sz="2000" dirty="0"/>
              <a:t> </a:t>
            </a:r>
            <a:r>
              <a:rPr lang="en-US" sz="2000" dirty="0" err="1"/>
              <a:t>Públicas</a:t>
            </a:r>
            <a:endParaRPr lang="en-VI" sz="2000" dirty="0"/>
          </a:p>
        </p:txBody>
      </p:sp>
      <p:sp>
        <p:nvSpPr>
          <p:cNvPr id="24" name="Rectangle 23">
            <a:extLst>
              <a:ext uri="{FF2B5EF4-FFF2-40B4-BE49-F238E27FC236}">
                <a16:creationId xmlns:a16="http://schemas.microsoft.com/office/drawing/2014/main" id="{E0112F6E-8E35-1B9D-5015-7765BFAA1DCF}"/>
              </a:ext>
            </a:extLst>
          </p:cNvPr>
          <p:cNvSpPr/>
          <p:nvPr/>
        </p:nvSpPr>
        <p:spPr>
          <a:xfrm>
            <a:off x="6450000" y="3253415"/>
            <a:ext cx="1749486" cy="800173"/>
          </a:xfrm>
          <a:prstGeom prst="rect">
            <a:avLst/>
          </a:prstGeom>
          <a:solidFill>
            <a:schemeClr val="bg1"/>
          </a:solidFill>
          <a:ln>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US" sz="2000" b="1">
                <a:solidFill>
                  <a:schemeClr val="accent5">
                    <a:lumMod val="50000"/>
                  </a:schemeClr>
                </a:solidFill>
              </a:rPr>
              <a:t>$423,000,000</a:t>
            </a:r>
          </a:p>
        </p:txBody>
      </p:sp>
      <p:sp>
        <p:nvSpPr>
          <p:cNvPr id="25" name="Rectangle 24">
            <a:extLst>
              <a:ext uri="{FF2B5EF4-FFF2-40B4-BE49-F238E27FC236}">
                <a16:creationId xmlns:a16="http://schemas.microsoft.com/office/drawing/2014/main" id="{859D3A3E-FA70-8058-EFC9-B8C7FBB83B82}"/>
              </a:ext>
            </a:extLst>
          </p:cNvPr>
          <p:cNvSpPr/>
          <p:nvPr/>
        </p:nvSpPr>
        <p:spPr>
          <a:xfrm>
            <a:off x="6450000" y="4188525"/>
            <a:ext cx="4511040" cy="80017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US" sz="2000" dirty="0" err="1"/>
              <a:t>Resiliencia</a:t>
            </a:r>
            <a:r>
              <a:rPr lang="en-US" sz="2000" dirty="0"/>
              <a:t> y </a:t>
            </a:r>
          </a:p>
          <a:p>
            <a:pPr algn="r"/>
            <a:r>
              <a:rPr lang="en-US" sz="2000" dirty="0" err="1"/>
              <a:t>Revitalización</a:t>
            </a:r>
            <a:endParaRPr lang="en-US" sz="2000" dirty="0"/>
          </a:p>
          <a:p>
            <a:pPr algn="r"/>
            <a:r>
              <a:rPr lang="en-US" sz="2000" dirty="0" err="1"/>
              <a:t>Económica</a:t>
            </a:r>
            <a:r>
              <a:rPr lang="en-US" sz="2000" dirty="0"/>
              <a:t> 
</a:t>
            </a:r>
          </a:p>
        </p:txBody>
      </p:sp>
      <p:sp>
        <p:nvSpPr>
          <p:cNvPr id="26" name="Rectangle 25">
            <a:extLst>
              <a:ext uri="{FF2B5EF4-FFF2-40B4-BE49-F238E27FC236}">
                <a16:creationId xmlns:a16="http://schemas.microsoft.com/office/drawing/2014/main" id="{3EC96143-A2B4-ED68-256B-E338F259889D}"/>
              </a:ext>
            </a:extLst>
          </p:cNvPr>
          <p:cNvSpPr/>
          <p:nvPr/>
        </p:nvSpPr>
        <p:spPr>
          <a:xfrm>
            <a:off x="6450000" y="4188525"/>
            <a:ext cx="1749486" cy="800173"/>
          </a:xfrm>
          <a:prstGeom prst="rect">
            <a:avLst/>
          </a:prstGeom>
          <a:solidFill>
            <a:schemeClr val="bg1"/>
          </a:solidFill>
          <a:ln>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US" sz="2000" b="1">
                <a:solidFill>
                  <a:schemeClr val="accent5">
                    <a:lumMod val="50000"/>
                  </a:schemeClr>
                </a:solidFill>
              </a:rPr>
              <a:t>$35,000,000</a:t>
            </a:r>
          </a:p>
        </p:txBody>
      </p:sp>
      <p:sp>
        <p:nvSpPr>
          <p:cNvPr id="27" name="Rectangle 26">
            <a:extLst>
              <a:ext uri="{FF2B5EF4-FFF2-40B4-BE49-F238E27FC236}">
                <a16:creationId xmlns:a16="http://schemas.microsoft.com/office/drawing/2014/main" id="{8F7C6A18-3EAF-D3FA-9EE3-D1A46B56410D}"/>
              </a:ext>
            </a:extLst>
          </p:cNvPr>
          <p:cNvSpPr/>
          <p:nvPr/>
        </p:nvSpPr>
        <p:spPr>
          <a:xfrm>
            <a:off x="6450000" y="5123635"/>
            <a:ext cx="4511040" cy="80017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US" sz="2000" dirty="0" err="1"/>
              <a:t>Planificación</a:t>
            </a:r>
            <a:endParaRPr lang="en-US" sz="2000" dirty="0"/>
          </a:p>
        </p:txBody>
      </p:sp>
      <p:sp>
        <p:nvSpPr>
          <p:cNvPr id="28" name="Rectangle 27">
            <a:extLst>
              <a:ext uri="{FF2B5EF4-FFF2-40B4-BE49-F238E27FC236}">
                <a16:creationId xmlns:a16="http://schemas.microsoft.com/office/drawing/2014/main" id="{22279756-40A8-A5C4-7055-814008A698AF}"/>
              </a:ext>
            </a:extLst>
          </p:cNvPr>
          <p:cNvSpPr/>
          <p:nvPr/>
        </p:nvSpPr>
        <p:spPr>
          <a:xfrm>
            <a:off x="6450000" y="5123635"/>
            <a:ext cx="1749486" cy="800173"/>
          </a:xfrm>
          <a:prstGeom prst="rect">
            <a:avLst/>
          </a:prstGeom>
          <a:solidFill>
            <a:schemeClr val="bg1"/>
          </a:solidFill>
          <a:ln>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US" sz="2000" b="1">
                <a:solidFill>
                  <a:schemeClr val="accent5">
                    <a:lumMod val="50000"/>
                  </a:schemeClr>
                </a:solidFill>
              </a:rPr>
              <a:t>$9,750,000</a:t>
            </a:r>
          </a:p>
        </p:txBody>
      </p:sp>
      <p:sp>
        <p:nvSpPr>
          <p:cNvPr id="29" name="Rectangle 28">
            <a:extLst>
              <a:ext uri="{FF2B5EF4-FFF2-40B4-BE49-F238E27FC236}">
                <a16:creationId xmlns:a16="http://schemas.microsoft.com/office/drawing/2014/main" id="{EA58EED7-55F8-CD77-81A1-D5446BEAE3AF}"/>
              </a:ext>
            </a:extLst>
          </p:cNvPr>
          <p:cNvSpPr/>
          <p:nvPr/>
        </p:nvSpPr>
        <p:spPr>
          <a:xfrm rot="16200000">
            <a:off x="9476925" y="3882832"/>
            <a:ext cx="3981322" cy="800173"/>
          </a:xfrm>
          <a:prstGeom prst="rect">
            <a:avLst/>
          </a:prstGeom>
          <a:solidFill>
            <a:schemeClr val="bg1"/>
          </a:solidFill>
          <a:ln>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accent5">
                    <a:lumMod val="50000"/>
                  </a:schemeClr>
                </a:solidFill>
              </a:rPr>
              <a:t>2ª </a:t>
            </a:r>
            <a:r>
              <a:rPr lang="en-US" sz="3200" dirty="0" err="1">
                <a:solidFill>
                  <a:schemeClr val="accent5">
                    <a:lumMod val="50000"/>
                  </a:schemeClr>
                </a:solidFill>
              </a:rPr>
              <a:t>Enmienda</a:t>
            </a:r>
            <a:endParaRPr lang="en-VI" sz="3200" dirty="0">
              <a:solidFill>
                <a:schemeClr val="accent5">
                  <a:lumMod val="50000"/>
                </a:schemeClr>
              </a:solidFill>
            </a:endParaRPr>
          </a:p>
        </p:txBody>
      </p:sp>
      <p:sp>
        <p:nvSpPr>
          <p:cNvPr id="30" name="Isosceles Triangle 29">
            <a:extLst>
              <a:ext uri="{FF2B5EF4-FFF2-40B4-BE49-F238E27FC236}">
                <a16:creationId xmlns:a16="http://schemas.microsoft.com/office/drawing/2014/main" id="{47FDE4A8-11F0-9077-FDDC-62C0B8F94894}"/>
              </a:ext>
            </a:extLst>
          </p:cNvPr>
          <p:cNvSpPr/>
          <p:nvPr/>
        </p:nvSpPr>
        <p:spPr>
          <a:xfrm rot="5400000">
            <a:off x="5450001" y="3877214"/>
            <a:ext cx="1228202" cy="487682"/>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VI"/>
          </a:p>
        </p:txBody>
      </p:sp>
    </p:spTree>
    <p:extLst>
      <p:ext uri="{BB962C8B-B14F-4D97-AF65-F5344CB8AC3E}">
        <p14:creationId xmlns:p14="http://schemas.microsoft.com/office/powerpoint/2010/main" val="2217855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C84074B-76D5-694A-6672-1D3D1DBBAA6A}"/>
              </a:ext>
            </a:extLst>
          </p:cNvPr>
          <p:cNvSpPr/>
          <p:nvPr/>
        </p:nvSpPr>
        <p:spPr>
          <a:xfrm>
            <a:off x="838200" y="1699370"/>
            <a:ext cx="3045972" cy="800173"/>
          </a:xfrm>
          <a:prstGeom prst="rect">
            <a:avLst/>
          </a:prstGeom>
          <a:solidFill>
            <a:srgbClr val="FFA41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700" b="1" dirty="0">
                <a:latin typeface="Montserrat" panose="00000500000000000000" pitchFamily="2" charset="0"/>
              </a:rPr>
              <a:t>       </a:t>
            </a:r>
            <a:r>
              <a:rPr lang="en-US" sz="2700" b="1" dirty="0" err="1">
                <a:latin typeface="Montserrat" panose="00000500000000000000" pitchFamily="2" charset="0"/>
              </a:rPr>
              <a:t>Asignación</a:t>
            </a:r>
            <a:r>
              <a:rPr lang="en-US" sz="2700" dirty="0"/>
              <a:t> </a:t>
            </a:r>
            <a:endParaRPr lang="en-VI" sz="2700" dirty="0"/>
          </a:p>
        </p:txBody>
      </p:sp>
      <p:sp>
        <p:nvSpPr>
          <p:cNvPr id="5" name="Rectangle 4">
            <a:extLst>
              <a:ext uri="{FF2B5EF4-FFF2-40B4-BE49-F238E27FC236}">
                <a16:creationId xmlns:a16="http://schemas.microsoft.com/office/drawing/2014/main" id="{0CA0AC5B-329F-9564-3748-4DD8A28F5B6F}"/>
              </a:ext>
            </a:extLst>
          </p:cNvPr>
          <p:cNvSpPr/>
          <p:nvPr/>
        </p:nvSpPr>
        <p:spPr>
          <a:xfrm>
            <a:off x="3765755" y="1694563"/>
            <a:ext cx="7597182" cy="800172"/>
          </a:xfrm>
          <a:prstGeom prst="rect">
            <a:avLst/>
          </a:prstGeom>
          <a:solidFill>
            <a:schemeClr val="bg1"/>
          </a:solidFill>
          <a:ln>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US" sz="2700" b="1">
                <a:solidFill>
                  <a:schemeClr val="tx1"/>
                </a:solidFill>
                <a:latin typeface="Montserrat" panose="00000500000000000000" pitchFamily="2" charset="0"/>
              </a:rPr>
              <a:t>$35,000,000 </a:t>
            </a:r>
          </a:p>
        </p:txBody>
      </p:sp>
      <p:graphicFrame>
        <p:nvGraphicFramePr>
          <p:cNvPr id="6" name="Content Placeholder 8">
            <a:extLst>
              <a:ext uri="{FF2B5EF4-FFF2-40B4-BE49-F238E27FC236}">
                <a16:creationId xmlns:a16="http://schemas.microsoft.com/office/drawing/2014/main" id="{E0BEFFF0-3AFA-B3DD-0FE8-D654873C16A1}"/>
              </a:ext>
            </a:extLst>
          </p:cNvPr>
          <p:cNvGraphicFramePr>
            <a:graphicFrameLocks/>
          </p:cNvGraphicFramePr>
          <p:nvPr>
            <p:extLst>
              <p:ext uri="{D42A27DB-BD31-4B8C-83A1-F6EECF244321}">
                <p14:modId xmlns:p14="http://schemas.microsoft.com/office/powerpoint/2010/main" val="2173571864"/>
              </p:ext>
            </p:extLst>
          </p:nvPr>
        </p:nvGraphicFramePr>
        <p:xfrm>
          <a:off x="838200" y="2504350"/>
          <a:ext cx="10515599" cy="1828800"/>
        </p:xfrm>
        <a:graphic>
          <a:graphicData uri="http://schemas.openxmlformats.org/drawingml/2006/table">
            <a:tbl>
              <a:tblPr firstRow="1" bandRow="1">
                <a:tableStyleId>{5C22544A-7EE6-4342-B048-85BDC9FD1C3A}</a:tableStyleId>
              </a:tblPr>
              <a:tblGrid>
                <a:gridCol w="2927555">
                  <a:extLst>
                    <a:ext uri="{9D8B030D-6E8A-4147-A177-3AD203B41FA5}">
                      <a16:colId xmlns:a16="http://schemas.microsoft.com/office/drawing/2014/main" val="4040640640"/>
                    </a:ext>
                  </a:extLst>
                </a:gridCol>
                <a:gridCol w="7588044">
                  <a:extLst>
                    <a:ext uri="{9D8B030D-6E8A-4147-A177-3AD203B41FA5}">
                      <a16:colId xmlns:a16="http://schemas.microsoft.com/office/drawing/2014/main" val="1017414940"/>
                    </a:ext>
                  </a:extLst>
                </a:gridCol>
              </a:tblGrid>
              <a:tr h="506738">
                <a:tc>
                  <a:txBody>
                    <a:bodyPr/>
                    <a:lstStyle/>
                    <a:p>
                      <a:r>
                        <a:rPr lang="es-ES" sz="1800" b="1" kern="1200" dirty="0">
                          <a:solidFill>
                            <a:schemeClr val="tx1"/>
                          </a:solidFill>
                          <a:effectLst/>
                          <a:latin typeface="Montserrat" panose="00000500000000000000" pitchFamily="2" charset="0"/>
                          <a:cs typeface="+mn-cs"/>
                        </a:rPr>
                        <a:t>Endurecimiento y Financiamiento Comercial</a:t>
                      </a:r>
                      <a:endParaRPr lang="en-VI" sz="1800" b="1" kern="1200" dirty="0">
                        <a:solidFill>
                          <a:schemeClr val="tx1"/>
                        </a:solidFill>
                        <a:effectLst/>
                        <a:latin typeface="Montserrat" panose="00000500000000000000" pitchFamily="2" charset="0"/>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b="0" dirty="0">
                          <a:solidFill>
                            <a:schemeClr val="tx1"/>
                          </a:solidFill>
                          <a:effectLst/>
                          <a:latin typeface="Montserrat" panose="00000500000000000000" pitchFamily="2" charset="0"/>
                          <a:ea typeface="Calibri" panose="020F0502020204030204" pitchFamily="34" charset="0"/>
                        </a:rPr>
                        <a:t>La intención del programa </a:t>
                      </a:r>
                      <a:r>
                        <a:rPr lang="es-ES" sz="1200" b="0" kern="1200" dirty="0">
                          <a:solidFill>
                            <a:schemeClr val="tx1"/>
                          </a:solidFill>
                          <a:effectLst/>
                          <a:latin typeface="Montserrat" panose="00000500000000000000" pitchFamily="2" charset="0"/>
                          <a:cs typeface="+mn-cs"/>
                        </a:rPr>
                        <a:t>Endurecimiento y Financiamiento Comercial</a:t>
                      </a:r>
                      <a:r>
                        <a:rPr lang="en-US" sz="1200" b="0" kern="1200" dirty="0">
                          <a:solidFill>
                            <a:schemeClr val="tx1"/>
                          </a:solidFill>
                          <a:effectLst/>
                          <a:latin typeface="Montserrat" panose="00000500000000000000" pitchFamily="2" charset="0"/>
                          <a:ea typeface="+mn-ea"/>
                          <a:cs typeface="+mn-cs"/>
                        </a:rPr>
                        <a:t> </a:t>
                      </a:r>
                      <a:r>
                        <a:rPr lang="es-ES" sz="1200" b="0" dirty="0">
                          <a:solidFill>
                            <a:schemeClr val="tx1"/>
                          </a:solidFill>
                          <a:effectLst/>
                          <a:latin typeface="Montserrat" panose="00000500000000000000" pitchFamily="2" charset="0"/>
                          <a:ea typeface="Calibri" panose="020F0502020204030204" pitchFamily="34" charset="0"/>
                        </a:rPr>
                        <a:t>es mejorar los edificios comerciales y privados elegibles y devolverlos a usos comerciales y garantizar la capacidad de dichas instalaciones para operar durante emergencias. Los puertos/emplazamientos portuarios alternativos pueden ser elegibles para la financiación del programa. El Fortalecimiento Comercial y el Financiamiento se compondrán de dos actividades del proyecto: Resiliencia Comercial y Mejoras de Fachadas y Puertos Industriales Marítimos.</a:t>
                      </a:r>
                      <a:endParaRPr lang="en-US" sz="1200" b="0" dirty="0">
                        <a:solidFill>
                          <a:schemeClr val="tx1"/>
                        </a:solidFill>
                        <a:effectLst/>
                        <a:latin typeface="Montserrat" panose="00000500000000000000" pitchFamily="2" charset="0"/>
                        <a:ea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84931836"/>
                  </a:ext>
                </a:extLst>
              </a:tr>
              <a:tr h="561967">
                <a:tc>
                  <a:txBody>
                    <a:bodyPr/>
                    <a:lstStyle/>
                    <a:p>
                      <a:r>
                        <a:rPr lang="en-US" b="1" dirty="0" err="1">
                          <a:solidFill>
                            <a:schemeClr val="tx1"/>
                          </a:solidFill>
                          <a:latin typeface="Montserrat" panose="00000500000000000000" pitchFamily="2" charset="0"/>
                        </a:rPr>
                        <a:t>Mitigación</a:t>
                      </a:r>
                      <a:r>
                        <a:rPr lang="en-US" b="1" dirty="0">
                          <a:solidFill>
                            <a:schemeClr val="tx1"/>
                          </a:solidFill>
                          <a:latin typeface="Montserrat" panose="00000500000000000000" pitchFamily="2" charset="0"/>
                        </a:rPr>
                        <a:t> para </a:t>
                      </a:r>
                      <a:r>
                        <a:rPr lang="en-US" b="1" dirty="0" err="1">
                          <a:solidFill>
                            <a:schemeClr val="tx1"/>
                          </a:solidFill>
                          <a:latin typeface="Montserrat" panose="00000500000000000000" pitchFamily="2" charset="0"/>
                        </a:rPr>
                        <a:t>Pequeñas</a:t>
                      </a:r>
                      <a:r>
                        <a:rPr lang="en-US" b="1" dirty="0">
                          <a:solidFill>
                            <a:schemeClr val="tx1"/>
                          </a:solidFill>
                          <a:latin typeface="Montserrat" panose="00000500000000000000" pitchFamily="2" charset="0"/>
                        </a:rPr>
                        <a:t> </a:t>
                      </a:r>
                      <a:r>
                        <a:rPr lang="en-US" b="1" dirty="0" err="1">
                          <a:solidFill>
                            <a:schemeClr val="tx1"/>
                          </a:solidFill>
                          <a:latin typeface="Montserrat" panose="00000500000000000000" pitchFamily="2" charset="0"/>
                        </a:rPr>
                        <a:t>Empresas</a:t>
                      </a:r>
                      <a:endParaRPr lang="en-VI" b="1" dirty="0">
                        <a:solidFill>
                          <a:schemeClr val="tx1"/>
                        </a:solidFill>
                        <a:latin typeface="Montserrat" panose="000005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err="1">
                          <a:solidFill>
                            <a:schemeClr val="tx1"/>
                          </a:solidFill>
                          <a:latin typeface="Montserrat" panose="00000500000000000000" pitchFamily="2" charset="0"/>
                        </a:rPr>
                        <a:t>Mitigación</a:t>
                      </a:r>
                      <a:r>
                        <a:rPr lang="en-US" sz="1200" b="0" dirty="0">
                          <a:solidFill>
                            <a:schemeClr val="tx1"/>
                          </a:solidFill>
                          <a:latin typeface="Montserrat" panose="00000500000000000000" pitchFamily="2" charset="0"/>
                        </a:rPr>
                        <a:t> para </a:t>
                      </a:r>
                      <a:r>
                        <a:rPr lang="en-US" sz="1200" b="0" dirty="0" err="1">
                          <a:solidFill>
                            <a:schemeClr val="tx1"/>
                          </a:solidFill>
                          <a:latin typeface="Montserrat" panose="00000500000000000000" pitchFamily="2" charset="0"/>
                        </a:rPr>
                        <a:t>Pequeñas</a:t>
                      </a:r>
                      <a:r>
                        <a:rPr lang="en-US" sz="1200" b="0" dirty="0">
                          <a:solidFill>
                            <a:schemeClr val="tx1"/>
                          </a:solidFill>
                          <a:latin typeface="Montserrat" panose="00000500000000000000" pitchFamily="2" charset="0"/>
                        </a:rPr>
                        <a:t> </a:t>
                      </a:r>
                      <a:r>
                        <a:rPr lang="en-US" sz="1200" b="0" dirty="0" err="1">
                          <a:solidFill>
                            <a:schemeClr val="tx1"/>
                          </a:solidFill>
                          <a:latin typeface="Montserrat" panose="00000500000000000000" pitchFamily="2" charset="0"/>
                        </a:rPr>
                        <a:t>Empresas</a:t>
                      </a:r>
                      <a:r>
                        <a:rPr lang="en-US" sz="1200" b="0" dirty="0">
                          <a:solidFill>
                            <a:schemeClr val="tx1"/>
                          </a:solidFill>
                          <a:latin typeface="Montserrat" panose="00000500000000000000" pitchFamily="2" charset="0"/>
                        </a:rPr>
                        <a:t> </a:t>
                      </a:r>
                      <a:r>
                        <a:rPr lang="es-ES" sz="1200" b="0" dirty="0">
                          <a:solidFill>
                            <a:schemeClr val="tx1"/>
                          </a:solidFill>
                          <a:latin typeface="Montserrat" panose="00000500000000000000" pitchFamily="2" charset="0"/>
                        </a:rPr>
                        <a:t>crea un entorno empresarial de apoyo al facilitar las actividades de mitigación que disminuyen o previenen el tiempo de inactividad del comercio operativo.</a:t>
                      </a:r>
                      <a:endParaRPr lang="en-VI" sz="1200" b="0" dirty="0">
                        <a:solidFill>
                          <a:schemeClr val="tx1"/>
                        </a:solidFill>
                        <a:latin typeface="Montserrat" panose="000005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32979854"/>
                  </a:ext>
                </a:extLst>
              </a:tr>
            </a:tbl>
          </a:graphicData>
        </a:graphic>
      </p:graphicFrame>
      <p:graphicFrame>
        <p:nvGraphicFramePr>
          <p:cNvPr id="9" name="Content Placeholder 8">
            <a:extLst>
              <a:ext uri="{FF2B5EF4-FFF2-40B4-BE49-F238E27FC236}">
                <a16:creationId xmlns:a16="http://schemas.microsoft.com/office/drawing/2014/main" id="{2CED37DA-ECC4-1D34-02F7-C887FAEF2BA4}"/>
              </a:ext>
            </a:extLst>
          </p:cNvPr>
          <p:cNvGraphicFramePr>
            <a:graphicFrameLocks/>
          </p:cNvGraphicFramePr>
          <p:nvPr>
            <p:extLst>
              <p:ext uri="{D42A27DB-BD31-4B8C-83A1-F6EECF244321}">
                <p14:modId xmlns:p14="http://schemas.microsoft.com/office/powerpoint/2010/main" val="219981574"/>
              </p:ext>
            </p:extLst>
          </p:nvPr>
        </p:nvGraphicFramePr>
        <p:xfrm>
          <a:off x="838199" y="4342765"/>
          <a:ext cx="10515599" cy="2377440"/>
        </p:xfrm>
        <a:graphic>
          <a:graphicData uri="http://schemas.openxmlformats.org/drawingml/2006/table">
            <a:tbl>
              <a:tblPr firstRow="1" bandRow="1">
                <a:tableStyleId>{5C22544A-7EE6-4342-B048-85BDC9FD1C3A}</a:tableStyleId>
              </a:tblPr>
              <a:tblGrid>
                <a:gridCol w="2927555">
                  <a:extLst>
                    <a:ext uri="{9D8B030D-6E8A-4147-A177-3AD203B41FA5}">
                      <a16:colId xmlns:a16="http://schemas.microsoft.com/office/drawing/2014/main" val="4040640640"/>
                    </a:ext>
                  </a:extLst>
                </a:gridCol>
                <a:gridCol w="7588044">
                  <a:extLst>
                    <a:ext uri="{9D8B030D-6E8A-4147-A177-3AD203B41FA5}">
                      <a16:colId xmlns:a16="http://schemas.microsoft.com/office/drawing/2014/main" val="1017414940"/>
                    </a:ext>
                  </a:extLst>
                </a:gridCol>
              </a:tblGrid>
              <a:tr h="439800">
                <a:tc>
                  <a:txBody>
                    <a:bodyPr/>
                    <a:lstStyle/>
                    <a:p>
                      <a:r>
                        <a:rPr lang="en-US" sz="1800" b="1" kern="1200" dirty="0" err="1">
                          <a:solidFill>
                            <a:schemeClr val="tx1"/>
                          </a:solidFill>
                          <a:effectLst/>
                          <a:latin typeface="Montserrat" panose="00000500000000000000" pitchFamily="2" charset="0"/>
                          <a:cs typeface="+mn-cs"/>
                        </a:rPr>
                        <a:t>Programa</a:t>
                      </a:r>
                      <a:r>
                        <a:rPr lang="en-US" sz="1800" b="1" kern="1200" dirty="0">
                          <a:solidFill>
                            <a:schemeClr val="tx1"/>
                          </a:solidFill>
                          <a:effectLst/>
                          <a:latin typeface="Montserrat" panose="00000500000000000000" pitchFamily="2" charset="0"/>
                          <a:cs typeface="+mn-cs"/>
                        </a:rPr>
                        <a:t> de </a:t>
                      </a:r>
                      <a:r>
                        <a:rPr lang="en-US" sz="1800" b="1" kern="1200" dirty="0" err="1">
                          <a:solidFill>
                            <a:schemeClr val="tx1"/>
                          </a:solidFill>
                          <a:effectLst/>
                          <a:latin typeface="Montserrat" panose="00000500000000000000" pitchFamily="2" charset="0"/>
                          <a:cs typeface="+mn-cs"/>
                        </a:rPr>
                        <a:t>Emprendimiento</a:t>
                      </a:r>
                      <a:r>
                        <a:rPr lang="en-US" sz="1800" b="1" kern="1200" dirty="0">
                          <a:solidFill>
                            <a:schemeClr val="tx1"/>
                          </a:solidFill>
                          <a:effectLst/>
                          <a:latin typeface="Montserrat" panose="00000500000000000000" pitchFamily="2" charset="0"/>
                          <a:cs typeface="+mn-cs"/>
                        </a:rPr>
                        <a:t>, </a:t>
                      </a:r>
                      <a:r>
                        <a:rPr lang="en-US" sz="1800" b="1" kern="1200" dirty="0" err="1">
                          <a:solidFill>
                            <a:schemeClr val="tx1"/>
                          </a:solidFill>
                          <a:effectLst/>
                          <a:latin typeface="Montserrat" panose="00000500000000000000" pitchFamily="2" charset="0"/>
                          <a:cs typeface="+mn-cs"/>
                        </a:rPr>
                        <a:t>Resiliencia</a:t>
                      </a:r>
                      <a:r>
                        <a:rPr lang="en-US" sz="1800" b="1" kern="1200" dirty="0">
                          <a:solidFill>
                            <a:schemeClr val="tx1"/>
                          </a:solidFill>
                          <a:effectLst/>
                          <a:latin typeface="Montserrat" panose="00000500000000000000" pitchFamily="2" charset="0"/>
                          <a:cs typeface="+mn-cs"/>
                        </a:rPr>
                        <a:t> e </a:t>
                      </a:r>
                      <a:r>
                        <a:rPr lang="en-US" sz="1800" b="1" kern="1200" dirty="0" err="1">
                          <a:solidFill>
                            <a:schemeClr val="tx1"/>
                          </a:solidFill>
                          <a:effectLst/>
                          <a:latin typeface="Montserrat" panose="00000500000000000000" pitchFamily="2" charset="0"/>
                          <a:cs typeface="+mn-cs"/>
                        </a:rPr>
                        <a:t>Innovación</a:t>
                      </a:r>
                      <a:endParaRPr lang="en-VI" sz="1800" b="1" kern="1200" dirty="0">
                        <a:solidFill>
                          <a:schemeClr val="tx1"/>
                        </a:solidFill>
                        <a:effectLst/>
                        <a:latin typeface="Montserrat" panose="00000500000000000000" pitchFamily="2" charset="0"/>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b="0" dirty="0">
                          <a:solidFill>
                            <a:schemeClr val="tx1"/>
                          </a:solidFill>
                          <a:latin typeface="Montserrat" panose="00000500000000000000" pitchFamily="2" charset="0"/>
                        </a:rPr>
                        <a:t>El Programa de Resiliencia e Innovación Empresarial, por sus siglas en inglés) ofrece una gran cantidad de oportunidades a las pequeñas empresas existentes y recién establecidas. Este programa se enfoca en proporcionar capital financiero para sostener y desarrollar la resiliencia económica de los emprendedores, al tiempo que fomenta la innovación de las pequeñas empresas y la orientación en la gestión de riesgos.</a:t>
                      </a:r>
                      <a:endParaRPr lang="en-VI" sz="1200" b="0" dirty="0">
                        <a:solidFill>
                          <a:schemeClr val="tx1"/>
                        </a:solidFill>
                        <a:latin typeface="Montserrat" panose="000005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84931836"/>
                  </a:ext>
                </a:extLst>
              </a:tr>
              <a:tr h="561967">
                <a:tc>
                  <a:txBody>
                    <a:bodyPr/>
                    <a:lstStyle/>
                    <a:p>
                      <a:r>
                        <a:rPr lang="es-ES" b="1" dirty="0">
                          <a:solidFill>
                            <a:schemeClr val="tx1"/>
                          </a:solidFill>
                          <a:latin typeface="Montserrat" panose="00000500000000000000" pitchFamily="2" charset="0"/>
                        </a:rPr>
                        <a:t>Programa de Mitigación para el Desarrollo de la Fuerza Laboral</a:t>
                      </a:r>
                      <a:endParaRPr lang="en-VI" b="1" dirty="0">
                        <a:solidFill>
                          <a:schemeClr val="tx1"/>
                        </a:solidFill>
                        <a:latin typeface="Montserrat" panose="000005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s-ES" sz="1200" b="0" dirty="0">
                          <a:solidFill>
                            <a:schemeClr val="tx1"/>
                          </a:solidFill>
                          <a:latin typeface="Montserrat" panose="00000500000000000000" pitchFamily="2" charset="0"/>
                        </a:rPr>
                        <a:t>Este programa financiará la capacitación del sector industrial necesaria en el Territorio. Se hará hincapié en la capacitación de la fuerza laboral para manejar mejor o estar preparada para eventos inesperados, ya sean provocados por el hombre o desastres naturales.</a:t>
                      </a:r>
                      <a:endParaRPr lang="en-VI" sz="1200" b="0" dirty="0">
                        <a:solidFill>
                          <a:schemeClr val="tx1"/>
                        </a:solidFill>
                        <a:latin typeface="Montserrat" panose="000005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32979854"/>
                  </a:ext>
                </a:extLst>
              </a:tr>
            </a:tbl>
          </a:graphicData>
        </a:graphic>
      </p:graphicFrame>
      <p:sp>
        <p:nvSpPr>
          <p:cNvPr id="11" name="TextBox 10">
            <a:extLst>
              <a:ext uri="{FF2B5EF4-FFF2-40B4-BE49-F238E27FC236}">
                <a16:creationId xmlns:a16="http://schemas.microsoft.com/office/drawing/2014/main" id="{C2E831D5-9106-6B2B-73E0-A7FF5FC6D6F2}"/>
              </a:ext>
            </a:extLst>
          </p:cNvPr>
          <p:cNvSpPr txBox="1"/>
          <p:nvPr/>
        </p:nvSpPr>
        <p:spPr>
          <a:xfrm>
            <a:off x="838200" y="1048232"/>
            <a:ext cx="10974571" cy="646331"/>
          </a:xfrm>
          <a:prstGeom prst="rect">
            <a:avLst/>
          </a:prstGeom>
          <a:noFill/>
        </p:spPr>
        <p:txBody>
          <a:bodyPr wrap="square">
            <a:spAutoFit/>
          </a:bodyPr>
          <a:lstStyle/>
          <a:p>
            <a:pPr>
              <a:tabLst>
                <a:tab pos="8170863" algn="l"/>
              </a:tabLst>
            </a:pPr>
            <a:r>
              <a:rPr lang="en-US" sz="3600" b="1" dirty="0" err="1">
                <a:latin typeface="Montserrat" panose="00000500000000000000" pitchFamily="2" charset="0"/>
              </a:rPr>
              <a:t>Resiliencia</a:t>
            </a:r>
            <a:r>
              <a:rPr lang="en-US" sz="3600" b="1" dirty="0">
                <a:latin typeface="Montserrat" panose="00000500000000000000" pitchFamily="2" charset="0"/>
              </a:rPr>
              <a:t> Y </a:t>
            </a:r>
            <a:r>
              <a:rPr lang="en-US" sz="3600" b="1" dirty="0" err="1">
                <a:latin typeface="Montserrat" panose="00000500000000000000" pitchFamily="2" charset="0"/>
              </a:rPr>
              <a:t>Revitalización</a:t>
            </a:r>
            <a:r>
              <a:rPr lang="en-US" sz="3600" b="1" dirty="0">
                <a:latin typeface="Montserrat" panose="00000500000000000000" pitchFamily="2" charset="0"/>
              </a:rPr>
              <a:t> </a:t>
            </a:r>
            <a:r>
              <a:rPr lang="en-US" sz="3600" b="1" dirty="0" err="1">
                <a:latin typeface="Montserrat" panose="00000500000000000000" pitchFamily="2" charset="0"/>
              </a:rPr>
              <a:t>Económica</a:t>
            </a:r>
            <a:r>
              <a:rPr lang="en-US" sz="3600" b="1" dirty="0">
                <a:latin typeface="Montserrat" panose="00000500000000000000" pitchFamily="2" charset="0"/>
              </a:rPr>
              <a:t> </a:t>
            </a:r>
            <a:endParaRPr lang="en-VI" sz="3600" b="1" dirty="0">
              <a:latin typeface="Montserrat" panose="00000500000000000000" pitchFamily="2" charset="0"/>
            </a:endParaRPr>
          </a:p>
        </p:txBody>
      </p:sp>
      <p:pic>
        <p:nvPicPr>
          <p:cNvPr id="3" name="Graphic 2" descr="Money outline">
            <a:extLst>
              <a:ext uri="{FF2B5EF4-FFF2-40B4-BE49-F238E27FC236}">
                <a16:creationId xmlns:a16="http://schemas.microsoft.com/office/drawing/2014/main" id="{593B4065-BE78-ADD1-1818-F90FEAB9A1E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6249" y="1680423"/>
            <a:ext cx="663769" cy="663769"/>
          </a:xfrm>
          <a:prstGeom prst="rect">
            <a:avLst/>
          </a:prstGeom>
        </p:spPr>
      </p:pic>
    </p:spTree>
    <p:extLst>
      <p:ext uri="{BB962C8B-B14F-4D97-AF65-F5344CB8AC3E}">
        <p14:creationId xmlns:p14="http://schemas.microsoft.com/office/powerpoint/2010/main" val="33425281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355EE01-0EF5-D2D0-2527-E25F5786B8D9}"/>
              </a:ext>
            </a:extLst>
          </p:cNvPr>
          <p:cNvSpPr/>
          <p:nvPr/>
        </p:nvSpPr>
        <p:spPr>
          <a:xfrm>
            <a:off x="925315" y="2220767"/>
            <a:ext cx="10515599" cy="800173"/>
          </a:xfrm>
          <a:prstGeom prst="rect">
            <a:avLst/>
          </a:prstGeom>
          <a:solidFill>
            <a:srgbClr val="FFA41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s-ES" sz="2700" b="1" dirty="0">
                <a:latin typeface="Montserrat" panose="00000500000000000000" pitchFamily="2" charset="0"/>
              </a:rPr>
              <a:t>Resiliencia Empresarial 
y Programa de Innovación</a:t>
            </a:r>
            <a:endParaRPr lang="en-US" sz="2700" b="1" dirty="0">
              <a:latin typeface="Montserrat" panose="00000500000000000000" pitchFamily="2" charset="0"/>
            </a:endParaRPr>
          </a:p>
        </p:txBody>
      </p:sp>
      <p:sp>
        <p:nvSpPr>
          <p:cNvPr id="5" name="Rectangle 4">
            <a:extLst>
              <a:ext uri="{FF2B5EF4-FFF2-40B4-BE49-F238E27FC236}">
                <a16:creationId xmlns:a16="http://schemas.microsoft.com/office/drawing/2014/main" id="{0E412285-FD66-1C50-BE62-DBA52953078B}"/>
              </a:ext>
            </a:extLst>
          </p:cNvPr>
          <p:cNvSpPr/>
          <p:nvPr/>
        </p:nvSpPr>
        <p:spPr>
          <a:xfrm>
            <a:off x="6226895" y="2220767"/>
            <a:ext cx="5214017" cy="800173"/>
          </a:xfrm>
          <a:prstGeom prst="rect">
            <a:avLst/>
          </a:prstGeom>
          <a:solidFill>
            <a:schemeClr val="bg1"/>
          </a:solidFill>
          <a:ln>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US" sz="2700" b="1">
                <a:solidFill>
                  <a:schemeClr val="accent5">
                    <a:lumMod val="50000"/>
                  </a:schemeClr>
                </a:solidFill>
                <a:latin typeface="Montserrat" panose="00000500000000000000" pitchFamily="2" charset="0"/>
              </a:rPr>
              <a:t>$8,000,000 </a:t>
            </a:r>
          </a:p>
        </p:txBody>
      </p:sp>
      <p:graphicFrame>
        <p:nvGraphicFramePr>
          <p:cNvPr id="6" name="Content Placeholder 8">
            <a:extLst>
              <a:ext uri="{FF2B5EF4-FFF2-40B4-BE49-F238E27FC236}">
                <a16:creationId xmlns:a16="http://schemas.microsoft.com/office/drawing/2014/main" id="{4EEB5C4D-FC2B-78EC-82FB-3FC72EB2E29E}"/>
              </a:ext>
            </a:extLst>
          </p:cNvPr>
          <p:cNvGraphicFramePr>
            <a:graphicFrameLocks/>
          </p:cNvGraphicFramePr>
          <p:nvPr>
            <p:extLst>
              <p:ext uri="{D42A27DB-BD31-4B8C-83A1-F6EECF244321}">
                <p14:modId xmlns:p14="http://schemas.microsoft.com/office/powerpoint/2010/main" val="1661748059"/>
              </p:ext>
            </p:extLst>
          </p:nvPr>
        </p:nvGraphicFramePr>
        <p:xfrm>
          <a:off x="925315" y="3022342"/>
          <a:ext cx="10515599" cy="2194560"/>
        </p:xfrm>
        <a:graphic>
          <a:graphicData uri="http://schemas.openxmlformats.org/drawingml/2006/table">
            <a:tbl>
              <a:tblPr firstRow="1" bandRow="1">
                <a:tableStyleId>{5C22544A-7EE6-4342-B048-85BDC9FD1C3A}</a:tableStyleId>
              </a:tblPr>
              <a:tblGrid>
                <a:gridCol w="5295971">
                  <a:extLst>
                    <a:ext uri="{9D8B030D-6E8A-4147-A177-3AD203B41FA5}">
                      <a16:colId xmlns:a16="http://schemas.microsoft.com/office/drawing/2014/main" val="4040640640"/>
                    </a:ext>
                  </a:extLst>
                </a:gridCol>
                <a:gridCol w="5219628">
                  <a:extLst>
                    <a:ext uri="{9D8B030D-6E8A-4147-A177-3AD203B41FA5}">
                      <a16:colId xmlns:a16="http://schemas.microsoft.com/office/drawing/2014/main" val="1017414940"/>
                    </a:ext>
                  </a:extLst>
                </a:gridCol>
              </a:tblGrid>
              <a:tr h="398855">
                <a:tc>
                  <a:txBody>
                    <a:bodyPr/>
                    <a:lstStyle/>
                    <a:p>
                      <a:r>
                        <a:rPr lang="es-ES" sz="1800" b="0" kern="1200" dirty="0">
                          <a:solidFill>
                            <a:schemeClr val="tx1"/>
                          </a:solidFill>
                          <a:effectLst/>
                          <a:latin typeface="Montserrat" panose="00000500000000000000" pitchFamily="2" charset="0"/>
                          <a:cs typeface="+mn-cs"/>
                        </a:rPr>
                        <a:t>Subvención para la Gestión de Riesgos para Pequeñas Empresas</a:t>
                      </a:r>
                      <a:endParaRPr lang="en-VI" sz="1800" b="0" kern="1200" dirty="0">
                        <a:solidFill>
                          <a:schemeClr val="tx1"/>
                        </a:solidFill>
                        <a:effectLst/>
                        <a:latin typeface="Montserrat" panose="00000500000000000000" pitchFamily="2" charset="0"/>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b="0" dirty="0">
                          <a:solidFill>
                            <a:schemeClr val="tx1"/>
                          </a:solidFill>
                          <a:latin typeface="Montserrat" panose="00000500000000000000" pitchFamily="2" charset="0"/>
                        </a:rPr>
                        <a:t>La Subvención para la Gestión de Riesgos de Pequeñas Empresas  proporciona fondos para actividades de mitigación que disminuyen el tiempo de inactividad operativa del comercio.</a:t>
                      </a:r>
                      <a:endParaRPr lang="en-VI" sz="1200" b="0" dirty="0">
                        <a:solidFill>
                          <a:schemeClr val="tx1"/>
                        </a:solidFill>
                        <a:latin typeface="Montserrat" panose="000005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84931836"/>
                  </a:ext>
                </a:extLst>
              </a:tr>
              <a:tr h="1015231">
                <a:tc>
                  <a:txBody>
                    <a:bodyPr/>
                    <a:lstStyle/>
                    <a:p>
                      <a:r>
                        <a:rPr lang="en-US" b="0" dirty="0" err="1">
                          <a:solidFill>
                            <a:schemeClr val="tx1"/>
                          </a:solidFill>
                          <a:latin typeface="Montserrat" panose="00000500000000000000" pitchFamily="2" charset="0"/>
                        </a:rPr>
                        <a:t>Resiliencia</a:t>
                      </a:r>
                      <a:r>
                        <a:rPr lang="en-US" b="0" dirty="0">
                          <a:solidFill>
                            <a:schemeClr val="tx1"/>
                          </a:solidFill>
                          <a:latin typeface="Montserrat" panose="00000500000000000000" pitchFamily="2" charset="0"/>
                        </a:rPr>
                        <a:t> y </a:t>
                      </a:r>
                      <a:r>
                        <a:rPr lang="en-US" b="0" dirty="0" err="1">
                          <a:solidFill>
                            <a:schemeClr val="tx1"/>
                          </a:solidFill>
                          <a:latin typeface="Montserrat" panose="00000500000000000000" pitchFamily="2" charset="0"/>
                        </a:rPr>
                        <a:t>Asistencia</a:t>
                      </a:r>
                      <a:r>
                        <a:rPr lang="en-US" b="0" dirty="0">
                          <a:solidFill>
                            <a:schemeClr val="tx1"/>
                          </a:solidFill>
                          <a:latin typeface="Montserrat" panose="00000500000000000000" pitchFamily="2" charset="0"/>
                        </a:rPr>
                        <a:t> Técnica para </a:t>
                      </a:r>
                      <a:r>
                        <a:rPr lang="en-US" b="0" dirty="0" err="1">
                          <a:solidFill>
                            <a:schemeClr val="tx1"/>
                          </a:solidFill>
                          <a:latin typeface="Montserrat" panose="00000500000000000000" pitchFamily="2" charset="0"/>
                        </a:rPr>
                        <a:t>Pequeñas</a:t>
                      </a:r>
                      <a:r>
                        <a:rPr lang="en-US" b="0" dirty="0">
                          <a:solidFill>
                            <a:schemeClr val="tx1"/>
                          </a:solidFill>
                          <a:latin typeface="Montserrat" panose="00000500000000000000" pitchFamily="2" charset="0"/>
                        </a:rPr>
                        <a:t> </a:t>
                      </a:r>
                      <a:r>
                        <a:rPr lang="en-US" b="0" dirty="0" err="1">
                          <a:solidFill>
                            <a:schemeClr val="tx1"/>
                          </a:solidFill>
                          <a:latin typeface="Montserrat" panose="00000500000000000000" pitchFamily="2" charset="0"/>
                        </a:rPr>
                        <a:t>Empresas</a:t>
                      </a:r>
                      <a:endParaRPr lang="en-VI" b="0" dirty="0">
                        <a:solidFill>
                          <a:schemeClr val="tx1"/>
                        </a:solidFill>
                        <a:latin typeface="Montserrat" panose="000005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s-ES" sz="1200" b="0" dirty="0">
                          <a:solidFill>
                            <a:schemeClr val="tx1"/>
                          </a:solidFill>
                          <a:latin typeface="Montserrat" panose="00000500000000000000" pitchFamily="2" charset="0"/>
                        </a:rPr>
                        <a:t>El componente de asistencia técnica está diseñado para apoyar a los empresarios mediante la capacitación especializada a las empresas elegibles para desarrollar la resiliencia económica y disminuir las interrupciones comerciales futuras. Los cursos que se impartan proporcionarán métodos estratégicos para que los empresarios obtengan un crecimiento empresarial sostenible y asesoramiento para prevenir inconvenientes o trampas que puedan afectar a las empresas o industrias de nueva creación.</a:t>
                      </a:r>
                      <a:endParaRPr lang="en-VI" sz="1200" b="0" dirty="0">
                        <a:solidFill>
                          <a:schemeClr val="tx1"/>
                        </a:solidFill>
                        <a:latin typeface="Montserrat" panose="000005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32979854"/>
                  </a:ext>
                </a:extLst>
              </a:tr>
            </a:tbl>
          </a:graphicData>
        </a:graphic>
      </p:graphicFrame>
      <p:sp>
        <p:nvSpPr>
          <p:cNvPr id="2" name="TextBox 1">
            <a:extLst>
              <a:ext uri="{FF2B5EF4-FFF2-40B4-BE49-F238E27FC236}">
                <a16:creationId xmlns:a16="http://schemas.microsoft.com/office/drawing/2014/main" id="{34F2AECB-B978-FB25-E268-F5F61B9FE554}"/>
              </a:ext>
            </a:extLst>
          </p:cNvPr>
          <p:cNvSpPr txBox="1"/>
          <p:nvPr/>
        </p:nvSpPr>
        <p:spPr>
          <a:xfrm>
            <a:off x="838199" y="1317932"/>
            <a:ext cx="10974571" cy="646331"/>
          </a:xfrm>
          <a:prstGeom prst="rect">
            <a:avLst/>
          </a:prstGeom>
          <a:noFill/>
        </p:spPr>
        <p:txBody>
          <a:bodyPr wrap="square">
            <a:spAutoFit/>
          </a:bodyPr>
          <a:lstStyle/>
          <a:p>
            <a:pPr>
              <a:tabLst>
                <a:tab pos="8170863" algn="l"/>
              </a:tabLst>
            </a:pPr>
            <a:r>
              <a:rPr lang="en-US" sz="3600" b="1" dirty="0" err="1">
                <a:latin typeface="Montserrat" panose="00000500000000000000" pitchFamily="2" charset="0"/>
              </a:rPr>
              <a:t>Resiliencia</a:t>
            </a:r>
            <a:r>
              <a:rPr lang="en-US" sz="3600" b="1" dirty="0">
                <a:latin typeface="Montserrat" panose="00000500000000000000" pitchFamily="2" charset="0"/>
              </a:rPr>
              <a:t> Y </a:t>
            </a:r>
            <a:r>
              <a:rPr lang="en-US" sz="3600" b="1" dirty="0" err="1">
                <a:latin typeface="Montserrat" panose="00000500000000000000" pitchFamily="2" charset="0"/>
              </a:rPr>
              <a:t>Revitalización</a:t>
            </a:r>
            <a:r>
              <a:rPr lang="en-US" sz="3600" b="1" dirty="0">
                <a:latin typeface="Montserrat" panose="00000500000000000000" pitchFamily="2" charset="0"/>
              </a:rPr>
              <a:t> </a:t>
            </a:r>
            <a:r>
              <a:rPr lang="en-US" sz="3600" b="1" dirty="0" err="1">
                <a:latin typeface="Montserrat" panose="00000500000000000000" pitchFamily="2" charset="0"/>
              </a:rPr>
              <a:t>Económica</a:t>
            </a:r>
            <a:r>
              <a:rPr lang="en-US" sz="3600" b="1" dirty="0">
                <a:latin typeface="Montserrat" panose="00000500000000000000" pitchFamily="2" charset="0"/>
              </a:rPr>
              <a:t> </a:t>
            </a:r>
            <a:endParaRPr lang="en-VI" sz="3600" b="1" dirty="0">
              <a:latin typeface="Montserrat" panose="00000500000000000000" pitchFamily="2" charset="0"/>
            </a:endParaRPr>
          </a:p>
        </p:txBody>
      </p:sp>
    </p:spTree>
    <p:extLst>
      <p:ext uri="{BB962C8B-B14F-4D97-AF65-F5344CB8AC3E}">
        <p14:creationId xmlns:p14="http://schemas.microsoft.com/office/powerpoint/2010/main" val="41651339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8E6D3F-FFEA-E2F0-1B21-7D87A3C1CB01}"/>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20FD4619-D026-E3C5-8888-7611C4D7F74E}"/>
              </a:ext>
            </a:extLst>
          </p:cNvPr>
          <p:cNvSpPr/>
          <p:nvPr/>
        </p:nvSpPr>
        <p:spPr>
          <a:xfrm>
            <a:off x="838200" y="1858206"/>
            <a:ext cx="10515599" cy="800173"/>
          </a:xfrm>
          <a:prstGeom prst="rect">
            <a:avLst/>
          </a:prstGeom>
          <a:solidFill>
            <a:srgbClr val="FFA41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s-ES" sz="2700" b="1" dirty="0">
                <a:latin typeface="Montserrat" panose="00000500000000000000" pitchFamily="2" charset="0"/>
              </a:rPr>
              <a:t>Subvención para la Gestión de Riesgos para Pequeñas Empresas</a:t>
            </a:r>
            <a:endParaRPr lang="en-US" sz="2700" b="1" dirty="0">
              <a:latin typeface="Montserrat" panose="00000500000000000000" pitchFamily="2" charset="0"/>
            </a:endParaRPr>
          </a:p>
        </p:txBody>
      </p:sp>
      <p:graphicFrame>
        <p:nvGraphicFramePr>
          <p:cNvPr id="7" name="Table 6">
            <a:extLst>
              <a:ext uri="{FF2B5EF4-FFF2-40B4-BE49-F238E27FC236}">
                <a16:creationId xmlns:a16="http://schemas.microsoft.com/office/drawing/2014/main" id="{41697DAF-54F2-49DE-1A76-4396374B9E4F}"/>
              </a:ext>
            </a:extLst>
          </p:cNvPr>
          <p:cNvGraphicFramePr>
            <a:graphicFrameLocks noGrp="1"/>
          </p:cNvGraphicFramePr>
          <p:nvPr>
            <p:extLst>
              <p:ext uri="{D42A27DB-BD31-4B8C-83A1-F6EECF244321}">
                <p14:modId xmlns:p14="http://schemas.microsoft.com/office/powerpoint/2010/main" val="1092217047"/>
              </p:ext>
            </p:extLst>
          </p:nvPr>
        </p:nvGraphicFramePr>
        <p:xfrm>
          <a:off x="838200" y="2658379"/>
          <a:ext cx="10515598" cy="3754120"/>
        </p:xfrm>
        <a:graphic>
          <a:graphicData uri="http://schemas.openxmlformats.org/drawingml/2006/table">
            <a:tbl>
              <a:tblPr firstRow="1" bandRow="1">
                <a:tableStyleId>{5C22544A-7EE6-4342-B048-85BDC9FD1C3A}</a:tableStyleId>
              </a:tblPr>
              <a:tblGrid>
                <a:gridCol w="5257799">
                  <a:extLst>
                    <a:ext uri="{9D8B030D-6E8A-4147-A177-3AD203B41FA5}">
                      <a16:colId xmlns:a16="http://schemas.microsoft.com/office/drawing/2014/main" val="1583879636"/>
                    </a:ext>
                  </a:extLst>
                </a:gridCol>
                <a:gridCol w="5257799">
                  <a:extLst>
                    <a:ext uri="{9D8B030D-6E8A-4147-A177-3AD203B41FA5}">
                      <a16:colId xmlns:a16="http://schemas.microsoft.com/office/drawing/2014/main" val="3021355411"/>
                    </a:ext>
                  </a:extLst>
                </a:gridCol>
              </a:tblGrid>
              <a:tr h="370840">
                <a:tc>
                  <a:txBody>
                    <a:bodyPr/>
                    <a:lstStyle/>
                    <a:p>
                      <a:r>
                        <a:rPr lang="en-US" dirty="0" err="1">
                          <a:solidFill>
                            <a:schemeClr val="tx1"/>
                          </a:solidFill>
                        </a:rPr>
                        <a:t>Solicitantes</a:t>
                      </a:r>
                      <a:r>
                        <a:rPr lang="en-US" dirty="0">
                          <a:solidFill>
                            <a:schemeClr val="tx1"/>
                          </a:solidFill>
                        </a:rPr>
                        <a:t> </a:t>
                      </a:r>
                      <a:r>
                        <a:rPr lang="en-US" dirty="0" err="1">
                          <a:solidFill>
                            <a:schemeClr val="tx1"/>
                          </a:solidFill>
                        </a:rPr>
                        <a:t>Elegibles</a:t>
                      </a:r>
                      <a:endParaRPr lang="en-VI"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err="1">
                          <a:solidFill>
                            <a:schemeClr val="tx1"/>
                          </a:solidFill>
                        </a:rPr>
                        <a:t>Ejemplo</a:t>
                      </a:r>
                      <a:r>
                        <a:rPr lang="en-US" dirty="0">
                          <a:solidFill>
                            <a:schemeClr val="tx1"/>
                          </a:solidFill>
                        </a:rPr>
                        <a:t> de </a:t>
                      </a:r>
                      <a:r>
                        <a:rPr lang="en-US" dirty="0" err="1">
                          <a:solidFill>
                            <a:schemeClr val="tx1"/>
                          </a:solidFill>
                        </a:rPr>
                        <a:t>Uso</a:t>
                      </a:r>
                      <a:endParaRPr lang="en-VI"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4052056"/>
                  </a:ext>
                </a:extLst>
              </a:tr>
              <a:tr h="370840">
                <a:tc>
                  <a:txBody>
                    <a:bodyPr/>
                    <a:lstStyle/>
                    <a:p>
                      <a:pPr marL="285750" indent="-285750">
                        <a:buFont typeface="Arial" panose="020B0604020202020204" pitchFamily="34" charset="0"/>
                        <a:buChar char="•"/>
                      </a:pPr>
                      <a:r>
                        <a:rPr lang="es-ES" dirty="0">
                          <a:solidFill>
                            <a:schemeClr val="tx1"/>
                          </a:solidFill>
                        </a:rPr>
                        <a:t>Empresas con fines de lucro</a:t>
                      </a:r>
                    </a:p>
                    <a:p>
                      <a:pPr marL="285750" indent="-285750">
                        <a:buFont typeface="Arial" panose="020B0604020202020204" pitchFamily="34" charset="0"/>
                        <a:buChar char="•"/>
                      </a:pPr>
                      <a:r>
                        <a:rPr lang="es-ES" dirty="0">
                          <a:solidFill>
                            <a:schemeClr val="tx1"/>
                          </a:solidFill>
                        </a:rPr>
                        <a:t>Organizaciones sin fines de lucro</a:t>
                      </a:r>
                    </a:p>
                    <a:p>
                      <a:pPr marL="285750" indent="-285750">
                        <a:buFont typeface="Arial" panose="020B0604020202020204" pitchFamily="34" charset="0"/>
                        <a:buChar char="•"/>
                      </a:pPr>
                      <a:r>
                        <a:rPr lang="en-US" dirty="0" err="1">
                          <a:solidFill>
                            <a:schemeClr val="tx1"/>
                          </a:solidFill>
                        </a:rPr>
                        <a:t>Microempresas</a:t>
                      </a:r>
                      <a:endParaRPr lang="en-US" dirty="0">
                        <a:solidFill>
                          <a:schemeClr val="tx1"/>
                        </a:solidFill>
                      </a:endParaRPr>
                    </a:p>
                    <a:p>
                      <a:pPr marL="285750" indent="-285750">
                        <a:buFont typeface="Arial" panose="020B0604020202020204" pitchFamily="34" charset="0"/>
                        <a:buChar char="•"/>
                      </a:pPr>
                      <a:r>
                        <a:rPr lang="en-US" dirty="0" err="1">
                          <a:solidFill>
                            <a:schemeClr val="tx1"/>
                          </a:solidFill>
                        </a:rPr>
                        <a:t>Unidades</a:t>
                      </a:r>
                      <a:r>
                        <a:rPr lang="en-US" dirty="0">
                          <a:solidFill>
                            <a:schemeClr val="tx1"/>
                          </a:solidFill>
                        </a:rPr>
                        <a:t> de </a:t>
                      </a:r>
                      <a:r>
                        <a:rPr lang="en-US" dirty="0" err="1">
                          <a:solidFill>
                            <a:schemeClr val="tx1"/>
                          </a:solidFill>
                        </a:rPr>
                        <a:t>Gobierno</a:t>
                      </a:r>
                      <a:r>
                        <a:rPr lang="en-US" dirty="0">
                          <a:solidFill>
                            <a:schemeClr val="tx1"/>
                          </a:solidFill>
                        </a:rPr>
                        <a:t>, </a:t>
                      </a:r>
                      <a:r>
                        <a:rPr lang="en-US" dirty="0" err="1">
                          <a:solidFill>
                            <a:schemeClr val="tx1"/>
                          </a:solidFill>
                        </a:rPr>
                        <a:t>semiautónomas</a:t>
                      </a:r>
                      <a:r>
                        <a:rPr lang="en-US" dirty="0">
                          <a:solidFill>
                            <a:schemeClr val="tx1"/>
                          </a:solidFill>
                        </a:rPr>
                        <a:t> o </a:t>
                      </a:r>
                      <a:r>
                        <a:rPr lang="en-US" dirty="0" err="1">
                          <a:solidFill>
                            <a:schemeClr val="tx1"/>
                          </a:solidFill>
                        </a:rPr>
                        <a:t>independientes</a:t>
                      </a:r>
                      <a:endParaRPr lang="en-US" dirty="0">
                        <a:solidFill>
                          <a:schemeClr val="tx1"/>
                        </a:solidFill>
                      </a:endParaRPr>
                    </a:p>
                    <a:p>
                      <a:pPr marL="285750" indent="-285750">
                        <a:buFont typeface="Arial" panose="020B0604020202020204" pitchFamily="34" charset="0"/>
                        <a:buChar char="•"/>
                      </a:pPr>
                      <a:r>
                        <a:rPr lang="es-ES" dirty="0">
                          <a:solidFill>
                            <a:schemeClr val="tx1"/>
                          </a:solidFill>
                        </a:rPr>
                        <a:t>Pequeñas empresas, según se define en la SBA en 13 CFR parte 121, o empresas dedicadas a "operaciones agrícolas" que cumplen con los criterios de la Agencia de Servicios Agrícolas del Departamento de Agricultura de EE. UU. descritos en 7 CFR 1400.500</a:t>
                      </a:r>
                      <a:endParaRPr lang="en-VI"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0" indent="-285750">
                        <a:buFont typeface="Arial" panose="020B0604020202020204" pitchFamily="34" charset="0"/>
                        <a:buChar char="•"/>
                      </a:pPr>
                      <a:r>
                        <a:rPr lang="en-US" dirty="0" err="1">
                          <a:solidFill>
                            <a:schemeClr val="tx1"/>
                          </a:solidFill>
                        </a:rPr>
                        <a:t>Mitigación</a:t>
                      </a:r>
                      <a:r>
                        <a:rPr lang="en-US" dirty="0">
                          <a:solidFill>
                            <a:schemeClr val="tx1"/>
                          </a:solidFill>
                        </a:rPr>
                        <a:t> Publicidad o Marketing</a:t>
                      </a:r>
                    </a:p>
                    <a:p>
                      <a:pPr marL="285750" indent="-285750">
                        <a:buFont typeface="Arial" panose="020B0604020202020204" pitchFamily="34" charset="0"/>
                        <a:buChar char="•"/>
                      </a:pPr>
                      <a:r>
                        <a:rPr lang="en-US" dirty="0" err="1">
                          <a:solidFill>
                            <a:schemeClr val="tx1"/>
                          </a:solidFill>
                        </a:rPr>
                        <a:t>Resiliencia</a:t>
                      </a:r>
                      <a:r>
                        <a:rPr lang="en-US" dirty="0">
                          <a:solidFill>
                            <a:schemeClr val="tx1"/>
                          </a:solidFill>
                        </a:rPr>
                        <a:t> de redes/Comunicaciones</a:t>
                      </a:r>
                    </a:p>
                    <a:p>
                      <a:pPr marL="285750" indent="-285750">
                        <a:buFont typeface="Arial" panose="020B0604020202020204" pitchFamily="34" charset="0"/>
                        <a:buChar char="•"/>
                      </a:pPr>
                      <a:r>
                        <a:rPr lang="en-US" dirty="0" err="1">
                          <a:solidFill>
                            <a:schemeClr val="tx1"/>
                          </a:solidFill>
                        </a:rPr>
                        <a:t>Expansión</a:t>
                      </a:r>
                      <a:r>
                        <a:rPr lang="en-US" dirty="0">
                          <a:solidFill>
                            <a:schemeClr val="tx1"/>
                          </a:solidFill>
                        </a:rPr>
                        <a:t> de la </a:t>
                      </a:r>
                      <a:r>
                        <a:rPr lang="en-US" dirty="0" err="1">
                          <a:solidFill>
                            <a:schemeClr val="tx1"/>
                          </a:solidFill>
                        </a:rPr>
                        <a:t>industria</a:t>
                      </a:r>
                      <a:r>
                        <a:rPr lang="en-US" dirty="0">
                          <a:solidFill>
                            <a:schemeClr val="tx1"/>
                          </a:solidFill>
                        </a:rPr>
                        <a:t> </a:t>
                      </a:r>
                    </a:p>
                    <a:p>
                      <a:pPr marL="285750" indent="-285750">
                        <a:buFont typeface="Arial" panose="020B0604020202020204" pitchFamily="34" charset="0"/>
                        <a:buChar char="•"/>
                      </a:pPr>
                      <a:r>
                        <a:rPr lang="es-ES" dirty="0">
                          <a:solidFill>
                            <a:schemeClr val="tx1"/>
                          </a:solidFill>
                        </a:rPr>
                        <a:t>Mitigación de la infraestructura de las pequeñas empresas</a:t>
                      </a:r>
                    </a:p>
                    <a:p>
                      <a:pPr marL="285750" indent="-285750">
                        <a:buFont typeface="Arial" panose="020B0604020202020204" pitchFamily="34" charset="0"/>
                        <a:buChar char="•"/>
                      </a:pPr>
                      <a:r>
                        <a:rPr lang="es-ES" dirty="0">
                          <a:solidFill>
                            <a:schemeClr val="tx1"/>
                          </a:solidFill>
                        </a:rPr>
                        <a:t>Mitigación Desarrollo de la fuerza laboral</a:t>
                      </a:r>
                    </a:p>
                    <a:p>
                      <a:pPr marL="285750" indent="-285750">
                        <a:buFont typeface="Arial" panose="020B0604020202020204" pitchFamily="34" charset="0"/>
                        <a:buChar char="•"/>
                      </a:pPr>
                      <a:r>
                        <a:rPr lang="es-ES" dirty="0">
                          <a:solidFill>
                            <a:schemeClr val="tx1"/>
                          </a:solidFill>
                        </a:rPr>
                        <a:t>Desarrollo de Negocios Ambientales/Verdes</a:t>
                      </a:r>
                    </a:p>
                    <a:p>
                      <a:pPr marL="285750" indent="-285750">
                        <a:buFont typeface="Arial" panose="020B0604020202020204" pitchFamily="34" charset="0"/>
                        <a:buChar char="•"/>
                      </a:pPr>
                      <a:r>
                        <a:rPr lang="en-US" dirty="0" err="1">
                          <a:solidFill>
                            <a:schemeClr val="tx1"/>
                          </a:solidFill>
                        </a:rPr>
                        <a:t>Inventario</a:t>
                      </a:r>
                      <a:r>
                        <a:rPr lang="en-US" dirty="0">
                          <a:solidFill>
                            <a:schemeClr val="tx1"/>
                          </a:solidFill>
                        </a:rPr>
                        <a:t>/</a:t>
                      </a:r>
                      <a:r>
                        <a:rPr lang="en-US" dirty="0" err="1">
                          <a:solidFill>
                            <a:schemeClr val="tx1"/>
                          </a:solidFill>
                        </a:rPr>
                        <a:t>Maquinaria</a:t>
                      </a:r>
                      <a:r>
                        <a:rPr lang="en-US" dirty="0">
                          <a:solidFill>
                            <a:schemeClr val="tx1"/>
                          </a:solidFill>
                        </a:rPr>
                        <a:t>/</a:t>
                      </a:r>
                      <a:r>
                        <a:rPr lang="en-US" dirty="0" err="1">
                          <a:solidFill>
                            <a:schemeClr val="tx1"/>
                          </a:solidFill>
                        </a:rPr>
                        <a:t>Equipo</a:t>
                      </a:r>
                      <a:endParaRPr lang="en-US" dirty="0">
                        <a:solidFill>
                          <a:schemeClr val="tx1"/>
                        </a:solidFill>
                      </a:endParaRPr>
                    </a:p>
                    <a:p>
                      <a:pPr marL="285750" indent="-285750">
                        <a:buFont typeface="Arial" panose="020B0604020202020204" pitchFamily="34" charset="0"/>
                        <a:buChar char="•"/>
                      </a:pPr>
                      <a:r>
                        <a:rPr lang="es-ES" dirty="0">
                          <a:solidFill>
                            <a:schemeClr val="tx1"/>
                          </a:solidFill>
                        </a:rPr>
                        <a:t>Diversificación de productos y servicios</a:t>
                      </a:r>
                      <a:endParaRPr lang="en-VI"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50716359"/>
                  </a:ext>
                </a:extLst>
              </a:tr>
            </a:tbl>
          </a:graphicData>
        </a:graphic>
      </p:graphicFrame>
      <p:sp>
        <p:nvSpPr>
          <p:cNvPr id="2" name="TextBox 1">
            <a:extLst>
              <a:ext uri="{FF2B5EF4-FFF2-40B4-BE49-F238E27FC236}">
                <a16:creationId xmlns:a16="http://schemas.microsoft.com/office/drawing/2014/main" id="{C5B68459-85D7-F0EA-49A4-46E4E5B34EC9}"/>
              </a:ext>
            </a:extLst>
          </p:cNvPr>
          <p:cNvSpPr txBox="1"/>
          <p:nvPr/>
        </p:nvSpPr>
        <p:spPr>
          <a:xfrm>
            <a:off x="838200" y="1048232"/>
            <a:ext cx="10974571" cy="646331"/>
          </a:xfrm>
          <a:prstGeom prst="rect">
            <a:avLst/>
          </a:prstGeom>
          <a:noFill/>
        </p:spPr>
        <p:txBody>
          <a:bodyPr wrap="square">
            <a:spAutoFit/>
          </a:bodyPr>
          <a:lstStyle/>
          <a:p>
            <a:pPr>
              <a:tabLst>
                <a:tab pos="8170863" algn="l"/>
              </a:tabLst>
            </a:pPr>
            <a:r>
              <a:rPr lang="en-US" sz="3600" b="1" dirty="0" err="1">
                <a:latin typeface="Montserrat" panose="00000500000000000000" pitchFamily="2" charset="0"/>
              </a:rPr>
              <a:t>Resiliencia</a:t>
            </a:r>
            <a:r>
              <a:rPr lang="en-US" sz="3600" b="1" dirty="0">
                <a:latin typeface="Montserrat" panose="00000500000000000000" pitchFamily="2" charset="0"/>
              </a:rPr>
              <a:t> Y </a:t>
            </a:r>
            <a:r>
              <a:rPr lang="en-US" sz="3600" b="1" dirty="0" err="1">
                <a:latin typeface="Montserrat" panose="00000500000000000000" pitchFamily="2" charset="0"/>
              </a:rPr>
              <a:t>Revitalización</a:t>
            </a:r>
            <a:r>
              <a:rPr lang="en-US" sz="3600" b="1" dirty="0">
                <a:latin typeface="Montserrat" panose="00000500000000000000" pitchFamily="2" charset="0"/>
              </a:rPr>
              <a:t> </a:t>
            </a:r>
            <a:r>
              <a:rPr lang="en-US" sz="3600" b="1" dirty="0" err="1">
                <a:latin typeface="Montserrat" panose="00000500000000000000" pitchFamily="2" charset="0"/>
              </a:rPr>
              <a:t>Económica</a:t>
            </a:r>
            <a:r>
              <a:rPr lang="en-US" sz="3600" b="1" dirty="0">
                <a:latin typeface="Montserrat" panose="00000500000000000000" pitchFamily="2" charset="0"/>
              </a:rPr>
              <a:t> </a:t>
            </a:r>
            <a:endParaRPr lang="en-VI" sz="3600" b="1" dirty="0">
              <a:latin typeface="Montserrat" panose="00000500000000000000" pitchFamily="2" charset="0"/>
            </a:endParaRPr>
          </a:p>
        </p:txBody>
      </p:sp>
    </p:spTree>
    <p:extLst>
      <p:ext uri="{BB962C8B-B14F-4D97-AF65-F5344CB8AC3E}">
        <p14:creationId xmlns:p14="http://schemas.microsoft.com/office/powerpoint/2010/main" val="16606357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AF9400-6453-AC50-097A-BD50BD23FC80}"/>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D0964233-EF39-3E16-16EC-33FBA75781CC}"/>
              </a:ext>
            </a:extLst>
          </p:cNvPr>
          <p:cNvSpPr/>
          <p:nvPr/>
        </p:nvSpPr>
        <p:spPr>
          <a:xfrm>
            <a:off x="917944" y="1814991"/>
            <a:ext cx="10515599" cy="800173"/>
          </a:xfrm>
          <a:prstGeom prst="rect">
            <a:avLst/>
          </a:prstGeom>
          <a:solidFill>
            <a:srgbClr val="FFA41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700" b="1" dirty="0" err="1">
                <a:latin typeface="Montserrat" panose="00000500000000000000" pitchFamily="2" charset="0"/>
              </a:rPr>
              <a:t>Resiliencia</a:t>
            </a:r>
            <a:r>
              <a:rPr lang="en-US" sz="2700" b="1" dirty="0">
                <a:latin typeface="Montserrat" panose="00000500000000000000" pitchFamily="2" charset="0"/>
              </a:rPr>
              <a:t> </a:t>
            </a:r>
            <a:r>
              <a:rPr lang="en-US" sz="2700" b="1" dirty="0" err="1">
                <a:latin typeface="Montserrat" panose="00000500000000000000" pitchFamily="2" charset="0"/>
              </a:rPr>
              <a:t>Asistencia</a:t>
            </a:r>
            <a:r>
              <a:rPr lang="en-US" sz="2700" b="1" dirty="0">
                <a:latin typeface="Montserrat" panose="00000500000000000000" pitchFamily="2" charset="0"/>
              </a:rPr>
              <a:t> Técnica para </a:t>
            </a:r>
            <a:r>
              <a:rPr lang="en-US" sz="2700" b="1" dirty="0" err="1">
                <a:latin typeface="Montserrat" panose="00000500000000000000" pitchFamily="2" charset="0"/>
              </a:rPr>
              <a:t>Pequeñas</a:t>
            </a:r>
            <a:r>
              <a:rPr lang="en-US" sz="2700" b="1" dirty="0">
                <a:latin typeface="Montserrat" panose="00000500000000000000" pitchFamily="2" charset="0"/>
              </a:rPr>
              <a:t> </a:t>
            </a:r>
            <a:r>
              <a:rPr lang="en-US" sz="2700" b="1" dirty="0" err="1">
                <a:latin typeface="Montserrat" panose="00000500000000000000" pitchFamily="2" charset="0"/>
              </a:rPr>
              <a:t>Empresas</a:t>
            </a:r>
            <a:endParaRPr lang="en-US" sz="2700" b="1" dirty="0">
              <a:latin typeface="Montserrat" panose="00000500000000000000" pitchFamily="2" charset="0"/>
            </a:endParaRPr>
          </a:p>
        </p:txBody>
      </p:sp>
      <p:graphicFrame>
        <p:nvGraphicFramePr>
          <p:cNvPr id="7" name="Table 6">
            <a:extLst>
              <a:ext uri="{FF2B5EF4-FFF2-40B4-BE49-F238E27FC236}">
                <a16:creationId xmlns:a16="http://schemas.microsoft.com/office/drawing/2014/main" id="{2B3B7026-1F22-9EA2-EEA9-006EA0D8A72B}"/>
              </a:ext>
            </a:extLst>
          </p:cNvPr>
          <p:cNvGraphicFramePr>
            <a:graphicFrameLocks noGrp="1"/>
          </p:cNvGraphicFramePr>
          <p:nvPr>
            <p:extLst>
              <p:ext uri="{D42A27DB-BD31-4B8C-83A1-F6EECF244321}">
                <p14:modId xmlns:p14="http://schemas.microsoft.com/office/powerpoint/2010/main" val="4007901334"/>
              </p:ext>
            </p:extLst>
          </p:nvPr>
        </p:nvGraphicFramePr>
        <p:xfrm>
          <a:off x="917944" y="2615164"/>
          <a:ext cx="10515598" cy="4119880"/>
        </p:xfrm>
        <a:graphic>
          <a:graphicData uri="http://schemas.openxmlformats.org/drawingml/2006/table">
            <a:tbl>
              <a:tblPr firstRow="1" bandRow="1">
                <a:tableStyleId>{5C22544A-7EE6-4342-B048-85BDC9FD1C3A}</a:tableStyleId>
              </a:tblPr>
              <a:tblGrid>
                <a:gridCol w="5257799">
                  <a:extLst>
                    <a:ext uri="{9D8B030D-6E8A-4147-A177-3AD203B41FA5}">
                      <a16:colId xmlns:a16="http://schemas.microsoft.com/office/drawing/2014/main" val="1583879636"/>
                    </a:ext>
                  </a:extLst>
                </a:gridCol>
                <a:gridCol w="5257799">
                  <a:extLst>
                    <a:ext uri="{9D8B030D-6E8A-4147-A177-3AD203B41FA5}">
                      <a16:colId xmlns:a16="http://schemas.microsoft.com/office/drawing/2014/main" val="3021355411"/>
                    </a:ext>
                  </a:extLst>
                </a:gridCol>
              </a:tblGrid>
              <a:tr h="370840">
                <a:tc>
                  <a:txBody>
                    <a:bodyPr/>
                    <a:lstStyle/>
                    <a:p>
                      <a:r>
                        <a:rPr lang="en-US" dirty="0" err="1">
                          <a:solidFill>
                            <a:schemeClr val="tx1"/>
                          </a:solidFill>
                        </a:rPr>
                        <a:t>Solicitantes</a:t>
                      </a:r>
                      <a:r>
                        <a:rPr lang="en-US" dirty="0">
                          <a:solidFill>
                            <a:schemeClr val="tx1"/>
                          </a:solidFill>
                        </a:rPr>
                        <a:t> </a:t>
                      </a:r>
                      <a:r>
                        <a:rPr lang="en-US" dirty="0" err="1">
                          <a:solidFill>
                            <a:schemeClr val="tx1"/>
                          </a:solidFill>
                        </a:rPr>
                        <a:t>Elegibles</a:t>
                      </a:r>
                      <a:endParaRPr lang="en-VI"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err="1">
                          <a:solidFill>
                            <a:schemeClr val="tx1"/>
                          </a:solidFill>
                        </a:rPr>
                        <a:t>Ejemplo</a:t>
                      </a:r>
                      <a:r>
                        <a:rPr lang="en-US" dirty="0">
                          <a:solidFill>
                            <a:schemeClr val="tx1"/>
                          </a:solidFill>
                        </a:rPr>
                        <a:t> de </a:t>
                      </a:r>
                      <a:r>
                        <a:rPr lang="en-US" dirty="0" err="1">
                          <a:solidFill>
                            <a:schemeClr val="tx1"/>
                          </a:solidFill>
                        </a:rPr>
                        <a:t>Uso</a:t>
                      </a:r>
                      <a:endParaRPr lang="en-VI"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4052056"/>
                  </a:ext>
                </a:extLst>
              </a:tr>
              <a:tr h="370840">
                <a:tc>
                  <a:txBody>
                    <a:bodyPr/>
                    <a:lstStyle/>
                    <a:p>
                      <a:pPr marL="285750" indent="-285750">
                        <a:buFont typeface="Arial" panose="020B0604020202020204" pitchFamily="34" charset="0"/>
                        <a:buChar char="•"/>
                      </a:pPr>
                      <a:r>
                        <a:rPr lang="en-US" sz="1600" dirty="0" err="1">
                          <a:solidFill>
                            <a:schemeClr val="tx1"/>
                          </a:solidFill>
                          <a:latin typeface="Montserrat" panose="00000500000000000000" pitchFamily="2" charset="0"/>
                        </a:rPr>
                        <a:t>Proveedores</a:t>
                      </a:r>
                      <a:r>
                        <a:rPr lang="en-US" sz="1600" dirty="0">
                          <a:solidFill>
                            <a:schemeClr val="tx1"/>
                          </a:solidFill>
                          <a:latin typeface="Montserrat" panose="00000500000000000000" pitchFamily="2" charset="0"/>
                        </a:rPr>
                        <a:t> de </a:t>
                      </a:r>
                      <a:r>
                        <a:rPr lang="en-US" sz="1600" dirty="0" err="1">
                          <a:solidFill>
                            <a:schemeClr val="tx1"/>
                          </a:solidFill>
                          <a:latin typeface="Montserrat" panose="00000500000000000000" pitchFamily="2" charset="0"/>
                        </a:rPr>
                        <a:t>asistencia</a:t>
                      </a:r>
                      <a:r>
                        <a:rPr lang="en-US" sz="1600" dirty="0">
                          <a:solidFill>
                            <a:schemeClr val="tx1"/>
                          </a:solidFill>
                          <a:latin typeface="Montserrat" panose="00000500000000000000" pitchFamily="2" charset="0"/>
                        </a:rPr>
                        <a:t> </a:t>
                      </a:r>
                      <a:r>
                        <a:rPr lang="en-US" sz="1600" dirty="0" err="1">
                          <a:solidFill>
                            <a:schemeClr val="tx1"/>
                          </a:solidFill>
                          <a:latin typeface="Montserrat" panose="00000500000000000000" pitchFamily="2" charset="0"/>
                        </a:rPr>
                        <a:t>técnica</a:t>
                      </a:r>
                      <a:r>
                        <a:rPr lang="en-US" sz="1600" dirty="0">
                          <a:solidFill>
                            <a:schemeClr val="tx1"/>
                          </a:solidFill>
                          <a:latin typeface="Montserrat" panose="00000500000000000000" pitchFamily="2" charset="0"/>
                        </a:rPr>
                        <a:t> </a:t>
                      </a:r>
                      <a:r>
                        <a:rPr lang="en-US" sz="1600" dirty="0" err="1">
                          <a:solidFill>
                            <a:schemeClr val="tx1"/>
                          </a:solidFill>
                          <a:latin typeface="Montserrat" panose="00000500000000000000" pitchFamily="2" charset="0"/>
                        </a:rPr>
                        <a:t>certificados</a:t>
                      </a:r>
                      <a:endParaRPr lang="en-US" sz="1600" dirty="0">
                        <a:solidFill>
                          <a:schemeClr val="tx1"/>
                        </a:solidFill>
                        <a:latin typeface="Montserrat" panose="00000500000000000000" pitchFamily="2" charset="0"/>
                      </a:endParaRPr>
                    </a:p>
                    <a:p>
                      <a:pPr marL="285750" indent="-285750">
                        <a:buFont typeface="Arial" panose="020B0604020202020204" pitchFamily="34" charset="0"/>
                        <a:buChar char="•"/>
                      </a:pPr>
                      <a:r>
                        <a:rPr lang="es-ES" sz="1600" dirty="0">
                          <a:solidFill>
                            <a:schemeClr val="tx1"/>
                          </a:solidFill>
                          <a:latin typeface="Montserrat" panose="00000500000000000000" pitchFamily="2" charset="0"/>
                        </a:rPr>
                        <a:t>Público y privado, incluidos los sin fines de lucro y con fines de lucro</a:t>
                      </a:r>
                    </a:p>
                    <a:p>
                      <a:pPr marL="285750" indent="-285750">
                        <a:buFont typeface="Arial" panose="020B0604020202020204" pitchFamily="34" charset="0"/>
                        <a:buChar char="•"/>
                      </a:pPr>
                      <a:r>
                        <a:rPr lang="en-US" sz="1600" dirty="0" err="1">
                          <a:solidFill>
                            <a:schemeClr val="tx1"/>
                          </a:solidFill>
                          <a:latin typeface="Montserrat" panose="00000500000000000000" pitchFamily="2" charset="0"/>
                        </a:rPr>
                        <a:t>Proveedores</a:t>
                      </a:r>
                      <a:r>
                        <a:rPr lang="en-US" sz="1600" dirty="0">
                          <a:solidFill>
                            <a:schemeClr val="tx1"/>
                          </a:solidFill>
                          <a:latin typeface="Montserrat" panose="00000500000000000000" pitchFamily="2" charset="0"/>
                        </a:rPr>
                        <a:t> de </a:t>
                      </a:r>
                      <a:r>
                        <a:rPr lang="en-US" sz="1600" dirty="0" err="1">
                          <a:solidFill>
                            <a:schemeClr val="tx1"/>
                          </a:solidFill>
                          <a:latin typeface="Montserrat" panose="00000500000000000000" pitchFamily="2" charset="0"/>
                        </a:rPr>
                        <a:t>Asistencia</a:t>
                      </a:r>
                      <a:r>
                        <a:rPr lang="en-US" sz="1600" dirty="0">
                          <a:solidFill>
                            <a:schemeClr val="tx1"/>
                          </a:solidFill>
                          <a:latin typeface="Montserrat" panose="00000500000000000000" pitchFamily="2" charset="0"/>
                        </a:rPr>
                        <a:t> Técnica</a:t>
                      </a:r>
                    </a:p>
                    <a:p>
                      <a:pPr marL="285750" indent="-285750">
                        <a:buFont typeface="Arial" panose="020B0604020202020204" pitchFamily="34" charset="0"/>
                        <a:buChar char="•"/>
                      </a:pPr>
                      <a:r>
                        <a:rPr lang="en-US" sz="1600" dirty="0" err="1">
                          <a:solidFill>
                            <a:schemeClr val="tx1"/>
                          </a:solidFill>
                          <a:latin typeface="Montserrat" panose="00000500000000000000" pitchFamily="2" charset="0"/>
                        </a:rPr>
                        <a:t>Unidades</a:t>
                      </a:r>
                      <a:r>
                        <a:rPr lang="en-US" sz="1600" dirty="0">
                          <a:solidFill>
                            <a:schemeClr val="tx1"/>
                          </a:solidFill>
                          <a:latin typeface="Montserrat" panose="00000500000000000000" pitchFamily="2" charset="0"/>
                        </a:rPr>
                        <a:t> de </a:t>
                      </a:r>
                      <a:r>
                        <a:rPr lang="en-US" sz="1600" dirty="0" err="1">
                          <a:solidFill>
                            <a:schemeClr val="tx1"/>
                          </a:solidFill>
                          <a:latin typeface="Montserrat" panose="00000500000000000000" pitchFamily="2" charset="0"/>
                        </a:rPr>
                        <a:t>Gobierno</a:t>
                      </a:r>
                      <a:r>
                        <a:rPr lang="en-US" sz="1600" dirty="0">
                          <a:solidFill>
                            <a:schemeClr val="tx1"/>
                          </a:solidFill>
                          <a:latin typeface="Montserrat" panose="00000500000000000000" pitchFamily="2" charset="0"/>
                        </a:rPr>
                        <a:t>, </a:t>
                      </a:r>
                      <a:r>
                        <a:rPr lang="en-US" sz="1600" dirty="0" err="1">
                          <a:solidFill>
                            <a:schemeClr val="tx1"/>
                          </a:solidFill>
                          <a:latin typeface="Montserrat" panose="00000500000000000000" pitchFamily="2" charset="0"/>
                        </a:rPr>
                        <a:t>semiautónomas</a:t>
                      </a:r>
                      <a:r>
                        <a:rPr lang="en-US" sz="1600" dirty="0">
                          <a:solidFill>
                            <a:schemeClr val="tx1"/>
                          </a:solidFill>
                          <a:latin typeface="Montserrat" panose="00000500000000000000" pitchFamily="2" charset="0"/>
                        </a:rPr>
                        <a:t> o </a:t>
                      </a:r>
                      <a:r>
                        <a:rPr lang="en-US" sz="1600" dirty="0" err="1">
                          <a:solidFill>
                            <a:schemeClr val="tx1"/>
                          </a:solidFill>
                          <a:latin typeface="Montserrat" panose="00000500000000000000" pitchFamily="2" charset="0"/>
                        </a:rPr>
                        <a:t>independientes</a:t>
                      </a:r>
                      <a:endParaRPr lang="en-VI" sz="1600" dirty="0">
                        <a:solidFill>
                          <a:schemeClr val="tx1"/>
                        </a:solidFill>
                        <a:latin typeface="Montserrat" panose="000005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0" indent="-285750">
                        <a:buFont typeface="Arial" panose="020B0604020202020204" pitchFamily="34" charset="0"/>
                        <a:buChar char="•"/>
                      </a:pPr>
                      <a:r>
                        <a:rPr lang="es-ES" sz="1600" dirty="0">
                          <a:solidFill>
                            <a:schemeClr val="tx1"/>
                          </a:solidFill>
                          <a:latin typeface="Montserrat" panose="00000500000000000000" pitchFamily="2" charset="0"/>
                        </a:rPr>
                        <a:t>Desarrollo de un plan de negocios de mitigación/resiliencia económica</a:t>
                      </a:r>
                    </a:p>
                    <a:p>
                      <a:pPr marL="285750" indent="-285750">
                        <a:buFont typeface="Arial" panose="020B0604020202020204" pitchFamily="34" charset="0"/>
                        <a:buChar char="•"/>
                      </a:pPr>
                      <a:r>
                        <a:rPr lang="en-US" sz="1600" dirty="0">
                          <a:solidFill>
                            <a:schemeClr val="tx1"/>
                          </a:solidFill>
                          <a:latin typeface="Montserrat" panose="00000500000000000000" pitchFamily="2" charset="0"/>
                        </a:rPr>
                        <a:t>Plan de </a:t>
                      </a:r>
                      <a:r>
                        <a:rPr lang="en-US" sz="1600" dirty="0" err="1">
                          <a:solidFill>
                            <a:schemeClr val="tx1"/>
                          </a:solidFill>
                          <a:latin typeface="Montserrat" panose="00000500000000000000" pitchFamily="2" charset="0"/>
                        </a:rPr>
                        <a:t>Negocios</a:t>
                      </a:r>
                      <a:r>
                        <a:rPr lang="en-US" sz="1600" dirty="0">
                          <a:solidFill>
                            <a:schemeClr val="tx1"/>
                          </a:solidFill>
                          <a:latin typeface="Montserrat" panose="00000500000000000000" pitchFamily="2" charset="0"/>
                        </a:rPr>
                        <a:t> de </a:t>
                      </a:r>
                      <a:r>
                        <a:rPr lang="en-US" sz="1600" dirty="0" err="1">
                          <a:solidFill>
                            <a:schemeClr val="tx1"/>
                          </a:solidFill>
                          <a:latin typeface="Montserrat" panose="00000500000000000000" pitchFamily="2" charset="0"/>
                        </a:rPr>
                        <a:t>Emergencia</a:t>
                      </a:r>
                      <a:r>
                        <a:rPr lang="en-US" sz="1600" dirty="0">
                          <a:solidFill>
                            <a:schemeClr val="tx1"/>
                          </a:solidFill>
                          <a:latin typeface="Montserrat" panose="00000500000000000000" pitchFamily="2" charset="0"/>
                        </a:rPr>
                        <a:t> para </a:t>
                      </a:r>
                      <a:r>
                        <a:rPr lang="en-US" sz="1600" dirty="0" err="1">
                          <a:solidFill>
                            <a:schemeClr val="tx1"/>
                          </a:solidFill>
                          <a:latin typeface="Montserrat" panose="00000500000000000000" pitchFamily="2" charset="0"/>
                        </a:rPr>
                        <a:t>Desastres</a:t>
                      </a:r>
                      <a:endParaRPr lang="en-US" sz="1600" dirty="0">
                        <a:solidFill>
                          <a:schemeClr val="tx1"/>
                        </a:solidFill>
                        <a:latin typeface="Montserrat" panose="00000500000000000000" pitchFamily="2" charset="0"/>
                      </a:endParaRPr>
                    </a:p>
                    <a:p>
                      <a:pPr marL="285750" indent="-285750">
                        <a:buFont typeface="Arial" panose="020B0604020202020204" pitchFamily="34" charset="0"/>
                        <a:buChar char="•"/>
                      </a:pPr>
                      <a:r>
                        <a:rPr lang="en-US" sz="1600" dirty="0" err="1">
                          <a:solidFill>
                            <a:schemeClr val="tx1"/>
                          </a:solidFill>
                          <a:latin typeface="Montserrat" panose="00000500000000000000" pitchFamily="2" charset="0"/>
                        </a:rPr>
                        <a:t>Aumentar</a:t>
                      </a:r>
                      <a:r>
                        <a:rPr lang="en-US" sz="1600" dirty="0">
                          <a:solidFill>
                            <a:schemeClr val="tx1"/>
                          </a:solidFill>
                          <a:latin typeface="Montserrat" panose="00000500000000000000" pitchFamily="2" charset="0"/>
                        </a:rPr>
                        <a:t> de </a:t>
                      </a:r>
                      <a:r>
                        <a:rPr lang="en-US" sz="1600" dirty="0" err="1">
                          <a:solidFill>
                            <a:schemeClr val="tx1"/>
                          </a:solidFill>
                          <a:latin typeface="Montserrat" panose="00000500000000000000" pitchFamily="2" charset="0"/>
                        </a:rPr>
                        <a:t>Capacidad</a:t>
                      </a:r>
                      <a:endParaRPr lang="en-US" sz="1600" dirty="0">
                        <a:solidFill>
                          <a:schemeClr val="tx1"/>
                        </a:solidFill>
                        <a:latin typeface="Montserrat" panose="00000500000000000000" pitchFamily="2" charset="0"/>
                      </a:endParaRPr>
                    </a:p>
                    <a:p>
                      <a:pPr marL="285750" indent="-285750">
                        <a:buFont typeface="Arial" panose="020B0604020202020204" pitchFamily="34" charset="0"/>
                        <a:buChar char="•"/>
                      </a:pPr>
                      <a:r>
                        <a:rPr lang="en-US" sz="1600" dirty="0" err="1">
                          <a:solidFill>
                            <a:schemeClr val="tx1"/>
                          </a:solidFill>
                          <a:latin typeface="Montserrat" panose="00000500000000000000" pitchFamily="2" charset="0"/>
                        </a:rPr>
                        <a:t>Resiliencia</a:t>
                      </a:r>
                      <a:r>
                        <a:rPr lang="en-US" sz="1600" dirty="0">
                          <a:solidFill>
                            <a:schemeClr val="tx1"/>
                          </a:solidFill>
                          <a:latin typeface="Montserrat" panose="00000500000000000000" pitchFamily="2" charset="0"/>
                        </a:rPr>
                        <a:t> de la </a:t>
                      </a:r>
                      <a:r>
                        <a:rPr lang="en-US" sz="1600" dirty="0" err="1">
                          <a:solidFill>
                            <a:schemeClr val="tx1"/>
                          </a:solidFill>
                          <a:latin typeface="Montserrat" panose="00000500000000000000" pitchFamily="2" charset="0"/>
                        </a:rPr>
                        <a:t>comunicación</a:t>
                      </a:r>
                      <a:endParaRPr lang="en-US" sz="1600" dirty="0">
                        <a:solidFill>
                          <a:schemeClr val="tx1"/>
                        </a:solidFill>
                        <a:latin typeface="Montserrat" panose="00000500000000000000" pitchFamily="2" charset="0"/>
                      </a:endParaRPr>
                    </a:p>
                    <a:p>
                      <a:pPr marL="285750" indent="-285750">
                        <a:buFont typeface="Arial" panose="020B0604020202020204" pitchFamily="34" charset="0"/>
                        <a:buChar char="•"/>
                      </a:pPr>
                      <a:r>
                        <a:rPr lang="es-ES" sz="1600" dirty="0">
                          <a:solidFill>
                            <a:schemeClr val="tx1"/>
                          </a:solidFill>
                          <a:latin typeface="Montserrat" panose="00000500000000000000" pitchFamily="2" charset="0"/>
                        </a:rPr>
                        <a:t>Diversificación de las oportunidades de financiación operativa</a:t>
                      </a:r>
                    </a:p>
                    <a:p>
                      <a:pPr marL="285750" indent="-285750">
                        <a:buFont typeface="Arial" panose="020B0604020202020204" pitchFamily="34" charset="0"/>
                        <a:buChar char="•"/>
                      </a:pPr>
                      <a:r>
                        <a:rPr lang="en-US" sz="1600" dirty="0" err="1">
                          <a:solidFill>
                            <a:schemeClr val="tx1"/>
                          </a:solidFill>
                          <a:latin typeface="Montserrat" panose="00000500000000000000" pitchFamily="2" charset="0"/>
                        </a:rPr>
                        <a:t>Tecnología</a:t>
                      </a:r>
                      <a:r>
                        <a:rPr lang="en-US" sz="1600" dirty="0">
                          <a:solidFill>
                            <a:schemeClr val="tx1"/>
                          </a:solidFill>
                          <a:latin typeface="Montserrat" panose="00000500000000000000" pitchFamily="2" charset="0"/>
                        </a:rPr>
                        <a:t> Ambiental/Verde</a:t>
                      </a:r>
                    </a:p>
                    <a:p>
                      <a:pPr marL="285750" indent="-285750">
                        <a:buFont typeface="Arial" panose="020B0604020202020204" pitchFamily="34" charset="0"/>
                        <a:buChar char="•"/>
                      </a:pPr>
                      <a:r>
                        <a:rPr lang="es-ES" sz="1600" dirty="0">
                          <a:solidFill>
                            <a:schemeClr val="tx1"/>
                          </a:solidFill>
                          <a:latin typeface="Montserrat" panose="00000500000000000000" pitchFamily="2" charset="0"/>
                        </a:rPr>
                        <a:t>Ampliación de los productos y servicios que se ofrecen</a:t>
                      </a:r>
                    </a:p>
                    <a:p>
                      <a:pPr marL="285750" indent="-285750">
                        <a:buFont typeface="Arial" panose="020B0604020202020204" pitchFamily="34" charset="0"/>
                        <a:buChar char="•"/>
                      </a:pPr>
                      <a:r>
                        <a:rPr lang="en-US" sz="1600" dirty="0" err="1">
                          <a:solidFill>
                            <a:schemeClr val="tx1"/>
                          </a:solidFill>
                          <a:latin typeface="Montserrat" panose="00000500000000000000" pitchFamily="2" charset="0"/>
                        </a:rPr>
                        <a:t>Tecnología</a:t>
                      </a:r>
                      <a:r>
                        <a:rPr lang="en-US" sz="1600" dirty="0">
                          <a:solidFill>
                            <a:schemeClr val="tx1"/>
                          </a:solidFill>
                          <a:latin typeface="Montserrat" panose="00000500000000000000" pitchFamily="2" charset="0"/>
                        </a:rPr>
                        <a:t> de la </a:t>
                      </a:r>
                      <a:r>
                        <a:rPr lang="en-US" sz="1600" dirty="0" err="1">
                          <a:solidFill>
                            <a:schemeClr val="tx1"/>
                          </a:solidFill>
                          <a:latin typeface="Montserrat" panose="00000500000000000000" pitchFamily="2" charset="0"/>
                        </a:rPr>
                        <a:t>Información</a:t>
                      </a:r>
                      <a:endParaRPr lang="en-US" sz="1600" dirty="0">
                        <a:solidFill>
                          <a:schemeClr val="tx1"/>
                        </a:solidFill>
                        <a:latin typeface="Montserrat" panose="00000500000000000000" pitchFamily="2" charset="0"/>
                      </a:endParaRPr>
                    </a:p>
                    <a:p>
                      <a:pPr marL="285750" indent="-285750">
                        <a:buFont typeface="Arial" panose="020B0604020202020204" pitchFamily="34" charset="0"/>
                        <a:buChar char="•"/>
                      </a:pPr>
                      <a:r>
                        <a:rPr lang="en-US" sz="1600" dirty="0" err="1">
                          <a:solidFill>
                            <a:schemeClr val="tx1"/>
                          </a:solidFill>
                          <a:latin typeface="Montserrat" panose="00000500000000000000" pitchFamily="2" charset="0"/>
                        </a:rPr>
                        <a:t>Mitigación</a:t>
                      </a:r>
                      <a:r>
                        <a:rPr lang="en-US" sz="1600" dirty="0">
                          <a:solidFill>
                            <a:schemeClr val="tx1"/>
                          </a:solidFill>
                          <a:latin typeface="Montserrat" panose="00000500000000000000" pitchFamily="2" charset="0"/>
                        </a:rPr>
                        <a:t> de la </a:t>
                      </a:r>
                      <a:r>
                        <a:rPr lang="en-US" sz="1600" dirty="0" err="1">
                          <a:solidFill>
                            <a:schemeClr val="tx1"/>
                          </a:solidFill>
                          <a:latin typeface="Montserrat" panose="00000500000000000000" pitchFamily="2" charset="0"/>
                        </a:rPr>
                        <a:t>Infraestructura</a:t>
                      </a:r>
                      <a:endParaRPr lang="en-US" sz="1600" dirty="0">
                        <a:solidFill>
                          <a:schemeClr val="tx1"/>
                        </a:solidFill>
                        <a:latin typeface="Montserrat" panose="00000500000000000000" pitchFamily="2" charset="0"/>
                      </a:endParaRPr>
                    </a:p>
                    <a:p>
                      <a:pPr marL="285750" indent="-285750">
                        <a:buFont typeface="Arial" panose="020B0604020202020204" pitchFamily="34" charset="0"/>
                        <a:buChar char="•"/>
                      </a:pPr>
                      <a:r>
                        <a:rPr lang="en-US" sz="1600" dirty="0">
                          <a:solidFill>
                            <a:schemeClr val="tx1"/>
                          </a:solidFill>
                          <a:latin typeface="Montserrat" panose="00000500000000000000" pitchFamily="2" charset="0"/>
                        </a:rPr>
                        <a:t>Comercio de </a:t>
                      </a:r>
                      <a:r>
                        <a:rPr lang="en-US" sz="1600" dirty="0" err="1">
                          <a:solidFill>
                            <a:schemeClr val="tx1"/>
                          </a:solidFill>
                          <a:latin typeface="Montserrat" panose="00000500000000000000" pitchFamily="2" charset="0"/>
                        </a:rPr>
                        <a:t>emergencia</a:t>
                      </a:r>
                      <a:endParaRPr lang="en-US" sz="1600" dirty="0">
                        <a:solidFill>
                          <a:schemeClr val="tx1"/>
                        </a:solidFill>
                        <a:latin typeface="Montserrat" panose="00000500000000000000" pitchFamily="2" charset="0"/>
                      </a:endParaRPr>
                    </a:p>
                    <a:p>
                      <a:pPr marL="285750" indent="-285750">
                        <a:buFont typeface="Arial" panose="020B0604020202020204" pitchFamily="34" charset="0"/>
                        <a:buChar char="•"/>
                      </a:pPr>
                      <a:r>
                        <a:rPr lang="en-US" sz="1600" dirty="0" err="1">
                          <a:solidFill>
                            <a:schemeClr val="tx1"/>
                          </a:solidFill>
                          <a:latin typeface="Montserrat" panose="00000500000000000000" pitchFamily="2" charset="0"/>
                        </a:rPr>
                        <a:t>Inventario</a:t>
                      </a:r>
                      <a:endParaRPr lang="en-US" sz="1600" dirty="0">
                        <a:solidFill>
                          <a:schemeClr val="tx1"/>
                        </a:solidFill>
                        <a:latin typeface="Montserrat" panose="000005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50716359"/>
                  </a:ext>
                </a:extLst>
              </a:tr>
            </a:tbl>
          </a:graphicData>
        </a:graphic>
      </p:graphicFrame>
      <p:sp>
        <p:nvSpPr>
          <p:cNvPr id="2" name="TextBox 1">
            <a:extLst>
              <a:ext uri="{FF2B5EF4-FFF2-40B4-BE49-F238E27FC236}">
                <a16:creationId xmlns:a16="http://schemas.microsoft.com/office/drawing/2014/main" id="{07C8B58E-1478-4F7A-60ED-1732E4D143B8}"/>
              </a:ext>
            </a:extLst>
          </p:cNvPr>
          <p:cNvSpPr txBox="1"/>
          <p:nvPr/>
        </p:nvSpPr>
        <p:spPr>
          <a:xfrm>
            <a:off x="917944" y="1091739"/>
            <a:ext cx="10974571" cy="646331"/>
          </a:xfrm>
          <a:prstGeom prst="rect">
            <a:avLst/>
          </a:prstGeom>
          <a:noFill/>
        </p:spPr>
        <p:txBody>
          <a:bodyPr wrap="square">
            <a:spAutoFit/>
          </a:bodyPr>
          <a:lstStyle/>
          <a:p>
            <a:pPr>
              <a:tabLst>
                <a:tab pos="8170863" algn="l"/>
              </a:tabLst>
            </a:pPr>
            <a:r>
              <a:rPr lang="en-US" sz="3600" b="1" dirty="0" err="1">
                <a:latin typeface="Montserrat" panose="00000500000000000000" pitchFamily="2" charset="0"/>
              </a:rPr>
              <a:t>Resiliencia</a:t>
            </a:r>
            <a:r>
              <a:rPr lang="en-US" sz="3600" b="1" dirty="0">
                <a:latin typeface="Montserrat" panose="00000500000000000000" pitchFamily="2" charset="0"/>
              </a:rPr>
              <a:t> Y </a:t>
            </a:r>
            <a:r>
              <a:rPr lang="en-US" sz="3600" b="1" dirty="0" err="1">
                <a:latin typeface="Montserrat" panose="00000500000000000000" pitchFamily="2" charset="0"/>
              </a:rPr>
              <a:t>Revitalización</a:t>
            </a:r>
            <a:r>
              <a:rPr lang="en-US" sz="3600" b="1" dirty="0">
                <a:latin typeface="Montserrat" panose="00000500000000000000" pitchFamily="2" charset="0"/>
              </a:rPr>
              <a:t> </a:t>
            </a:r>
            <a:r>
              <a:rPr lang="en-US" sz="3600" b="1" dirty="0" err="1">
                <a:latin typeface="Montserrat" panose="00000500000000000000" pitchFamily="2" charset="0"/>
              </a:rPr>
              <a:t>Económica</a:t>
            </a:r>
            <a:r>
              <a:rPr lang="en-US" sz="3600" b="1" dirty="0">
                <a:latin typeface="Montserrat" panose="00000500000000000000" pitchFamily="2" charset="0"/>
              </a:rPr>
              <a:t> </a:t>
            </a:r>
            <a:endParaRPr lang="en-VI" sz="3600" b="1" dirty="0">
              <a:latin typeface="Montserrat" panose="00000500000000000000" pitchFamily="2" charset="0"/>
            </a:endParaRPr>
          </a:p>
        </p:txBody>
      </p:sp>
    </p:spTree>
    <p:extLst>
      <p:ext uri="{BB962C8B-B14F-4D97-AF65-F5344CB8AC3E}">
        <p14:creationId xmlns:p14="http://schemas.microsoft.com/office/powerpoint/2010/main" val="15740839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0461F5-9BFC-5BBB-3B13-37F0976B69F2}"/>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84EA5854-77A7-B331-3695-19879D31AC54}"/>
              </a:ext>
            </a:extLst>
          </p:cNvPr>
          <p:cNvSpPr/>
          <p:nvPr/>
        </p:nvSpPr>
        <p:spPr>
          <a:xfrm>
            <a:off x="959279" y="1959936"/>
            <a:ext cx="6070786" cy="800173"/>
          </a:xfrm>
          <a:prstGeom prst="rect">
            <a:avLst/>
          </a:prstGeom>
          <a:solidFill>
            <a:srgbClr val="FFA41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s-ES" sz="2700" b="1" dirty="0">
                <a:latin typeface="Montserrat" panose="00000500000000000000" pitchFamily="2" charset="0"/>
              </a:rPr>
              <a:t>Desarrollo de la fuerza laboral 
Programa de Mitigación</a:t>
            </a:r>
            <a:endParaRPr lang="en-US" sz="2700" b="1" dirty="0">
              <a:latin typeface="Montserrat" panose="00000500000000000000" pitchFamily="2" charset="0"/>
            </a:endParaRPr>
          </a:p>
        </p:txBody>
      </p:sp>
      <p:sp>
        <p:nvSpPr>
          <p:cNvPr id="5" name="Rectangle 4">
            <a:extLst>
              <a:ext uri="{FF2B5EF4-FFF2-40B4-BE49-F238E27FC236}">
                <a16:creationId xmlns:a16="http://schemas.microsoft.com/office/drawing/2014/main" id="{4DDCEBD3-6F05-AA1F-8E8B-44D5E9FE2911}"/>
              </a:ext>
            </a:extLst>
          </p:cNvPr>
          <p:cNvSpPr/>
          <p:nvPr/>
        </p:nvSpPr>
        <p:spPr>
          <a:xfrm>
            <a:off x="6607277" y="1959935"/>
            <a:ext cx="4746522" cy="800173"/>
          </a:xfrm>
          <a:prstGeom prst="rect">
            <a:avLst/>
          </a:prstGeom>
          <a:solidFill>
            <a:schemeClr val="bg1"/>
          </a:solidFill>
          <a:ln>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US" sz="4000" b="1">
                <a:solidFill>
                  <a:schemeClr val="tx1"/>
                </a:solidFill>
                <a:latin typeface="Montserrat" panose="00000500000000000000" pitchFamily="2" charset="0"/>
              </a:rPr>
              <a:t>$8,000,000 </a:t>
            </a:r>
          </a:p>
        </p:txBody>
      </p:sp>
      <p:graphicFrame>
        <p:nvGraphicFramePr>
          <p:cNvPr id="7" name="Table 6">
            <a:extLst>
              <a:ext uri="{FF2B5EF4-FFF2-40B4-BE49-F238E27FC236}">
                <a16:creationId xmlns:a16="http://schemas.microsoft.com/office/drawing/2014/main" id="{7E6F1CEB-4CAD-B41C-DA1A-76A31213AA99}"/>
              </a:ext>
            </a:extLst>
          </p:cNvPr>
          <p:cNvGraphicFramePr>
            <a:graphicFrameLocks noGrp="1"/>
          </p:cNvGraphicFramePr>
          <p:nvPr>
            <p:extLst>
              <p:ext uri="{D42A27DB-BD31-4B8C-83A1-F6EECF244321}">
                <p14:modId xmlns:p14="http://schemas.microsoft.com/office/powerpoint/2010/main" val="4172151950"/>
              </p:ext>
            </p:extLst>
          </p:nvPr>
        </p:nvGraphicFramePr>
        <p:xfrm>
          <a:off x="959279" y="2760108"/>
          <a:ext cx="10394520" cy="2656840"/>
        </p:xfrm>
        <a:graphic>
          <a:graphicData uri="http://schemas.openxmlformats.org/drawingml/2006/table">
            <a:tbl>
              <a:tblPr firstRow="1" bandRow="1">
                <a:tableStyleId>{5C22544A-7EE6-4342-B048-85BDC9FD1C3A}</a:tableStyleId>
              </a:tblPr>
              <a:tblGrid>
                <a:gridCol w="5647998">
                  <a:extLst>
                    <a:ext uri="{9D8B030D-6E8A-4147-A177-3AD203B41FA5}">
                      <a16:colId xmlns:a16="http://schemas.microsoft.com/office/drawing/2014/main" val="1583879636"/>
                    </a:ext>
                  </a:extLst>
                </a:gridCol>
                <a:gridCol w="4746522">
                  <a:extLst>
                    <a:ext uri="{9D8B030D-6E8A-4147-A177-3AD203B41FA5}">
                      <a16:colId xmlns:a16="http://schemas.microsoft.com/office/drawing/2014/main" val="3021355411"/>
                    </a:ext>
                  </a:extLst>
                </a:gridCol>
              </a:tblGrid>
              <a:tr h="370840">
                <a:tc>
                  <a:txBody>
                    <a:bodyPr/>
                    <a:lstStyle/>
                    <a:p>
                      <a:r>
                        <a:rPr lang="en-US" dirty="0" err="1">
                          <a:solidFill>
                            <a:schemeClr val="tx1"/>
                          </a:solidFill>
                          <a:latin typeface="Montserrat" panose="00000500000000000000" pitchFamily="2" charset="0"/>
                        </a:rPr>
                        <a:t>Solicitantes</a:t>
                      </a:r>
                      <a:r>
                        <a:rPr lang="en-US" dirty="0">
                          <a:solidFill>
                            <a:schemeClr val="tx1"/>
                          </a:solidFill>
                          <a:latin typeface="Montserrat" panose="00000500000000000000" pitchFamily="2" charset="0"/>
                        </a:rPr>
                        <a:t> </a:t>
                      </a:r>
                      <a:r>
                        <a:rPr lang="en-US" dirty="0" err="1">
                          <a:solidFill>
                            <a:schemeClr val="tx1"/>
                          </a:solidFill>
                          <a:latin typeface="Montserrat" panose="00000500000000000000" pitchFamily="2" charset="0"/>
                        </a:rPr>
                        <a:t>Elegibles</a:t>
                      </a:r>
                      <a:endParaRPr lang="en-VI" dirty="0">
                        <a:solidFill>
                          <a:schemeClr val="tx1"/>
                        </a:solidFill>
                        <a:latin typeface="Montserrat" panose="000005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err="1">
                          <a:solidFill>
                            <a:schemeClr val="tx1"/>
                          </a:solidFill>
                          <a:latin typeface="Montserrat" panose="00000500000000000000" pitchFamily="2" charset="0"/>
                        </a:rPr>
                        <a:t>Ejemplo</a:t>
                      </a:r>
                      <a:r>
                        <a:rPr lang="en-US" dirty="0">
                          <a:solidFill>
                            <a:schemeClr val="tx1"/>
                          </a:solidFill>
                          <a:latin typeface="Montserrat" panose="00000500000000000000" pitchFamily="2" charset="0"/>
                        </a:rPr>
                        <a:t> de </a:t>
                      </a:r>
                      <a:r>
                        <a:rPr lang="en-US" dirty="0" err="1">
                          <a:solidFill>
                            <a:schemeClr val="tx1"/>
                          </a:solidFill>
                          <a:latin typeface="Montserrat" panose="00000500000000000000" pitchFamily="2" charset="0"/>
                        </a:rPr>
                        <a:t>Uso</a:t>
                      </a:r>
                      <a:endParaRPr lang="en-VI" dirty="0">
                        <a:solidFill>
                          <a:schemeClr val="tx1"/>
                        </a:solidFill>
                        <a:latin typeface="Montserrat" panose="000005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4052056"/>
                  </a:ext>
                </a:extLst>
              </a:tr>
              <a:tr h="370840">
                <a:tc>
                  <a:txBody>
                    <a:bodyPr/>
                    <a:lstStyle/>
                    <a:p>
                      <a:pPr marL="285750" indent="-285750">
                        <a:buFont typeface="Arial" panose="020B0604020202020204" pitchFamily="34" charset="0"/>
                        <a:buChar char="•"/>
                      </a:pPr>
                      <a:r>
                        <a:rPr lang="en-US" dirty="0" err="1">
                          <a:solidFill>
                            <a:schemeClr val="tx1"/>
                          </a:solidFill>
                          <a:latin typeface="Montserrat" panose="00000500000000000000" pitchFamily="2" charset="0"/>
                        </a:rPr>
                        <a:t>Proveedores</a:t>
                      </a:r>
                      <a:r>
                        <a:rPr lang="en-US" dirty="0">
                          <a:solidFill>
                            <a:schemeClr val="tx1"/>
                          </a:solidFill>
                          <a:latin typeface="Montserrat" panose="00000500000000000000" pitchFamily="2" charset="0"/>
                        </a:rPr>
                        <a:t> de </a:t>
                      </a:r>
                      <a:r>
                        <a:rPr lang="en-US" dirty="0" err="1">
                          <a:solidFill>
                            <a:schemeClr val="tx1"/>
                          </a:solidFill>
                          <a:latin typeface="Montserrat" panose="00000500000000000000" pitchFamily="2" charset="0"/>
                        </a:rPr>
                        <a:t>asistencia</a:t>
                      </a:r>
                      <a:r>
                        <a:rPr lang="en-US" dirty="0">
                          <a:solidFill>
                            <a:schemeClr val="tx1"/>
                          </a:solidFill>
                          <a:latin typeface="Montserrat" panose="00000500000000000000" pitchFamily="2" charset="0"/>
                        </a:rPr>
                        <a:t> </a:t>
                      </a:r>
                      <a:r>
                        <a:rPr lang="en-US" dirty="0" err="1">
                          <a:solidFill>
                            <a:schemeClr val="tx1"/>
                          </a:solidFill>
                          <a:latin typeface="Montserrat" panose="00000500000000000000" pitchFamily="2" charset="0"/>
                        </a:rPr>
                        <a:t>técnica</a:t>
                      </a:r>
                      <a:r>
                        <a:rPr lang="en-US" dirty="0">
                          <a:solidFill>
                            <a:schemeClr val="tx1"/>
                          </a:solidFill>
                          <a:latin typeface="Montserrat" panose="00000500000000000000" pitchFamily="2" charset="0"/>
                        </a:rPr>
                        <a:t> </a:t>
                      </a:r>
                    </a:p>
                    <a:p>
                      <a:pPr marL="285750" indent="-285750">
                        <a:buFont typeface="Arial" panose="020B0604020202020204" pitchFamily="34" charset="0"/>
                        <a:buChar char="•"/>
                      </a:pPr>
                      <a:r>
                        <a:rPr lang="es-ES" dirty="0">
                          <a:solidFill>
                            <a:schemeClr val="tx1"/>
                          </a:solidFill>
                          <a:latin typeface="Montserrat" panose="00000500000000000000" pitchFamily="2" charset="0"/>
                        </a:rPr>
                        <a:t>Entidades públicas y privadas, sin fines de lucro, con fines de lucro</a:t>
                      </a:r>
                    </a:p>
                    <a:p>
                      <a:pPr marL="285750" indent="-285750">
                        <a:buFont typeface="Arial" panose="020B0604020202020204" pitchFamily="34" charset="0"/>
                        <a:buChar char="•"/>
                      </a:pPr>
                      <a:r>
                        <a:rPr lang="en-US" dirty="0" err="1">
                          <a:solidFill>
                            <a:schemeClr val="tx1"/>
                          </a:solidFill>
                          <a:latin typeface="Montserrat" panose="00000500000000000000" pitchFamily="2" charset="0"/>
                        </a:rPr>
                        <a:t>Unidades</a:t>
                      </a:r>
                      <a:r>
                        <a:rPr lang="en-US" dirty="0">
                          <a:solidFill>
                            <a:schemeClr val="tx1"/>
                          </a:solidFill>
                          <a:latin typeface="Montserrat" panose="00000500000000000000" pitchFamily="2" charset="0"/>
                        </a:rPr>
                        <a:t> de </a:t>
                      </a:r>
                      <a:r>
                        <a:rPr lang="en-US" dirty="0" err="1">
                          <a:solidFill>
                            <a:schemeClr val="tx1"/>
                          </a:solidFill>
                          <a:latin typeface="Montserrat" panose="00000500000000000000" pitchFamily="2" charset="0"/>
                        </a:rPr>
                        <a:t>Gobierno</a:t>
                      </a:r>
                      <a:r>
                        <a:rPr lang="en-US" dirty="0">
                          <a:solidFill>
                            <a:schemeClr val="tx1"/>
                          </a:solidFill>
                          <a:latin typeface="Montserrat" panose="00000500000000000000" pitchFamily="2" charset="0"/>
                        </a:rPr>
                        <a:t>, </a:t>
                      </a:r>
                      <a:r>
                        <a:rPr lang="en-US" dirty="0" err="1">
                          <a:solidFill>
                            <a:schemeClr val="tx1"/>
                          </a:solidFill>
                          <a:latin typeface="Montserrat" panose="00000500000000000000" pitchFamily="2" charset="0"/>
                        </a:rPr>
                        <a:t>semiautónomas</a:t>
                      </a:r>
                      <a:r>
                        <a:rPr lang="en-US" dirty="0">
                          <a:solidFill>
                            <a:schemeClr val="tx1"/>
                          </a:solidFill>
                          <a:latin typeface="Montserrat" panose="00000500000000000000" pitchFamily="2" charset="0"/>
                        </a:rPr>
                        <a:t> o </a:t>
                      </a:r>
                      <a:r>
                        <a:rPr lang="en-US" dirty="0" err="1">
                          <a:solidFill>
                            <a:schemeClr val="tx1"/>
                          </a:solidFill>
                          <a:latin typeface="Montserrat" panose="00000500000000000000" pitchFamily="2" charset="0"/>
                        </a:rPr>
                        <a:t>independientes</a:t>
                      </a:r>
                      <a:endParaRPr lang="en-VI" dirty="0">
                        <a:solidFill>
                          <a:schemeClr val="tx1"/>
                        </a:solidFill>
                        <a:latin typeface="Montserrat" panose="000005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0" indent="-285750">
                        <a:buFont typeface="Arial" panose="020B0604020202020204" pitchFamily="34" charset="0"/>
                        <a:buChar char="•"/>
                      </a:pPr>
                      <a:r>
                        <a:rPr lang="en-US" dirty="0" err="1">
                          <a:solidFill>
                            <a:schemeClr val="tx1"/>
                          </a:solidFill>
                          <a:latin typeface="Montserrat" panose="00000500000000000000" pitchFamily="2" charset="0"/>
                        </a:rPr>
                        <a:t>Ocio</a:t>
                      </a:r>
                      <a:r>
                        <a:rPr lang="en-US" dirty="0">
                          <a:solidFill>
                            <a:schemeClr val="tx1"/>
                          </a:solidFill>
                          <a:latin typeface="Montserrat" panose="00000500000000000000" pitchFamily="2" charset="0"/>
                        </a:rPr>
                        <a:t> y </a:t>
                      </a:r>
                      <a:r>
                        <a:rPr lang="en-US" dirty="0" err="1">
                          <a:solidFill>
                            <a:schemeClr val="tx1"/>
                          </a:solidFill>
                          <a:latin typeface="Montserrat" panose="00000500000000000000" pitchFamily="2" charset="0"/>
                        </a:rPr>
                        <a:t>hostelería</a:t>
                      </a:r>
                      <a:endParaRPr lang="en-US" dirty="0">
                        <a:solidFill>
                          <a:schemeClr val="tx1"/>
                        </a:solidFill>
                        <a:latin typeface="Montserrat" panose="00000500000000000000" pitchFamily="2" charset="0"/>
                      </a:endParaRPr>
                    </a:p>
                    <a:p>
                      <a:pPr marL="285750" indent="-285750">
                        <a:buFont typeface="Arial" panose="020B0604020202020204" pitchFamily="34" charset="0"/>
                        <a:buChar char="•"/>
                      </a:pPr>
                      <a:r>
                        <a:rPr lang="en-US" dirty="0" err="1">
                          <a:solidFill>
                            <a:schemeClr val="tx1"/>
                          </a:solidFill>
                          <a:latin typeface="Montserrat" panose="00000500000000000000" pitchFamily="2" charset="0"/>
                        </a:rPr>
                        <a:t>Construcción</a:t>
                      </a:r>
                      <a:endParaRPr lang="en-US" dirty="0">
                        <a:solidFill>
                          <a:schemeClr val="tx1"/>
                        </a:solidFill>
                        <a:latin typeface="Montserrat" panose="00000500000000000000" pitchFamily="2" charset="0"/>
                      </a:endParaRPr>
                    </a:p>
                    <a:p>
                      <a:pPr marL="285750" indent="-285750">
                        <a:buFont typeface="Arial" panose="020B0604020202020204" pitchFamily="34" charset="0"/>
                        <a:buChar char="•"/>
                      </a:pPr>
                      <a:r>
                        <a:rPr lang="en-US" dirty="0" err="1">
                          <a:solidFill>
                            <a:schemeClr val="tx1"/>
                          </a:solidFill>
                          <a:latin typeface="Montserrat" panose="00000500000000000000" pitchFamily="2" charset="0"/>
                        </a:rPr>
                        <a:t>Tecnología</a:t>
                      </a:r>
                      <a:r>
                        <a:rPr lang="en-US" dirty="0">
                          <a:solidFill>
                            <a:schemeClr val="tx1"/>
                          </a:solidFill>
                          <a:latin typeface="Montserrat" panose="00000500000000000000" pitchFamily="2" charset="0"/>
                        </a:rPr>
                        <a:t> de la </a:t>
                      </a:r>
                      <a:r>
                        <a:rPr lang="en-US" dirty="0" err="1">
                          <a:solidFill>
                            <a:schemeClr val="tx1"/>
                          </a:solidFill>
                          <a:latin typeface="Montserrat" panose="00000500000000000000" pitchFamily="2" charset="0"/>
                        </a:rPr>
                        <a:t>información</a:t>
                      </a:r>
                      <a:endParaRPr lang="en-US" dirty="0">
                        <a:solidFill>
                          <a:schemeClr val="tx1"/>
                        </a:solidFill>
                        <a:latin typeface="Montserrat" panose="00000500000000000000" pitchFamily="2" charset="0"/>
                      </a:endParaRPr>
                    </a:p>
                    <a:p>
                      <a:pPr marL="285750" indent="-285750">
                        <a:buFont typeface="Arial" panose="020B0604020202020204" pitchFamily="34" charset="0"/>
                        <a:buChar char="•"/>
                      </a:pPr>
                      <a:r>
                        <a:rPr lang="en-US" dirty="0" err="1">
                          <a:solidFill>
                            <a:schemeClr val="tx1"/>
                          </a:solidFill>
                          <a:latin typeface="Montserrat" panose="00000500000000000000" pitchFamily="2" charset="0"/>
                        </a:rPr>
                        <a:t>Medicina</a:t>
                      </a:r>
                      <a:r>
                        <a:rPr lang="en-US" dirty="0">
                          <a:solidFill>
                            <a:schemeClr val="tx1"/>
                          </a:solidFill>
                          <a:latin typeface="Montserrat" panose="00000500000000000000" pitchFamily="2" charset="0"/>
                        </a:rPr>
                        <a:t> y </a:t>
                      </a:r>
                      <a:r>
                        <a:rPr lang="es-ES" dirty="0">
                          <a:latin typeface="Montserrat" panose="00000500000000000000" pitchFamily="2" charset="0"/>
                        </a:rPr>
                        <a:t>Cuidado de la salud</a:t>
                      </a:r>
                      <a:endParaRPr lang="en-US" dirty="0">
                        <a:solidFill>
                          <a:schemeClr val="tx1"/>
                        </a:solidFill>
                        <a:latin typeface="Montserrat" panose="00000500000000000000" pitchFamily="2" charset="0"/>
                      </a:endParaRPr>
                    </a:p>
                    <a:p>
                      <a:pPr marL="285750" indent="-285750">
                        <a:buFont typeface="Arial" panose="020B0604020202020204" pitchFamily="34" charset="0"/>
                        <a:buChar char="•"/>
                      </a:pPr>
                      <a:r>
                        <a:rPr lang="es-ES" dirty="0">
                          <a:solidFill>
                            <a:schemeClr val="tx1"/>
                          </a:solidFill>
                          <a:latin typeface="Montserrat" panose="00000500000000000000" pitchFamily="2" charset="0"/>
                        </a:rPr>
                        <a:t>Atención médica personal en el hogar</a:t>
                      </a:r>
                    </a:p>
                    <a:p>
                      <a:pPr marL="285750" indent="-285750">
                        <a:buFont typeface="Arial" panose="020B0604020202020204" pitchFamily="34" charset="0"/>
                        <a:buChar char="•"/>
                      </a:pPr>
                      <a:r>
                        <a:rPr lang="en-US" dirty="0" err="1">
                          <a:solidFill>
                            <a:schemeClr val="tx1"/>
                          </a:solidFill>
                          <a:latin typeface="Montserrat" panose="00000500000000000000" pitchFamily="2" charset="0"/>
                        </a:rPr>
                        <a:t>Tecnología</a:t>
                      </a:r>
                      <a:r>
                        <a:rPr lang="en-US" dirty="0">
                          <a:solidFill>
                            <a:schemeClr val="tx1"/>
                          </a:solidFill>
                          <a:latin typeface="Montserrat" panose="00000500000000000000" pitchFamily="2" charset="0"/>
                        </a:rPr>
                        <a:t> </a:t>
                      </a:r>
                      <a:r>
                        <a:rPr lang="en-US" dirty="0" err="1">
                          <a:solidFill>
                            <a:schemeClr val="tx1"/>
                          </a:solidFill>
                          <a:latin typeface="Montserrat" panose="00000500000000000000" pitchFamily="2" charset="0"/>
                        </a:rPr>
                        <a:t>medioambiental</a:t>
                      </a:r>
                      <a:endParaRPr lang="en-US" dirty="0">
                        <a:solidFill>
                          <a:schemeClr val="tx1"/>
                        </a:solidFill>
                        <a:latin typeface="Montserrat" panose="00000500000000000000" pitchFamily="2" charset="0"/>
                      </a:endParaRPr>
                    </a:p>
                    <a:p>
                      <a:pPr marL="285750" indent="-285750">
                        <a:buFont typeface="Arial" panose="020B0604020202020204" pitchFamily="34" charset="0"/>
                        <a:buChar char="•"/>
                      </a:pPr>
                      <a:r>
                        <a:rPr lang="en-US" dirty="0" err="1">
                          <a:solidFill>
                            <a:schemeClr val="tx1"/>
                          </a:solidFill>
                          <a:latin typeface="Montserrat" panose="00000500000000000000" pitchFamily="2" charset="0"/>
                        </a:rPr>
                        <a:t>Formación</a:t>
                      </a:r>
                      <a:r>
                        <a:rPr lang="en-US" dirty="0">
                          <a:solidFill>
                            <a:schemeClr val="tx1"/>
                          </a:solidFill>
                          <a:latin typeface="Montserrat" panose="00000500000000000000" pitchFamily="2" charset="0"/>
                        </a:rPr>
                        <a:t> </a:t>
                      </a:r>
                      <a:r>
                        <a:rPr lang="en-US" dirty="0" err="1">
                          <a:solidFill>
                            <a:schemeClr val="tx1"/>
                          </a:solidFill>
                          <a:latin typeface="Montserrat" panose="00000500000000000000" pitchFamily="2" charset="0"/>
                        </a:rPr>
                        <a:t>en</a:t>
                      </a:r>
                      <a:r>
                        <a:rPr lang="en-US" dirty="0">
                          <a:solidFill>
                            <a:schemeClr val="tx1"/>
                          </a:solidFill>
                          <a:latin typeface="Montserrat" panose="00000500000000000000" pitchFamily="2" charset="0"/>
                        </a:rPr>
                        <a:t> </a:t>
                      </a:r>
                      <a:r>
                        <a:rPr lang="en-US" dirty="0" err="1">
                          <a:solidFill>
                            <a:schemeClr val="tx1"/>
                          </a:solidFill>
                          <a:latin typeface="Montserrat" panose="00000500000000000000" pitchFamily="2" charset="0"/>
                        </a:rPr>
                        <a:t>innovación</a:t>
                      </a:r>
                      <a:r>
                        <a:rPr lang="en-US" dirty="0">
                          <a:solidFill>
                            <a:schemeClr val="tx1"/>
                          </a:solidFill>
                          <a:latin typeface="Montserrat" panose="00000500000000000000" pitchFamily="2" charset="0"/>
                        </a:rPr>
                        <a:t> sectorial</a:t>
                      </a:r>
                      <a:endParaRPr lang="en-VI" dirty="0">
                        <a:solidFill>
                          <a:schemeClr val="tx1"/>
                        </a:solidFill>
                        <a:latin typeface="Montserrat" panose="000005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50716359"/>
                  </a:ext>
                </a:extLst>
              </a:tr>
            </a:tbl>
          </a:graphicData>
        </a:graphic>
      </p:graphicFrame>
      <p:sp>
        <p:nvSpPr>
          <p:cNvPr id="6" name="TextBox 5">
            <a:extLst>
              <a:ext uri="{FF2B5EF4-FFF2-40B4-BE49-F238E27FC236}">
                <a16:creationId xmlns:a16="http://schemas.microsoft.com/office/drawing/2014/main" id="{505F39FE-E666-99EF-7ED3-1AD4C67A1A4F}"/>
              </a:ext>
            </a:extLst>
          </p:cNvPr>
          <p:cNvSpPr txBox="1"/>
          <p:nvPr/>
        </p:nvSpPr>
        <p:spPr>
          <a:xfrm>
            <a:off x="917944" y="1091739"/>
            <a:ext cx="10974571" cy="646331"/>
          </a:xfrm>
          <a:prstGeom prst="rect">
            <a:avLst/>
          </a:prstGeom>
          <a:noFill/>
        </p:spPr>
        <p:txBody>
          <a:bodyPr wrap="square">
            <a:spAutoFit/>
          </a:bodyPr>
          <a:lstStyle/>
          <a:p>
            <a:pPr>
              <a:tabLst>
                <a:tab pos="8170863" algn="l"/>
              </a:tabLst>
            </a:pPr>
            <a:r>
              <a:rPr lang="en-US" sz="3600" b="1" dirty="0" err="1">
                <a:latin typeface="Montserrat" panose="00000500000000000000" pitchFamily="2" charset="0"/>
              </a:rPr>
              <a:t>Resiliencia</a:t>
            </a:r>
            <a:r>
              <a:rPr lang="en-US" sz="3600" b="1" dirty="0">
                <a:latin typeface="Montserrat" panose="00000500000000000000" pitchFamily="2" charset="0"/>
              </a:rPr>
              <a:t> Y </a:t>
            </a:r>
            <a:r>
              <a:rPr lang="en-US" sz="3600" b="1" dirty="0" err="1">
                <a:latin typeface="Montserrat" panose="00000500000000000000" pitchFamily="2" charset="0"/>
              </a:rPr>
              <a:t>Revitalización</a:t>
            </a:r>
            <a:r>
              <a:rPr lang="en-US" sz="3600" b="1" dirty="0">
                <a:latin typeface="Montserrat" panose="00000500000000000000" pitchFamily="2" charset="0"/>
              </a:rPr>
              <a:t> </a:t>
            </a:r>
            <a:r>
              <a:rPr lang="en-US" sz="3600" b="1" dirty="0" err="1">
                <a:latin typeface="Montserrat" panose="00000500000000000000" pitchFamily="2" charset="0"/>
              </a:rPr>
              <a:t>Económica</a:t>
            </a:r>
            <a:r>
              <a:rPr lang="en-US" sz="3600" b="1" dirty="0">
                <a:latin typeface="Montserrat" panose="00000500000000000000" pitchFamily="2" charset="0"/>
              </a:rPr>
              <a:t> </a:t>
            </a:r>
            <a:endParaRPr lang="en-VI" sz="3600" b="1" dirty="0">
              <a:latin typeface="Montserrat" panose="00000500000000000000" pitchFamily="2" charset="0"/>
            </a:endParaRPr>
          </a:p>
        </p:txBody>
      </p:sp>
    </p:spTree>
    <p:extLst>
      <p:ext uri="{BB962C8B-B14F-4D97-AF65-F5344CB8AC3E}">
        <p14:creationId xmlns:p14="http://schemas.microsoft.com/office/powerpoint/2010/main" val="19559570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4D79939C-3E7D-2E62-9FA9-D97F3C2F5E0A}"/>
              </a:ext>
            </a:extLst>
          </p:cNvPr>
          <p:cNvSpPr txBox="1">
            <a:spLocks/>
          </p:cNvSpPr>
          <p:nvPr/>
        </p:nvSpPr>
        <p:spPr>
          <a:xfrm>
            <a:off x="2039497" y="1202842"/>
            <a:ext cx="9031626" cy="2290355"/>
          </a:xfrm>
          <a:prstGeom prst="rect">
            <a:avLst/>
          </a:prstGeom>
        </p:spPr>
        <p:txBody>
          <a:bodyPr vert="horz" lIns="91440" tIns="45720" rIns="91440" bIns="45720" rtlCol="0" anchor="b" anchorCtr="0">
            <a:normAutofit/>
          </a:bodyPr>
          <a:lstStyle>
            <a:lvl1pPr algn="l" defTabSz="914400" rtl="0" eaLnBrk="1" latinLnBrk="0" hangingPunct="1">
              <a:lnSpc>
                <a:spcPct val="85000"/>
              </a:lnSpc>
              <a:spcBef>
                <a:spcPct val="0"/>
              </a:spcBef>
              <a:buNone/>
              <a:defRPr sz="3200" kern="1200" spc="-50" baseline="0">
                <a:solidFill>
                  <a:schemeClr val="tx1">
                    <a:lumMod val="75000"/>
                    <a:lumOff val="25000"/>
                  </a:schemeClr>
                </a:solidFill>
                <a:latin typeface="Montserrat" panose="02000505000000020004" pitchFamily="2" charset="77"/>
                <a:ea typeface="+mj-ea"/>
                <a:cs typeface="+mj-cs"/>
              </a:defRPr>
            </a:lvl1pPr>
          </a:lstStyle>
          <a:p>
            <a:pPr algn="ctr"/>
            <a:r>
              <a:rPr lang="en-US" sz="6000" b="1" dirty="0">
                <a:solidFill>
                  <a:srgbClr val="93C954"/>
                </a:solidFill>
                <a:latin typeface="Montserrat"/>
              </a:rPr>
              <a:t>CDBG-MIT </a:t>
            </a:r>
            <a:endParaRPr lang="en-US" sz="6000" b="1" dirty="0">
              <a:solidFill>
                <a:srgbClr val="93C954"/>
              </a:solidFill>
              <a:latin typeface="Montserrat" panose="00000500000000000000" pitchFamily="2" charset="0"/>
            </a:endParaRPr>
          </a:p>
          <a:p>
            <a:pPr algn="ctr"/>
            <a:r>
              <a:rPr lang="en-US" sz="5400" b="1" dirty="0">
                <a:solidFill>
                  <a:srgbClr val="93C954"/>
                </a:solidFill>
                <a:latin typeface="Montserrat"/>
              </a:rPr>
              <a:t>PROYECTOS CUBIERTOS</a:t>
            </a:r>
          </a:p>
        </p:txBody>
      </p:sp>
      <p:pic>
        <p:nvPicPr>
          <p:cNvPr id="6" name="object 73">
            <a:extLst>
              <a:ext uri="{FF2B5EF4-FFF2-40B4-BE49-F238E27FC236}">
                <a16:creationId xmlns:a16="http://schemas.microsoft.com/office/drawing/2014/main" id="{952925D4-C924-FADC-372B-53AEAF93DF5E}"/>
              </a:ext>
            </a:extLst>
          </p:cNvPr>
          <p:cNvPicPr/>
          <p:nvPr/>
        </p:nvPicPr>
        <p:blipFill>
          <a:blip r:embed="rId2" cstate="print">
            <a:duotone>
              <a:schemeClr val="accent1">
                <a:shade val="45000"/>
                <a:satMod val="135000"/>
              </a:schemeClr>
              <a:prstClr val="white"/>
            </a:duotone>
            <a:extLst>
              <a:ext uri="{BEBA8EAE-BF5A-486C-A8C5-ECC9F3942E4B}">
                <a14:imgProps xmlns:a14="http://schemas.microsoft.com/office/drawing/2010/main">
                  <a14:imgLayer r:embed="rId3">
                    <a14:imgEffect>
                      <a14:colorTemperature colorTemp="5900"/>
                    </a14:imgEffect>
                  </a14:imgLayer>
                </a14:imgProps>
              </a:ext>
            </a:extLst>
          </a:blip>
          <a:stretch>
            <a:fillRect/>
          </a:stretch>
        </p:blipFill>
        <p:spPr>
          <a:xfrm>
            <a:off x="2201356" y="3765313"/>
            <a:ext cx="7795261" cy="1255996"/>
          </a:xfrm>
          <a:prstGeom prst="rect">
            <a:avLst/>
          </a:prstGeom>
        </p:spPr>
      </p:pic>
      <p:sp>
        <p:nvSpPr>
          <p:cNvPr id="3" name="TextBox 2">
            <a:extLst>
              <a:ext uri="{FF2B5EF4-FFF2-40B4-BE49-F238E27FC236}">
                <a16:creationId xmlns:a16="http://schemas.microsoft.com/office/drawing/2014/main" id="{B5A9D969-5FAE-5C0C-B26C-192992A22B5D}"/>
              </a:ext>
            </a:extLst>
          </p:cNvPr>
          <p:cNvSpPr txBox="1"/>
          <p:nvPr/>
        </p:nvSpPr>
        <p:spPr>
          <a:xfrm>
            <a:off x="1803756" y="5720831"/>
            <a:ext cx="8198177" cy="584775"/>
          </a:xfrm>
          <a:prstGeom prst="rect">
            <a:avLst/>
          </a:prstGeom>
          <a:noFill/>
        </p:spPr>
        <p:txBody>
          <a:bodyPr wrap="square">
            <a:spAutoFit/>
          </a:bodyPr>
          <a:lstStyle/>
          <a:p>
            <a:r>
              <a:rPr lang="es-ES" sz="1600" dirty="0">
                <a:solidFill>
                  <a:schemeClr val="accent1">
                    <a:lumMod val="75000"/>
                  </a:schemeClr>
                </a:solidFill>
              </a:rPr>
              <a:t>Identificados como Servicios Críticos y Líneas de Vida Comunitarias en el Plan de Mitigación de Riesgos de las Islas Vírgenes de EE. UU. de 2019.</a:t>
            </a:r>
            <a:endParaRPr lang="en-US" sz="1600" dirty="0">
              <a:solidFill>
                <a:schemeClr val="accent1">
                  <a:lumMod val="75000"/>
                </a:schemeClr>
              </a:solidFill>
            </a:endParaRPr>
          </a:p>
        </p:txBody>
      </p:sp>
    </p:spTree>
    <p:extLst>
      <p:ext uri="{BB962C8B-B14F-4D97-AF65-F5344CB8AC3E}">
        <p14:creationId xmlns:p14="http://schemas.microsoft.com/office/powerpoint/2010/main" val="40002279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57959" y="1105865"/>
            <a:ext cx="9057293" cy="855429"/>
          </a:xfrm>
        </p:spPr>
        <p:txBody>
          <a:bodyPr vert="horz" lIns="91440" tIns="45720" rIns="91440" bIns="45720" rtlCol="0" anchorCtr="0">
            <a:normAutofit fontScale="90000"/>
          </a:bodyPr>
          <a:lstStyle/>
          <a:p>
            <a:r>
              <a:rPr lang="en-US" b="1" spc="-30" dirty="0" err="1">
                <a:latin typeface="Montserrat"/>
              </a:rPr>
              <a:t>Proyectos</a:t>
            </a:r>
            <a:r>
              <a:rPr lang="en-US" b="1" spc="-30" dirty="0">
                <a:latin typeface="Montserrat"/>
              </a:rPr>
              <a:t> </a:t>
            </a:r>
            <a:r>
              <a:rPr lang="en-US" b="1" spc="-30" dirty="0" err="1">
                <a:latin typeface="Montserrat"/>
              </a:rPr>
              <a:t>Cubiertos</a:t>
            </a:r>
            <a:r>
              <a:rPr lang="en-US" b="1" spc="-30" dirty="0">
                <a:latin typeface="Montserrat"/>
              </a:rPr>
              <a:t>, </a:t>
            </a:r>
            <a:r>
              <a:rPr lang="en-US" b="1" spc="-30" dirty="0" err="1">
                <a:latin typeface="Montserrat"/>
              </a:rPr>
              <a:t>Definición</a:t>
            </a:r>
            <a:endParaRPr lang="en-US" b="1" dirty="0">
              <a:latin typeface="Montserrat"/>
            </a:endParaRPr>
          </a:p>
        </p:txBody>
      </p:sp>
      <p:sp>
        <p:nvSpPr>
          <p:cNvPr id="4" name="Content Placeholder 3">
            <a:extLst>
              <a:ext uri="{FF2B5EF4-FFF2-40B4-BE49-F238E27FC236}">
                <a16:creationId xmlns:a16="http://schemas.microsoft.com/office/drawing/2014/main" id="{E0B1A500-2F7E-C3E5-9483-0DFC4153F5D2}"/>
              </a:ext>
            </a:extLst>
          </p:cNvPr>
          <p:cNvSpPr>
            <a:spLocks noGrp="1"/>
          </p:cNvSpPr>
          <p:nvPr>
            <p:ph idx="1"/>
          </p:nvPr>
        </p:nvSpPr>
        <p:spPr>
          <a:xfrm>
            <a:off x="2445340" y="2134206"/>
            <a:ext cx="7423785" cy="1643527"/>
          </a:xfrm>
        </p:spPr>
        <p:txBody>
          <a:bodyPr lIns="91440" tIns="45720" rIns="91440" bIns="45720" anchor="t"/>
          <a:lstStyle/>
          <a:p>
            <a:pPr marL="0" lvl="0" indent="0">
              <a:buNone/>
            </a:pPr>
            <a:r>
              <a:rPr lang="es-ES" dirty="0">
                <a:latin typeface="Montserrat" panose="00000500000000000000" pitchFamily="2" charset="0"/>
                <a:cs typeface="Calibri"/>
              </a:rPr>
              <a:t>Un proyecto de infraestructura que tenga un costo total de $100 millones o más, con al menos $50 millones de fondos CDBG (independientemente de la fuente).</a:t>
            </a:r>
            <a:endParaRPr lang="en-US" dirty="0">
              <a:latin typeface="Montserrat" panose="00000500000000000000" pitchFamily="2" charset="0"/>
            </a:endParaRPr>
          </a:p>
        </p:txBody>
      </p:sp>
      <p:sp>
        <p:nvSpPr>
          <p:cNvPr id="5" name="TextBox 4">
            <a:extLst>
              <a:ext uri="{FF2B5EF4-FFF2-40B4-BE49-F238E27FC236}">
                <a16:creationId xmlns:a16="http://schemas.microsoft.com/office/drawing/2014/main" id="{37407F9F-BB6D-C231-BC26-8F7FD15FE2D4}"/>
              </a:ext>
            </a:extLst>
          </p:cNvPr>
          <p:cNvSpPr txBox="1"/>
          <p:nvPr/>
        </p:nvSpPr>
        <p:spPr>
          <a:xfrm>
            <a:off x="2256064" y="5282477"/>
            <a:ext cx="7802336" cy="1328023"/>
          </a:xfrm>
          <a:prstGeom prst="roundRect">
            <a:avLst/>
          </a:prstGeom>
          <a:solidFill>
            <a:schemeClr val="accent1"/>
          </a:solidFill>
        </p:spPr>
        <p:txBody>
          <a:bodyPr wrap="square" lIns="91440" tIns="45720" rIns="91440" bIns="45720" rtlCol="0" anchor="t">
            <a:spAutoFit/>
          </a:bodyPr>
          <a:lstStyle/>
          <a:p>
            <a:r>
              <a:rPr lang="es-ES" sz="2400">
                <a:solidFill>
                  <a:schemeClr val="bg1"/>
                </a:solidFill>
                <a:latin typeface="Montserrat"/>
                <a:cs typeface="Calibri Light"/>
              </a:rPr>
              <a:t>Todos los nuevos Proyectos Cubiertos por la Infraestructura desencadenan una Enmienda Sustancial.</a:t>
            </a:r>
            <a:endParaRPr lang="en-US" sz="2400">
              <a:solidFill>
                <a:schemeClr val="bg1"/>
              </a:solidFill>
            </a:endParaRPr>
          </a:p>
        </p:txBody>
      </p:sp>
    </p:spTree>
    <p:extLst>
      <p:ext uri="{BB962C8B-B14F-4D97-AF65-F5344CB8AC3E}">
        <p14:creationId xmlns:p14="http://schemas.microsoft.com/office/powerpoint/2010/main" val="16153804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8932" y="953327"/>
            <a:ext cx="8885349" cy="711936"/>
          </a:xfrm>
        </p:spPr>
        <p:txBody>
          <a:bodyPr>
            <a:normAutofit/>
          </a:bodyPr>
          <a:lstStyle/>
          <a:p>
            <a:r>
              <a:rPr lang="en-US" b="1" dirty="0" err="1">
                <a:latin typeface="Montserrat"/>
              </a:rPr>
              <a:t>Presentadores</a:t>
            </a:r>
            <a:endParaRPr lang="en-US" b="1" dirty="0">
              <a:latin typeface="Montserrat"/>
            </a:endParaRPr>
          </a:p>
        </p:txBody>
      </p:sp>
      <p:sp>
        <p:nvSpPr>
          <p:cNvPr id="30" name="Content Placeholder 2"/>
          <p:cNvSpPr>
            <a:spLocks noGrp="1"/>
          </p:cNvSpPr>
          <p:nvPr>
            <p:ph idx="1"/>
          </p:nvPr>
        </p:nvSpPr>
        <p:spPr>
          <a:xfrm>
            <a:off x="978931" y="1665263"/>
            <a:ext cx="9187623" cy="4996661"/>
          </a:xfrm>
        </p:spPr>
        <p:txBody>
          <a:bodyPr vert="horz" lIns="0" tIns="45720" rIns="0" bIns="45720" rtlCol="0" anchorCtr="0">
            <a:normAutofit/>
          </a:bodyPr>
          <a:lstStyle/>
          <a:p>
            <a:pPr marL="269875" marR="528955" indent="0">
              <a:spcBef>
                <a:spcPts val="0"/>
              </a:spcBef>
              <a:spcAft>
                <a:spcPts val="540"/>
              </a:spcAft>
              <a:buNone/>
            </a:pPr>
            <a:endParaRPr lang="en-US" sz="1600" b="1" i="1" dirty="0">
              <a:latin typeface="Montserrat"/>
              <a:ea typeface="Calibri"/>
            </a:endParaRPr>
          </a:p>
          <a:p>
            <a:pPr marL="269875" marR="528955" indent="0">
              <a:lnSpc>
                <a:spcPct val="110000"/>
              </a:lnSpc>
              <a:spcBef>
                <a:spcPts val="0"/>
              </a:spcBef>
              <a:buNone/>
            </a:pPr>
            <a:r>
              <a:rPr lang="en-US" sz="1600" b="1" dirty="0">
                <a:ea typeface="Calibri"/>
              </a:rPr>
              <a:t>Monee Edwards
VIHFA, </a:t>
            </a:r>
            <a:r>
              <a:rPr lang="en-US" sz="1600" b="1" dirty="0" err="1">
                <a:ea typeface="Calibri"/>
              </a:rPr>
              <a:t>Oficial</a:t>
            </a:r>
            <a:r>
              <a:rPr lang="en-US" sz="1600" b="1" dirty="0">
                <a:ea typeface="Calibri"/>
              </a:rPr>
              <a:t> de </a:t>
            </a:r>
            <a:r>
              <a:rPr lang="en-US" sz="1600" b="1" dirty="0" err="1">
                <a:ea typeface="Calibri"/>
              </a:rPr>
              <a:t>Información</a:t>
            </a:r>
            <a:r>
              <a:rPr lang="en-US" sz="1600" b="1" dirty="0">
                <a:ea typeface="Calibri"/>
              </a:rPr>
              <a:t> </a:t>
            </a:r>
            <a:r>
              <a:rPr lang="en-US" sz="1600" b="1" dirty="0" err="1">
                <a:ea typeface="Calibri"/>
              </a:rPr>
              <a:t>Pública</a:t>
            </a:r>
            <a:endParaRPr lang="en-US" sz="1600" b="1" dirty="0">
              <a:ea typeface="Calibri"/>
            </a:endParaRPr>
          </a:p>
          <a:p>
            <a:pPr marL="269875" marR="528955" indent="0">
              <a:lnSpc>
                <a:spcPct val="110000"/>
              </a:lnSpc>
              <a:spcBef>
                <a:spcPts val="0"/>
              </a:spcBef>
              <a:buNone/>
            </a:pPr>
            <a:r>
              <a:rPr lang="en-US" sz="1600" b="1" dirty="0">
                <a:ea typeface="Calibri"/>
              </a:rPr>
              <a:t>
Yeisan Matthew 
VIHFA, </a:t>
            </a:r>
            <a:r>
              <a:rPr lang="en-US" sz="1600" b="1" dirty="0" err="1">
                <a:ea typeface="Calibri"/>
              </a:rPr>
              <a:t>Directora</a:t>
            </a:r>
            <a:r>
              <a:rPr lang="en-US" sz="1600" b="1" dirty="0">
                <a:ea typeface="Calibri"/>
              </a:rPr>
              <a:t> de </a:t>
            </a:r>
            <a:r>
              <a:rPr lang="en-US" sz="1600" b="1" dirty="0" err="1">
                <a:ea typeface="Calibri"/>
              </a:rPr>
              <a:t>Mitigación</a:t>
            </a:r>
            <a:endParaRPr lang="en-US" sz="1600" b="1" dirty="0">
              <a:ea typeface="Calibri"/>
            </a:endParaRPr>
          </a:p>
          <a:p>
            <a:pPr marL="269875" marR="528955" indent="0">
              <a:lnSpc>
                <a:spcPct val="110000"/>
              </a:lnSpc>
              <a:spcBef>
                <a:spcPts val="0"/>
              </a:spcBef>
              <a:buNone/>
            </a:pPr>
            <a:r>
              <a:rPr lang="en-US" sz="1600" b="1" dirty="0">
                <a:ea typeface="Calibri"/>
              </a:rPr>
              <a:t>
Donnie Dorsett 
VIHFA, Subdirector de  </a:t>
            </a:r>
            <a:r>
              <a:rPr lang="en-US" sz="1600" b="1" dirty="0" err="1">
                <a:ea typeface="Calibri"/>
              </a:rPr>
              <a:t>Resiliencia</a:t>
            </a:r>
            <a:r>
              <a:rPr lang="en-US" sz="1600" b="1" dirty="0">
                <a:ea typeface="Calibri"/>
              </a:rPr>
              <a:t> y</a:t>
            </a:r>
          </a:p>
          <a:p>
            <a:pPr marL="269875" marR="528955" indent="0">
              <a:lnSpc>
                <a:spcPct val="110000"/>
              </a:lnSpc>
              <a:spcBef>
                <a:spcPts val="0"/>
              </a:spcBef>
              <a:buNone/>
            </a:pPr>
            <a:r>
              <a:rPr lang="en-US" sz="1600" b="1" dirty="0" err="1">
                <a:ea typeface="Calibri"/>
              </a:rPr>
              <a:t>Revitalización</a:t>
            </a:r>
            <a:r>
              <a:rPr lang="en-US" sz="1600" b="1" dirty="0">
                <a:ea typeface="Calibri"/>
              </a:rPr>
              <a:t>  </a:t>
            </a:r>
            <a:r>
              <a:rPr lang="en-US" sz="1600" b="1" dirty="0" err="1">
                <a:ea typeface="Calibri"/>
              </a:rPr>
              <a:t>Económica</a:t>
            </a:r>
            <a:endParaRPr lang="en-US" sz="1600" b="1" dirty="0">
              <a:ea typeface="Calibri"/>
            </a:endParaRPr>
          </a:p>
          <a:p>
            <a:pPr marL="269875" marR="528955" indent="0">
              <a:lnSpc>
                <a:spcPct val="110000"/>
              </a:lnSpc>
              <a:spcBef>
                <a:spcPts val="0"/>
              </a:spcBef>
              <a:buNone/>
            </a:pPr>
            <a:r>
              <a:rPr lang="en-US" sz="1600" b="1" dirty="0">
                <a:ea typeface="Calibri"/>
              </a:rPr>
              <a:t>
Rupert Pelle 
VIHFA, Subdirector de </a:t>
            </a:r>
            <a:r>
              <a:rPr lang="en-US" sz="1600" b="1" dirty="0" err="1">
                <a:ea typeface="Calibri"/>
              </a:rPr>
              <a:t>Infraestructura</a:t>
            </a:r>
            <a:r>
              <a:rPr lang="en-US" sz="1600" b="1" dirty="0">
                <a:ea typeface="Calibri"/>
              </a:rPr>
              <a:t>  
&amp; </a:t>
            </a:r>
            <a:r>
              <a:rPr lang="en-US" sz="1600" b="1" dirty="0" err="1">
                <a:ea typeface="Calibri"/>
              </a:rPr>
              <a:t>Facilidades</a:t>
            </a:r>
            <a:r>
              <a:rPr lang="en-US" sz="1600" b="1" dirty="0">
                <a:ea typeface="Calibri"/>
              </a:rPr>
              <a:t> </a:t>
            </a:r>
            <a:r>
              <a:rPr lang="en-US" sz="1600" b="1" dirty="0" err="1">
                <a:ea typeface="Calibri"/>
              </a:rPr>
              <a:t>Públicas</a:t>
            </a:r>
            <a:r>
              <a:rPr lang="en-US" sz="1600" b="1" dirty="0">
                <a:ea typeface="Calibri"/>
              </a:rPr>
              <a:t> 
</a:t>
            </a:r>
          </a:p>
          <a:p>
            <a:pPr marL="269875" marR="528955" indent="0">
              <a:lnSpc>
                <a:spcPct val="110000"/>
              </a:lnSpc>
              <a:spcBef>
                <a:spcPts val="0"/>
              </a:spcBef>
              <a:buNone/>
            </a:pPr>
            <a:r>
              <a:rPr lang="en-US" sz="1600" b="1" dirty="0">
                <a:ea typeface="Calibri"/>
              </a:rPr>
              <a:t>Jamillie Pérez 
VIHFA, </a:t>
            </a:r>
            <a:r>
              <a:rPr lang="en-US" sz="1600" b="1" dirty="0" err="1">
                <a:ea typeface="Calibri"/>
              </a:rPr>
              <a:t>Subdirectora</a:t>
            </a:r>
            <a:r>
              <a:rPr lang="en-US" sz="1600" b="1" dirty="0">
                <a:ea typeface="Calibri"/>
              </a:rPr>
              <a:t> de Vivienda y
</a:t>
            </a:r>
            <a:r>
              <a:rPr lang="en-US" sz="1600" b="1" dirty="0" err="1">
                <a:ea typeface="Calibri"/>
              </a:rPr>
              <a:t>Servicios</a:t>
            </a:r>
            <a:r>
              <a:rPr lang="en-US" sz="1600" b="1" dirty="0">
                <a:ea typeface="Calibri"/>
              </a:rPr>
              <a:t> </a:t>
            </a:r>
            <a:r>
              <a:rPr lang="en-US" sz="1600" b="1" dirty="0" err="1">
                <a:ea typeface="Calibri"/>
              </a:rPr>
              <a:t>Públicos</a:t>
            </a:r>
            <a:endParaRPr lang="en-US" sz="1600" dirty="0">
              <a:ea typeface="Calibri"/>
              <a:cs typeface="Helvetica"/>
            </a:endParaRPr>
          </a:p>
          <a:p>
            <a:pPr marL="269875" marR="528955" indent="0">
              <a:lnSpc>
                <a:spcPct val="110000"/>
              </a:lnSpc>
              <a:spcBef>
                <a:spcPts val="0"/>
              </a:spcBef>
              <a:buNone/>
            </a:pPr>
            <a:endParaRPr lang="en-US" sz="1600" dirty="0">
              <a:ea typeface="Calibri"/>
              <a:cs typeface="Helvetica"/>
            </a:endParaRPr>
          </a:p>
          <a:p>
            <a:pPr marL="269875" marR="528955" indent="0">
              <a:lnSpc>
                <a:spcPct val="110000"/>
              </a:lnSpc>
              <a:spcBef>
                <a:spcPts val="0"/>
              </a:spcBef>
              <a:buNone/>
            </a:pPr>
            <a:endParaRPr lang="en-US" sz="1600" dirty="0">
              <a:ea typeface="Calibri"/>
              <a:cs typeface="Helvetica"/>
            </a:endParaRPr>
          </a:p>
          <a:p>
            <a:pPr marL="269875" marR="528955" indent="0">
              <a:lnSpc>
                <a:spcPct val="110000"/>
              </a:lnSpc>
              <a:spcBef>
                <a:spcPts val="0"/>
              </a:spcBef>
              <a:buNone/>
            </a:pPr>
            <a:endParaRPr lang="en-US" sz="1600" dirty="0">
              <a:ea typeface="Calibri"/>
              <a:cs typeface="Helvetica"/>
            </a:endParaRPr>
          </a:p>
          <a:p>
            <a:pPr marL="269875" marR="528955" indent="0">
              <a:lnSpc>
                <a:spcPct val="110000"/>
              </a:lnSpc>
              <a:spcBef>
                <a:spcPts val="0"/>
              </a:spcBef>
              <a:buNone/>
            </a:pPr>
            <a:endParaRPr lang="en-US" sz="1600" dirty="0">
              <a:ea typeface="Calibri"/>
              <a:cs typeface="Helvetica"/>
            </a:endParaRPr>
          </a:p>
          <a:p>
            <a:pPr marL="269875" marR="528955" indent="0">
              <a:lnSpc>
                <a:spcPct val="110000"/>
              </a:lnSpc>
              <a:spcBef>
                <a:spcPts val="0"/>
              </a:spcBef>
              <a:buNone/>
            </a:pPr>
            <a:endParaRPr lang="en-US" sz="1600" dirty="0">
              <a:ea typeface="Calibri"/>
              <a:cs typeface="Helvetica"/>
            </a:endParaRPr>
          </a:p>
          <a:p>
            <a:pPr marL="749300" lvl="3"/>
            <a:endParaRPr lang="en-US" sz="1700" dirty="0">
              <a:latin typeface="Montserrat" panose="00000500000000000000" pitchFamily="2" charset="0"/>
            </a:endParaRPr>
          </a:p>
          <a:p>
            <a:endParaRPr lang="en-US" sz="1500" dirty="0">
              <a:latin typeface="Montserrat" panose="00000500000000000000" pitchFamily="2" charset="0"/>
            </a:endParaRPr>
          </a:p>
        </p:txBody>
      </p:sp>
      <p:sp>
        <p:nvSpPr>
          <p:cNvPr id="3" name="Slide Number Placeholder 3">
            <a:extLst>
              <a:ext uri="{FF2B5EF4-FFF2-40B4-BE49-F238E27FC236}">
                <a16:creationId xmlns:a16="http://schemas.microsoft.com/office/drawing/2014/main" id="{EED34329-28D6-BABD-A142-508713D11E59}"/>
              </a:ext>
            </a:extLst>
          </p:cNvPr>
          <p:cNvSpPr txBox="1">
            <a:spLocks/>
          </p:cNvSpPr>
          <p:nvPr/>
        </p:nvSpPr>
        <p:spPr>
          <a:xfrm>
            <a:off x="10058400" y="6459787"/>
            <a:ext cx="392624" cy="365125"/>
          </a:xfrm>
          <a:prstGeom prst="rect">
            <a:avLst/>
          </a:prstGeom>
        </p:spPr>
        <p:txBody>
          <a:bodyPr vert="horz" lIns="91440" tIns="45720" rIns="91440" bIns="45720" rtlCol="0" anchor="ctr"/>
          <a:lstStyle>
            <a:defPPr>
              <a:defRPr lang="en-US"/>
            </a:defPPr>
            <a:lvl1pPr marL="0" algn="ctr" defTabSz="457200" rtl="0" eaLnBrk="1" latinLnBrk="0" hangingPunct="1">
              <a:defRPr sz="1050" kern="1200">
                <a:solidFill>
                  <a:schemeClr val="bg1"/>
                </a:solidFill>
                <a:latin typeface="Roboto" panose="02000000000000000000" pitchFamily="2" charset="0"/>
                <a:ea typeface="Roboto" panose="02000000000000000000" pitchFamily="2" charset="0"/>
                <a:cs typeface="Roboto" panose="02000000000000000000" pitchFamily="2"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849CDC8-11EB-49C1-A0B4-5F6DA68453A7}" type="slidenum">
              <a:rPr lang="en-US"/>
              <a:pPr/>
              <a:t>2</a:t>
            </a:fld>
            <a:endParaRPr lang="en-US"/>
          </a:p>
        </p:txBody>
      </p:sp>
      <p:pic>
        <p:nvPicPr>
          <p:cNvPr id="5" name="Picture 4">
            <a:extLst>
              <a:ext uri="{FF2B5EF4-FFF2-40B4-BE49-F238E27FC236}">
                <a16:creationId xmlns:a16="http://schemas.microsoft.com/office/drawing/2014/main" id="{20770BDB-DDDB-C9C4-20A0-2784503B3045}"/>
              </a:ext>
            </a:extLst>
          </p:cNvPr>
          <p:cNvPicPr>
            <a:picLocks noChangeAspect="1"/>
          </p:cNvPicPr>
          <p:nvPr/>
        </p:nvPicPr>
        <p:blipFill>
          <a:blip r:embed="rId3"/>
          <a:stretch>
            <a:fillRect/>
          </a:stretch>
        </p:blipFill>
        <p:spPr>
          <a:xfrm>
            <a:off x="6429531" y="896311"/>
            <a:ext cx="4021493" cy="5843965"/>
          </a:xfrm>
          <a:prstGeom prst="rect">
            <a:avLst/>
          </a:prstGeom>
        </p:spPr>
      </p:pic>
    </p:spTree>
    <p:extLst>
      <p:ext uri="{BB962C8B-B14F-4D97-AF65-F5344CB8AC3E}">
        <p14:creationId xmlns:p14="http://schemas.microsoft.com/office/powerpoint/2010/main" val="6211107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4868" y="735174"/>
            <a:ext cx="6501698" cy="806079"/>
          </a:xfrm>
        </p:spPr>
        <p:txBody>
          <a:bodyPr vert="horz" lIns="91440" tIns="45720" rIns="91440" bIns="45720" rtlCol="0" anchor="b">
            <a:normAutofit fontScale="90000"/>
          </a:bodyPr>
          <a:lstStyle/>
          <a:p>
            <a:r>
              <a:rPr lang="en-US" b="1">
                <a:latin typeface="Montserrat"/>
              </a:rPr>
              <a:t>Veterans Drive Phase I</a:t>
            </a:r>
          </a:p>
        </p:txBody>
      </p:sp>
      <p:pic>
        <p:nvPicPr>
          <p:cNvPr id="6" name="Picture 5" descr="A green rectangle with text over a road and water&#10;&#10;Description automatically generated">
            <a:extLst>
              <a:ext uri="{FF2B5EF4-FFF2-40B4-BE49-F238E27FC236}">
                <a16:creationId xmlns:a16="http://schemas.microsoft.com/office/drawing/2014/main" id="{A1B53BCB-077F-7EB5-5FDB-1D2A5156D3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62459" y="1635961"/>
            <a:ext cx="8366106" cy="4705935"/>
          </a:xfrm>
          <a:prstGeom prst="rect">
            <a:avLst/>
          </a:prstGeom>
        </p:spPr>
      </p:pic>
    </p:spTree>
    <p:extLst>
      <p:ext uri="{BB962C8B-B14F-4D97-AF65-F5344CB8AC3E}">
        <p14:creationId xmlns:p14="http://schemas.microsoft.com/office/powerpoint/2010/main" val="4400504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471D44-99FE-5915-6552-4B32DF9B463A}"/>
              </a:ext>
            </a:extLst>
          </p:cNvPr>
          <p:cNvSpPr>
            <a:spLocks noGrp="1"/>
          </p:cNvSpPr>
          <p:nvPr>
            <p:ph type="title"/>
          </p:nvPr>
        </p:nvSpPr>
        <p:spPr>
          <a:xfrm>
            <a:off x="6772842" y="1171339"/>
            <a:ext cx="4803797" cy="588164"/>
          </a:xfrm>
        </p:spPr>
        <p:txBody>
          <a:bodyPr vert="horz" lIns="91440" tIns="45720" rIns="91440" bIns="45720" rtlCol="0">
            <a:normAutofit/>
          </a:bodyPr>
          <a:lstStyle/>
          <a:p>
            <a:r>
              <a:rPr lang="en-US" sz="3000" b="1" dirty="0"/>
              <a:t>¿</a:t>
            </a:r>
            <a:r>
              <a:rPr lang="en-US" sz="3000" b="1" dirty="0" err="1"/>
              <a:t>Qué</a:t>
            </a:r>
            <a:r>
              <a:rPr lang="en-US" sz="3000" b="1" dirty="0"/>
              <a:t> </a:t>
            </a:r>
            <a:r>
              <a:rPr lang="en-US" sz="3000" b="1" dirty="0" err="1"/>
              <a:t>obtenemos</a:t>
            </a:r>
            <a:r>
              <a:rPr lang="en-US" sz="3000" b="1" dirty="0"/>
              <a:t>?</a:t>
            </a:r>
          </a:p>
        </p:txBody>
      </p:sp>
      <p:sp>
        <p:nvSpPr>
          <p:cNvPr id="13" name="TextBox 12">
            <a:extLst>
              <a:ext uri="{FF2B5EF4-FFF2-40B4-BE49-F238E27FC236}">
                <a16:creationId xmlns:a16="http://schemas.microsoft.com/office/drawing/2014/main" id="{D4761159-2244-4CD8-81C1-49B41BC6D929}"/>
              </a:ext>
            </a:extLst>
          </p:cNvPr>
          <p:cNvSpPr txBox="1"/>
          <p:nvPr/>
        </p:nvSpPr>
        <p:spPr>
          <a:xfrm>
            <a:off x="6772842" y="1759503"/>
            <a:ext cx="5325682" cy="2031325"/>
          </a:xfrm>
          <a:prstGeom prst="rect">
            <a:avLst/>
          </a:prstGeom>
          <a:noFill/>
          <a:ln>
            <a:solidFill>
              <a:schemeClr val="bg1"/>
            </a:solidFill>
          </a:ln>
        </p:spPr>
        <p:txBody>
          <a:bodyPr wrap="square" lIns="91440" tIns="45720" rIns="91440" bIns="45720" rtlCol="0" anchor="t">
            <a:spAutoFit/>
          </a:bodyPr>
          <a:lstStyle/>
          <a:p>
            <a:r>
              <a:rPr lang="en-US" b="1" dirty="0">
                <a:latin typeface="Montserrat"/>
              </a:rPr>
              <a:t>En general, </a:t>
            </a:r>
            <a:r>
              <a:rPr lang="en-US" b="1" dirty="0" err="1">
                <a:latin typeface="Montserrat"/>
              </a:rPr>
              <a:t>el</a:t>
            </a:r>
            <a:r>
              <a:rPr lang="en-US" b="1" dirty="0">
                <a:latin typeface="Montserrat"/>
              </a:rPr>
              <a:t> </a:t>
            </a:r>
            <a:r>
              <a:rPr lang="en-US" b="1" dirty="0" err="1">
                <a:latin typeface="Montserrat"/>
              </a:rPr>
              <a:t>proyecto</a:t>
            </a:r>
            <a:r>
              <a:rPr lang="en-US" b="1" dirty="0">
                <a:latin typeface="Montserrat"/>
              </a:rPr>
              <a:t>:</a:t>
            </a:r>
            <a:endParaRPr lang="en-US" b="1" dirty="0">
              <a:latin typeface="Montserrat" panose="00000500000000000000" pitchFamily="2" charset="0"/>
            </a:endParaRPr>
          </a:p>
          <a:p>
            <a:pPr marL="285750" indent="-285750">
              <a:buClr>
                <a:schemeClr val="accent1">
                  <a:lumMod val="75000"/>
                </a:schemeClr>
              </a:buClr>
              <a:buFont typeface="Wingdings" panose="05000000000000000000" pitchFamily="2" charset="2"/>
              <a:buChar char="ü"/>
            </a:pPr>
            <a:r>
              <a:rPr lang="en-US" dirty="0" err="1">
                <a:latin typeface="Montserrat"/>
              </a:rPr>
              <a:t>Proporcionar</a:t>
            </a:r>
            <a:r>
              <a:rPr lang="en-US" dirty="0">
                <a:latin typeface="Montserrat"/>
              </a:rPr>
              <a:t> </a:t>
            </a:r>
            <a:r>
              <a:rPr lang="en-US" dirty="0" err="1">
                <a:latin typeface="Montserrat"/>
              </a:rPr>
              <a:t>resiliencia</a:t>
            </a:r>
            <a:endParaRPr lang="en-US" dirty="0">
              <a:latin typeface="Montserrat"/>
            </a:endParaRPr>
          </a:p>
          <a:p>
            <a:pPr marL="285750" indent="-285750">
              <a:buClr>
                <a:schemeClr val="accent1">
                  <a:lumMod val="75000"/>
                </a:schemeClr>
              </a:buClr>
              <a:buFont typeface="Wingdings" panose="05000000000000000000" pitchFamily="2" charset="2"/>
              <a:buChar char="ü"/>
            </a:pPr>
            <a:r>
              <a:rPr lang="es-ES" dirty="0">
                <a:latin typeface="Montserrat"/>
              </a:rPr>
              <a:t>Mejorar la capacidad de las carreteras</a:t>
            </a:r>
          </a:p>
          <a:p>
            <a:pPr marL="285750" indent="-285750">
              <a:buClr>
                <a:schemeClr val="accent1">
                  <a:lumMod val="75000"/>
                </a:schemeClr>
              </a:buClr>
              <a:buFont typeface="Wingdings" panose="05000000000000000000" pitchFamily="2" charset="2"/>
              <a:buChar char="ü"/>
            </a:pPr>
            <a:r>
              <a:rPr lang="es-ES" dirty="0">
                <a:latin typeface="Montserrat"/>
              </a:rPr>
              <a:t>Proporcionar mejoras en la Infraestructura verde</a:t>
            </a:r>
          </a:p>
          <a:p>
            <a:pPr marL="285750" indent="-285750">
              <a:buClr>
                <a:schemeClr val="accent1">
                  <a:lumMod val="75000"/>
                </a:schemeClr>
              </a:buClr>
              <a:buFont typeface="Wingdings" panose="05000000000000000000" pitchFamily="2" charset="2"/>
              <a:buChar char="ü"/>
            </a:pPr>
            <a:r>
              <a:rPr lang="es-ES" dirty="0">
                <a:latin typeface="Montserrat"/>
              </a:rPr>
              <a:t>Mejorar el paisaje urbano y el corredor peatonal</a:t>
            </a:r>
            <a:endParaRPr lang="en-US" dirty="0">
              <a:latin typeface="Montserrat"/>
            </a:endParaRPr>
          </a:p>
        </p:txBody>
      </p:sp>
      <p:sp>
        <p:nvSpPr>
          <p:cNvPr id="3" name="TextBox 2">
            <a:extLst>
              <a:ext uri="{FF2B5EF4-FFF2-40B4-BE49-F238E27FC236}">
                <a16:creationId xmlns:a16="http://schemas.microsoft.com/office/drawing/2014/main" id="{34ACF024-4F23-AAF7-0B97-68A8455B814A}"/>
              </a:ext>
            </a:extLst>
          </p:cNvPr>
          <p:cNvSpPr txBox="1"/>
          <p:nvPr/>
        </p:nvSpPr>
        <p:spPr>
          <a:xfrm>
            <a:off x="6902788" y="3965795"/>
            <a:ext cx="4926903" cy="2308324"/>
          </a:xfrm>
          <a:prstGeom prst="rect">
            <a:avLst/>
          </a:prstGeom>
          <a:noFill/>
          <a:ln>
            <a:solidFill>
              <a:schemeClr val="bg1"/>
            </a:solidFill>
          </a:ln>
        </p:spPr>
        <p:txBody>
          <a:bodyPr wrap="square" lIns="91440" tIns="45720" rIns="91440" bIns="45720" rtlCol="0" anchor="t">
            <a:spAutoFit/>
          </a:bodyPr>
          <a:lstStyle/>
          <a:p>
            <a:r>
              <a:rPr lang="en-US" b="1" dirty="0" err="1">
                <a:latin typeface="Montserrat"/>
              </a:rPr>
              <a:t>También</a:t>
            </a:r>
            <a:r>
              <a:rPr lang="en-US" b="1" dirty="0">
                <a:latin typeface="Montserrat"/>
              </a:rPr>
              <a:t>:</a:t>
            </a:r>
          </a:p>
          <a:p>
            <a:pPr marL="285750" indent="-285750">
              <a:buFont typeface="Wingdings" panose="05000000000000000000" pitchFamily="2" charset="2"/>
              <a:buChar char="ü"/>
            </a:pPr>
            <a:r>
              <a:rPr lang="es-ES" dirty="0">
                <a:latin typeface="Montserrat"/>
              </a:rPr>
              <a:t>Proporcionar mejoras en las aguas pluviales</a:t>
            </a:r>
          </a:p>
          <a:p>
            <a:pPr marL="285750" indent="-285750">
              <a:buFont typeface="Wingdings" panose="05000000000000000000" pitchFamily="2" charset="2"/>
              <a:buChar char="ü"/>
            </a:pPr>
            <a:r>
              <a:rPr lang="es-ES" dirty="0">
                <a:latin typeface="Montserrat"/>
              </a:rPr>
              <a:t>Proporcionar BMP para minimizar la erosión y la contaminación</a:t>
            </a:r>
          </a:p>
          <a:p>
            <a:pPr marL="285750" indent="-285750">
              <a:buFont typeface="Wingdings" panose="05000000000000000000" pitchFamily="2" charset="2"/>
              <a:buChar char="ü"/>
            </a:pPr>
            <a:r>
              <a:rPr lang="es-ES" dirty="0">
                <a:latin typeface="Montserrat"/>
              </a:rPr>
              <a:t>Mejorar la movilidad y la seguridad de los peatones</a:t>
            </a:r>
          </a:p>
          <a:p>
            <a:pPr marL="285750" indent="-285750">
              <a:buFont typeface="Wingdings" panose="05000000000000000000" pitchFamily="2" charset="2"/>
              <a:buChar char="ü"/>
            </a:pPr>
            <a:r>
              <a:rPr lang="en-US" dirty="0" err="1">
                <a:latin typeface="Montserrat"/>
              </a:rPr>
              <a:t>Evacuaciones</a:t>
            </a:r>
            <a:r>
              <a:rPr lang="en-US" dirty="0">
                <a:latin typeface="Montserrat"/>
              </a:rPr>
              <a:t> </a:t>
            </a:r>
            <a:r>
              <a:rPr lang="en-US" dirty="0" err="1">
                <a:latin typeface="Montserrat"/>
              </a:rPr>
              <a:t>más</a:t>
            </a:r>
            <a:r>
              <a:rPr lang="en-US" dirty="0">
                <a:latin typeface="Montserrat"/>
              </a:rPr>
              <a:t> </a:t>
            </a:r>
            <a:r>
              <a:rPr lang="en-US" dirty="0" err="1">
                <a:latin typeface="Montserrat"/>
              </a:rPr>
              <a:t>efectivas</a:t>
            </a:r>
            <a:endParaRPr lang="en-US" dirty="0">
              <a:latin typeface="Montserrat"/>
            </a:endParaRPr>
          </a:p>
        </p:txBody>
      </p:sp>
      <p:sp>
        <p:nvSpPr>
          <p:cNvPr id="10" name="TextBox 9">
            <a:extLst>
              <a:ext uri="{FF2B5EF4-FFF2-40B4-BE49-F238E27FC236}">
                <a16:creationId xmlns:a16="http://schemas.microsoft.com/office/drawing/2014/main" id="{BAF8F2E1-E2FA-93C1-2818-E6C6C68D35A9}"/>
              </a:ext>
            </a:extLst>
          </p:cNvPr>
          <p:cNvSpPr txBox="1"/>
          <p:nvPr/>
        </p:nvSpPr>
        <p:spPr>
          <a:xfrm>
            <a:off x="168214" y="5904787"/>
            <a:ext cx="6072996" cy="646331"/>
          </a:xfrm>
          <a:prstGeom prst="rect">
            <a:avLst/>
          </a:prstGeom>
          <a:noFill/>
        </p:spPr>
        <p:txBody>
          <a:bodyPr wrap="square">
            <a:spAutoFit/>
          </a:bodyPr>
          <a:lstStyle/>
          <a:p>
            <a:pPr algn="ctr"/>
            <a:r>
              <a:rPr lang="en-US" sz="3600" b="1">
                <a:effectLst>
                  <a:outerShdw blurRad="38100" dist="38100" dir="2700000" algn="tl">
                    <a:srgbClr val="000000">
                      <a:alpha val="43137"/>
                    </a:srgbClr>
                  </a:outerShdw>
                </a:effectLst>
                <a:latin typeface="Montserrat"/>
              </a:rPr>
              <a:t>Veterans Drive Phase II</a:t>
            </a:r>
            <a:endParaRPr lang="en-US" sz="3600">
              <a:effectLst>
                <a:outerShdw blurRad="38100" dist="38100" dir="2700000" algn="tl">
                  <a:srgbClr val="000000">
                    <a:alpha val="43137"/>
                  </a:srgbClr>
                </a:outerShdw>
              </a:effectLst>
            </a:endParaRPr>
          </a:p>
        </p:txBody>
      </p:sp>
      <p:pic>
        <p:nvPicPr>
          <p:cNvPr id="11" name="Picture 5" descr="Dept. of Public Works Secures $25 Million to Fund Phase 2 of Veterans Drive  Project">
            <a:extLst>
              <a:ext uri="{FF2B5EF4-FFF2-40B4-BE49-F238E27FC236}">
                <a16:creationId xmlns:a16="http://schemas.microsoft.com/office/drawing/2014/main" id="{3DA8CE18-C732-F618-B362-7B8D952E9F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8214" y="1741266"/>
            <a:ext cx="6372445" cy="35845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14949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feature_mini img">
            <a:extLst>
              <a:ext uri="{FF2B5EF4-FFF2-40B4-BE49-F238E27FC236}">
                <a16:creationId xmlns:a16="http://schemas.microsoft.com/office/drawing/2014/main" id="{B84F1499-BA9E-CD97-07B1-1403D3E41677}"/>
              </a:ext>
            </a:extLst>
          </p:cNvPr>
          <p:cNvPicPr>
            <a:picLocks noChangeAspect="1" noChangeArrowheads="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348112" y="972698"/>
            <a:ext cx="5277088" cy="5182957"/>
          </a:xfrm>
          <a:prstGeom prst="rect">
            <a:avLst/>
          </a:prstGeom>
          <a:solidFill>
            <a:srgbClr val="FFFFFF"/>
          </a:solidFill>
        </p:spPr>
      </p:pic>
      <p:sp>
        <p:nvSpPr>
          <p:cNvPr id="6" name="Content Placeholder 2">
            <a:extLst>
              <a:ext uri="{FF2B5EF4-FFF2-40B4-BE49-F238E27FC236}">
                <a16:creationId xmlns:a16="http://schemas.microsoft.com/office/drawing/2014/main" id="{497409A2-D84E-9930-07A8-4E83B08C3621}"/>
              </a:ext>
            </a:extLst>
          </p:cNvPr>
          <p:cNvSpPr>
            <a:spLocks noGrp="1"/>
          </p:cNvSpPr>
          <p:nvPr>
            <p:ph sz="quarter" idx="14"/>
          </p:nvPr>
        </p:nvSpPr>
        <p:spPr>
          <a:xfrm>
            <a:off x="5787888" y="1764064"/>
            <a:ext cx="5950087" cy="4241449"/>
          </a:xfrm>
        </p:spPr>
        <p:txBody>
          <a:bodyPr>
            <a:normAutofit/>
          </a:bodyPr>
          <a:lstStyle/>
          <a:p>
            <a:pPr marL="0"/>
            <a:r>
              <a:rPr lang="en-US" b="1" dirty="0"/>
              <a:t>  </a:t>
            </a:r>
          </a:p>
          <a:p>
            <a:r>
              <a:rPr lang="es-ES" dirty="0"/>
              <a:t>La Línea de Vida de Transporte abarca una amplia gama de modos de transporte, incluyendo carreteras, puentes, ferrocarriles, puertos, aeropuertos, sistemas de transporte público y proveedores de transporte privado</a:t>
            </a:r>
            <a:r>
              <a:rPr lang="en-US" dirty="0"/>
              <a:t>. </a:t>
            </a:r>
          </a:p>
          <a:p>
            <a:endParaRPr lang="en-US" dirty="0"/>
          </a:p>
          <a:p>
            <a:r>
              <a:rPr lang="es-ES" dirty="0"/>
              <a:t>Su objetivo principal es facilitar el transporte eficiente y seguro de personal, equipos y suministros a las zonas afectadas por desastres, así como la evacuación de personas de zonas peligrosas.</a:t>
            </a:r>
            <a:endParaRPr lang="en-US" b="1" dirty="0"/>
          </a:p>
          <a:p>
            <a:endParaRPr lang="en-US" dirty="0"/>
          </a:p>
          <a:p>
            <a:endParaRPr lang="en-US" dirty="0"/>
          </a:p>
        </p:txBody>
      </p:sp>
      <p:sp>
        <p:nvSpPr>
          <p:cNvPr id="2055" name="Title 3">
            <a:extLst>
              <a:ext uri="{FF2B5EF4-FFF2-40B4-BE49-F238E27FC236}">
                <a16:creationId xmlns:a16="http://schemas.microsoft.com/office/drawing/2014/main" id="{4A683F2A-3038-AEEF-6B3C-124B93035BA3}"/>
              </a:ext>
            </a:extLst>
          </p:cNvPr>
          <p:cNvSpPr>
            <a:spLocks noGrp="1"/>
          </p:cNvSpPr>
          <p:nvPr>
            <p:ph type="title"/>
          </p:nvPr>
        </p:nvSpPr>
        <p:spPr>
          <a:xfrm>
            <a:off x="5787887" y="972698"/>
            <a:ext cx="5950088" cy="620679"/>
          </a:xfrm>
        </p:spPr>
        <p:txBody>
          <a:bodyPr/>
          <a:lstStyle/>
          <a:p>
            <a:r>
              <a:rPr lang="en-US" b="1" dirty="0" err="1"/>
              <a:t>Línea</a:t>
            </a:r>
            <a:r>
              <a:rPr lang="en-US" b="1" dirty="0"/>
              <a:t> de Vida de </a:t>
            </a:r>
            <a:r>
              <a:rPr lang="en-US" b="1" dirty="0" err="1"/>
              <a:t>Transporte</a:t>
            </a:r>
            <a:br>
              <a:rPr lang="en-US" b="1" dirty="0"/>
            </a:br>
            <a:endParaRPr lang="en-US" dirty="0"/>
          </a:p>
        </p:txBody>
      </p:sp>
    </p:spTree>
    <p:extLst>
      <p:ext uri="{BB962C8B-B14F-4D97-AF65-F5344CB8AC3E}">
        <p14:creationId xmlns:p14="http://schemas.microsoft.com/office/powerpoint/2010/main" val="3060318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5974" y="997123"/>
            <a:ext cx="11680723" cy="567274"/>
          </a:xfrm>
        </p:spPr>
        <p:txBody>
          <a:bodyPr>
            <a:normAutofit fontScale="90000"/>
          </a:bodyPr>
          <a:lstStyle/>
          <a:p>
            <a:r>
              <a:rPr lang="es-ES" b="1" dirty="0">
                <a:latin typeface="Montserrat"/>
              </a:rPr>
              <a:t>Criterios adicionales: </a:t>
            </a:r>
            <a:r>
              <a:rPr lang="en-US" b="1" spc="-30" dirty="0" err="1">
                <a:latin typeface="Montserrat"/>
              </a:rPr>
              <a:t>Proyectos</a:t>
            </a:r>
            <a:r>
              <a:rPr lang="en-US" b="1" spc="-30" dirty="0">
                <a:latin typeface="Montserrat"/>
              </a:rPr>
              <a:t> </a:t>
            </a:r>
            <a:r>
              <a:rPr lang="en-US" b="1" spc="-30" dirty="0" err="1">
                <a:latin typeface="Montserrat"/>
              </a:rPr>
              <a:t>Cubiertos</a:t>
            </a:r>
            <a:endParaRPr lang="en-US" b="1" dirty="0">
              <a:latin typeface="Montserrat"/>
            </a:endParaRPr>
          </a:p>
        </p:txBody>
      </p:sp>
      <p:graphicFrame>
        <p:nvGraphicFramePr>
          <p:cNvPr id="6" name="Content Placeholder 2">
            <a:extLst>
              <a:ext uri="{FF2B5EF4-FFF2-40B4-BE49-F238E27FC236}">
                <a16:creationId xmlns:a16="http://schemas.microsoft.com/office/drawing/2014/main" id="{5B13730D-0C31-92F0-DFB5-B5436B242857}"/>
              </a:ext>
            </a:extLst>
          </p:cNvPr>
          <p:cNvGraphicFramePr>
            <a:graphicFrameLocks noGrp="1"/>
          </p:cNvGraphicFramePr>
          <p:nvPr>
            <p:ph idx="1"/>
            <p:extLst>
              <p:ext uri="{D42A27DB-BD31-4B8C-83A1-F6EECF244321}">
                <p14:modId xmlns:p14="http://schemas.microsoft.com/office/powerpoint/2010/main" val="2733911587"/>
              </p:ext>
            </p:extLst>
          </p:nvPr>
        </p:nvGraphicFramePr>
        <p:xfrm>
          <a:off x="2170494" y="1775922"/>
          <a:ext cx="7711441" cy="42853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TextBox 10">
            <a:extLst>
              <a:ext uri="{FF2B5EF4-FFF2-40B4-BE49-F238E27FC236}">
                <a16:creationId xmlns:a16="http://schemas.microsoft.com/office/drawing/2014/main" id="{CAC306D1-B59A-6C88-624C-305CD0993FDA}"/>
              </a:ext>
            </a:extLst>
          </p:cNvPr>
          <p:cNvSpPr txBox="1"/>
          <p:nvPr/>
        </p:nvSpPr>
        <p:spPr>
          <a:xfrm>
            <a:off x="2170493" y="6345143"/>
            <a:ext cx="7602954" cy="272415"/>
          </a:xfrm>
          <a:prstGeom prst="round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1000" dirty="0">
                <a:solidFill>
                  <a:srgbClr val="404040"/>
                </a:solidFill>
                <a:latin typeface="Montserrat"/>
                <a:ea typeface="Calibri"/>
                <a:cs typeface="Calibri"/>
              </a:rPr>
              <a:t>Aviso Principal: Sección V.A.13.b Criterios adicionales para los proyectos cubiertos</a:t>
            </a:r>
            <a:endParaRPr lang="en-US" sz="1000" dirty="0">
              <a:solidFill>
                <a:srgbClr val="404040"/>
              </a:solidFill>
              <a:latin typeface="Montserrat"/>
              <a:ea typeface="Calibri"/>
              <a:cs typeface="Calibri"/>
            </a:endParaRPr>
          </a:p>
        </p:txBody>
      </p:sp>
    </p:spTree>
    <p:extLst>
      <p:ext uri="{BB962C8B-B14F-4D97-AF65-F5344CB8AC3E}">
        <p14:creationId xmlns:p14="http://schemas.microsoft.com/office/powerpoint/2010/main" val="37400785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4173" y="1092488"/>
            <a:ext cx="9530408" cy="688983"/>
          </a:xfrm>
        </p:spPr>
        <p:txBody>
          <a:bodyPr>
            <a:normAutofit fontScale="90000"/>
          </a:bodyPr>
          <a:lstStyle/>
          <a:p>
            <a:r>
              <a:rPr lang="es-ES" b="1" spc="-127" dirty="0"/>
              <a:t>Tipos de Análisis de Costo de Beneficio </a:t>
            </a:r>
            <a:endParaRPr lang="en-US" b="1" dirty="0">
              <a:latin typeface="Montserrat"/>
            </a:endParaRPr>
          </a:p>
        </p:txBody>
      </p:sp>
      <p:sp>
        <p:nvSpPr>
          <p:cNvPr id="8" name="object 3">
            <a:extLst>
              <a:ext uri="{FF2B5EF4-FFF2-40B4-BE49-F238E27FC236}">
                <a16:creationId xmlns:a16="http://schemas.microsoft.com/office/drawing/2014/main" id="{481397F2-A9B9-0BE6-8A52-5DD2777DDDAC}"/>
              </a:ext>
            </a:extLst>
          </p:cNvPr>
          <p:cNvSpPr txBox="1">
            <a:spLocks noGrp="1"/>
          </p:cNvSpPr>
          <p:nvPr>
            <p:ph idx="1"/>
          </p:nvPr>
        </p:nvSpPr>
        <p:spPr>
          <a:xfrm>
            <a:off x="2438108" y="2356808"/>
            <a:ext cx="7508457" cy="4245553"/>
          </a:xfrm>
          <a:prstGeom prst="rect">
            <a:avLst/>
          </a:prstGeom>
        </p:spPr>
        <p:txBody>
          <a:bodyPr vert="horz" wrap="square" lIns="0" tIns="29051" rIns="0" bIns="0" rtlCol="0">
            <a:noAutofit/>
          </a:bodyPr>
          <a:lstStyle/>
          <a:p>
            <a:pPr marL="351790" indent="-342900">
              <a:lnSpc>
                <a:spcPct val="100000"/>
              </a:lnSpc>
              <a:spcBef>
                <a:spcPts val="229"/>
              </a:spcBef>
              <a:buAutoNum type="arabicPeriod"/>
              <a:tabLst>
                <a:tab pos="438150" algn="l"/>
                <a:tab pos="438626" algn="l"/>
              </a:tabLst>
            </a:pPr>
            <a:r>
              <a:rPr lang="en-US" sz="1600" b="1" spc="-19" dirty="0" err="1">
                <a:latin typeface="Montserrat" panose="00000500000000000000" pitchFamily="2" charset="0"/>
                <a:cs typeface="Calibri"/>
              </a:rPr>
              <a:t>Análisis</a:t>
            </a:r>
            <a:r>
              <a:rPr lang="en-US" sz="1600" b="1" spc="-19" dirty="0">
                <a:latin typeface="Montserrat" panose="00000500000000000000" pitchFamily="2" charset="0"/>
                <a:cs typeface="Calibri"/>
              </a:rPr>
              <a:t> de </a:t>
            </a:r>
            <a:r>
              <a:rPr lang="en-US" sz="1600" b="1" spc="-19" dirty="0" err="1">
                <a:latin typeface="Montserrat" panose="00000500000000000000" pitchFamily="2" charset="0"/>
                <a:cs typeface="Calibri"/>
              </a:rPr>
              <a:t>costos</a:t>
            </a:r>
            <a:r>
              <a:rPr lang="en-US" sz="1600" b="1" spc="-19" dirty="0">
                <a:latin typeface="Montserrat" panose="00000500000000000000" pitchFamily="2" charset="0"/>
                <a:cs typeface="Calibri"/>
              </a:rPr>
              <a:t> de </a:t>
            </a:r>
            <a:r>
              <a:rPr lang="en-US" sz="1600" b="1" spc="-19" dirty="0" err="1">
                <a:latin typeface="Montserrat" panose="00000500000000000000" pitchFamily="2" charset="0"/>
                <a:cs typeface="Calibri"/>
              </a:rPr>
              <a:t>beneficios</a:t>
            </a:r>
            <a:r>
              <a:rPr lang="en-US" sz="1600" b="1" spc="-19" dirty="0">
                <a:latin typeface="Montserrat" panose="00000500000000000000" pitchFamily="2" charset="0"/>
                <a:cs typeface="Calibri"/>
              </a:rPr>
              <a:t> de FEMA</a:t>
            </a:r>
          </a:p>
          <a:p>
            <a:pPr marL="351790" indent="-342900">
              <a:lnSpc>
                <a:spcPct val="100000"/>
              </a:lnSpc>
              <a:spcBef>
                <a:spcPts val="229"/>
              </a:spcBef>
              <a:buAutoNum type="arabicPeriod"/>
              <a:tabLst>
                <a:tab pos="438150" algn="l"/>
                <a:tab pos="438626" algn="l"/>
              </a:tabLst>
            </a:pPr>
            <a:endParaRPr sz="1600" dirty="0">
              <a:latin typeface="Montserrat" panose="00000500000000000000" pitchFamily="2" charset="0"/>
              <a:cs typeface="Calibri"/>
            </a:endParaRPr>
          </a:p>
          <a:p>
            <a:pPr marL="8890" indent="0">
              <a:lnSpc>
                <a:spcPct val="100000"/>
              </a:lnSpc>
              <a:spcBef>
                <a:spcPts val="150"/>
              </a:spcBef>
              <a:buNone/>
              <a:tabLst>
                <a:tab pos="438150" algn="l"/>
                <a:tab pos="438626" algn="l"/>
              </a:tabLst>
            </a:pPr>
            <a:r>
              <a:rPr lang="en-US" sz="1600" b="1" spc="-15" dirty="0">
                <a:latin typeface="Montserrat" panose="00000500000000000000" pitchFamily="2" charset="0"/>
                <a:cs typeface="Calibri"/>
              </a:rPr>
              <a:t>2. </a:t>
            </a:r>
            <a:r>
              <a:rPr lang="en-US" sz="1600" b="1" spc="-19" dirty="0" err="1">
                <a:latin typeface="Montserrat" panose="00000500000000000000" pitchFamily="2" charset="0"/>
                <a:cs typeface="Calibri"/>
              </a:rPr>
              <a:t>Análisis</a:t>
            </a:r>
            <a:r>
              <a:rPr lang="en-US" sz="1600" b="1" spc="-19" dirty="0">
                <a:latin typeface="Montserrat" panose="00000500000000000000" pitchFamily="2" charset="0"/>
                <a:cs typeface="Calibri"/>
              </a:rPr>
              <a:t> de </a:t>
            </a:r>
            <a:r>
              <a:rPr lang="en-US" sz="1600" b="1" spc="-19" dirty="0" err="1">
                <a:latin typeface="Montserrat" panose="00000500000000000000" pitchFamily="2" charset="0"/>
                <a:cs typeface="Calibri"/>
              </a:rPr>
              <a:t>costos</a:t>
            </a:r>
            <a:r>
              <a:rPr lang="en-US" sz="1600" b="1" spc="-19" dirty="0">
                <a:latin typeface="Montserrat" panose="00000500000000000000" pitchFamily="2" charset="0"/>
                <a:cs typeface="Calibri"/>
              </a:rPr>
              <a:t> de </a:t>
            </a:r>
            <a:r>
              <a:rPr lang="en-US" sz="1600" b="1" spc="-19" dirty="0" err="1">
                <a:latin typeface="Montserrat" panose="00000500000000000000" pitchFamily="2" charset="0"/>
                <a:cs typeface="Calibri"/>
              </a:rPr>
              <a:t>beneficios</a:t>
            </a:r>
            <a:r>
              <a:rPr lang="en-US" sz="1600" b="1" spc="-19" dirty="0">
                <a:latin typeface="Montserrat" panose="00000500000000000000" pitchFamily="2" charset="0"/>
                <a:cs typeface="Calibri"/>
              </a:rPr>
              <a:t> que no es de FEMA</a:t>
            </a:r>
            <a:endParaRPr lang="en-US" sz="1600" b="1" dirty="0">
              <a:latin typeface="Montserrat" panose="00000500000000000000" pitchFamily="2" charset="0"/>
              <a:cs typeface="Calibri"/>
            </a:endParaRPr>
          </a:p>
          <a:p>
            <a:pPr marL="738505" lvl="1" indent="-386715">
              <a:lnSpc>
                <a:spcPct val="100000"/>
              </a:lnSpc>
              <a:buFont typeface="+mj-lt"/>
              <a:buAutoNum type="alphaLcParenR"/>
              <a:tabLst>
                <a:tab pos="738664" algn="l"/>
                <a:tab pos="739139" algn="l"/>
              </a:tabLst>
            </a:pPr>
            <a:r>
              <a:rPr lang="en-US" sz="1600" spc="-19" dirty="0" err="1">
                <a:latin typeface="Montserrat" panose="00000500000000000000" pitchFamily="2" charset="0"/>
                <a:cs typeface="Calibri"/>
              </a:rPr>
              <a:t>Análisis</a:t>
            </a:r>
            <a:r>
              <a:rPr lang="en-US" sz="1600" spc="-19" dirty="0">
                <a:latin typeface="Montserrat" panose="00000500000000000000" pitchFamily="2" charset="0"/>
                <a:cs typeface="Calibri"/>
              </a:rPr>
              <a:t> de </a:t>
            </a:r>
            <a:r>
              <a:rPr lang="en-US" sz="1600" spc="-19" dirty="0" err="1">
                <a:latin typeface="Montserrat" panose="00000500000000000000" pitchFamily="2" charset="0"/>
                <a:cs typeface="Calibri"/>
              </a:rPr>
              <a:t>costos</a:t>
            </a:r>
            <a:r>
              <a:rPr lang="en-US" sz="1600" spc="-19" dirty="0">
                <a:latin typeface="Montserrat" panose="00000500000000000000" pitchFamily="2" charset="0"/>
                <a:cs typeface="Calibri"/>
              </a:rPr>
              <a:t> de </a:t>
            </a:r>
            <a:r>
              <a:rPr lang="en-US" sz="1600" spc="-19" dirty="0" err="1">
                <a:latin typeface="Montserrat" panose="00000500000000000000" pitchFamily="2" charset="0"/>
                <a:cs typeface="Calibri"/>
              </a:rPr>
              <a:t>beneficios</a:t>
            </a:r>
            <a:r>
              <a:rPr lang="en-US" sz="1600" spc="-19" dirty="0">
                <a:latin typeface="Montserrat" panose="00000500000000000000" pitchFamily="2" charset="0"/>
                <a:cs typeface="Calibri"/>
              </a:rPr>
              <a:t>  </a:t>
            </a:r>
            <a:r>
              <a:rPr lang="es-ES" sz="1600" dirty="0">
                <a:latin typeface="Montserrat" panose="00000500000000000000" pitchFamily="2" charset="0"/>
                <a:cs typeface="Calibri"/>
              </a:rPr>
              <a:t>fue completado o en curso por otra Agencia Federal</a:t>
            </a:r>
          </a:p>
          <a:p>
            <a:pPr marL="738505" lvl="1" indent="-386715">
              <a:lnSpc>
                <a:spcPct val="100000"/>
              </a:lnSpc>
              <a:buFont typeface="+mj-lt"/>
              <a:buAutoNum type="alphaLcParenR"/>
              <a:tabLst>
                <a:tab pos="738664" algn="l"/>
                <a:tab pos="739139" algn="l"/>
              </a:tabLst>
            </a:pPr>
            <a:r>
              <a:rPr lang="es-ES" sz="1600" dirty="0">
                <a:latin typeface="Montserrat" panose="00000500000000000000" pitchFamily="2" charset="0"/>
                <a:cs typeface="Calibri"/>
              </a:rPr>
              <a:t>Aborda una falla no corregible en la metodología aprobada por FEMA</a:t>
            </a:r>
          </a:p>
          <a:p>
            <a:pPr marL="738505" lvl="1" indent="-386715">
              <a:lnSpc>
                <a:spcPct val="100000"/>
              </a:lnSpc>
              <a:buFont typeface="+mj-lt"/>
              <a:buAutoNum type="alphaLcParenR"/>
              <a:tabLst>
                <a:tab pos="738664" algn="l"/>
                <a:tab pos="739139" algn="l"/>
              </a:tabLst>
            </a:pPr>
            <a:r>
              <a:rPr lang="es-ES" sz="1600" dirty="0">
                <a:latin typeface="Montserrat" panose="00000500000000000000" pitchFamily="2" charset="0"/>
                <a:cs typeface="Calibri"/>
              </a:rPr>
              <a:t>Propone un nuevo enfoque que no está disponible utilizando el  </a:t>
            </a:r>
            <a:r>
              <a:rPr lang="es-ES" sz="1600" dirty="0" err="1">
                <a:latin typeface="Montserrat" panose="00000500000000000000" pitchFamily="2" charset="0"/>
                <a:cs typeface="Calibri"/>
              </a:rPr>
              <a:t>toolkit</a:t>
            </a:r>
            <a:r>
              <a:rPr lang="es-ES" sz="1600" dirty="0">
                <a:latin typeface="Montserrat" panose="00000500000000000000" pitchFamily="2" charset="0"/>
                <a:cs typeface="Calibri"/>
              </a:rPr>
              <a:t> </a:t>
            </a:r>
            <a:r>
              <a:rPr lang="en-US" sz="1600" spc="-19" dirty="0" err="1">
                <a:latin typeface="Montserrat" panose="00000500000000000000" pitchFamily="2" charset="0"/>
                <a:cs typeface="Calibri"/>
              </a:rPr>
              <a:t>análisis</a:t>
            </a:r>
            <a:r>
              <a:rPr lang="en-US" sz="1600" spc="-19" dirty="0">
                <a:latin typeface="Montserrat" panose="00000500000000000000" pitchFamily="2" charset="0"/>
                <a:cs typeface="Calibri"/>
              </a:rPr>
              <a:t> de </a:t>
            </a:r>
            <a:r>
              <a:rPr lang="en-US" sz="1600" spc="-19" dirty="0" err="1">
                <a:latin typeface="Montserrat" panose="00000500000000000000" pitchFamily="2" charset="0"/>
                <a:cs typeface="Calibri"/>
              </a:rPr>
              <a:t>costos</a:t>
            </a:r>
            <a:r>
              <a:rPr lang="en-US" sz="1600" spc="-19" dirty="0">
                <a:latin typeface="Montserrat" panose="00000500000000000000" pitchFamily="2" charset="0"/>
                <a:cs typeface="Calibri"/>
              </a:rPr>
              <a:t> de </a:t>
            </a:r>
            <a:r>
              <a:rPr lang="en-US" sz="1600" spc="-19" dirty="0" err="1">
                <a:latin typeface="Montserrat" panose="00000500000000000000" pitchFamily="2" charset="0"/>
                <a:cs typeface="Calibri"/>
              </a:rPr>
              <a:t>beneficios</a:t>
            </a:r>
            <a:r>
              <a:rPr lang="es-ES" sz="1600" dirty="0">
                <a:latin typeface="Montserrat" panose="00000500000000000000" pitchFamily="2" charset="0"/>
                <a:cs typeface="Calibri"/>
              </a:rPr>
              <a:t> de FEMA</a:t>
            </a:r>
            <a:r>
              <a:rPr sz="1600" spc="-8" dirty="0">
                <a:latin typeface="Montserrat" panose="00000500000000000000" pitchFamily="2" charset="0"/>
                <a:cs typeface="Calibri"/>
              </a:rPr>
              <a:t>.</a:t>
            </a:r>
            <a:endParaRPr lang="en-US" sz="1600" spc="-8" dirty="0">
              <a:latin typeface="Montserrat" panose="00000500000000000000" pitchFamily="2" charset="0"/>
              <a:cs typeface="Calibri"/>
            </a:endParaRPr>
          </a:p>
          <a:p>
            <a:pPr marL="0" lvl="1" indent="0">
              <a:lnSpc>
                <a:spcPct val="100000"/>
              </a:lnSpc>
              <a:buNone/>
              <a:tabLst>
                <a:tab pos="447675" algn="l"/>
                <a:tab pos="738188" algn="l"/>
              </a:tabLst>
            </a:pPr>
            <a:r>
              <a:rPr lang="en-US" sz="1600" spc="-8" dirty="0">
                <a:latin typeface="Montserrat" panose="00000500000000000000" pitchFamily="2" charset="0"/>
                <a:cs typeface="Calibri"/>
              </a:rPr>
              <a:t> </a:t>
            </a:r>
            <a:r>
              <a:rPr lang="en-US" sz="1600" b="1" spc="-15" dirty="0">
                <a:latin typeface="Montserrat" panose="00000500000000000000" pitchFamily="2" charset="0"/>
                <a:cs typeface="Calibri"/>
              </a:rPr>
              <a:t>3. </a:t>
            </a:r>
            <a:r>
              <a:rPr lang="en-US" sz="1600" b="1" spc="-15" dirty="0" err="1">
                <a:latin typeface="Montserrat" panose="00000500000000000000" pitchFamily="2" charset="0"/>
                <a:cs typeface="Calibri"/>
              </a:rPr>
              <a:t>Demostración</a:t>
            </a:r>
            <a:r>
              <a:rPr lang="en-US" sz="1600" b="1" spc="-15" dirty="0">
                <a:latin typeface="Montserrat" panose="00000500000000000000" pitchFamily="2" charset="0"/>
                <a:cs typeface="Calibri"/>
              </a:rPr>
              <a:t> </a:t>
            </a:r>
            <a:r>
              <a:rPr lang="en-US" sz="1600" b="1" spc="-15" dirty="0" err="1">
                <a:latin typeface="Montserrat" panose="00000500000000000000" pitchFamily="2" charset="0"/>
                <a:cs typeface="Calibri"/>
              </a:rPr>
              <a:t>alternativa</a:t>
            </a:r>
            <a:r>
              <a:rPr lang="en-US" sz="1600" b="1" spc="-15" dirty="0">
                <a:latin typeface="Montserrat" panose="00000500000000000000" pitchFamily="2" charset="0"/>
                <a:cs typeface="Calibri"/>
              </a:rPr>
              <a:t> de </a:t>
            </a:r>
            <a:r>
              <a:rPr lang="en-US" sz="1600" b="1" spc="-15" dirty="0" err="1">
                <a:latin typeface="Montserrat" panose="00000500000000000000" pitchFamily="2" charset="0"/>
                <a:cs typeface="Calibri"/>
              </a:rPr>
              <a:t>beneficios</a:t>
            </a:r>
            <a:endParaRPr lang="en-US" sz="1600" b="1" spc="-8" dirty="0">
              <a:latin typeface="Montserrat" panose="00000500000000000000" pitchFamily="2" charset="0"/>
              <a:cs typeface="Calibri"/>
            </a:endParaRPr>
          </a:p>
          <a:p>
            <a:pPr marL="738505" marR="186055" indent="-386715">
              <a:lnSpc>
                <a:spcPct val="100000"/>
              </a:lnSpc>
              <a:spcBef>
                <a:spcPts val="585"/>
              </a:spcBef>
              <a:buAutoNum type="alphaLcParenR"/>
              <a:tabLst>
                <a:tab pos="738664" algn="l"/>
                <a:tab pos="739139" algn="l"/>
              </a:tabLst>
            </a:pPr>
            <a:r>
              <a:rPr lang="es-ES" sz="1600" spc="-8" dirty="0">
                <a:latin typeface="Montserrat" panose="00000500000000000000" pitchFamily="2" charset="0"/>
                <a:cs typeface="Calibri"/>
              </a:rPr>
              <a:t>El proyecto debe servir a las personas de baja eficiencia u otras personas que son menos capaces de mitigar los riesgos o de responder y recuperarse de los desastres</a:t>
            </a:r>
          </a:p>
          <a:p>
            <a:pPr marL="738505" marR="186055" indent="-386715">
              <a:lnSpc>
                <a:spcPct val="100000"/>
              </a:lnSpc>
              <a:spcBef>
                <a:spcPts val="585"/>
              </a:spcBef>
              <a:buAutoNum type="alphaLcParenR"/>
              <a:tabLst>
                <a:tab pos="738664" algn="l"/>
                <a:tab pos="739139" algn="l"/>
              </a:tabLst>
            </a:pPr>
            <a:r>
              <a:rPr lang="es-ES" sz="1600" dirty="0">
                <a:latin typeface="Montserrat"/>
              </a:rPr>
              <a:t>Alternativamente, los </a:t>
            </a:r>
            <a:r>
              <a:rPr lang="en-US" sz="1600" spc="-19" dirty="0" err="1">
                <a:latin typeface="Montserrat" panose="00000500000000000000" pitchFamily="2" charset="0"/>
                <a:cs typeface="Calibri"/>
              </a:rPr>
              <a:t>análisis</a:t>
            </a:r>
            <a:r>
              <a:rPr lang="en-US" sz="1600" spc="-19" dirty="0">
                <a:latin typeface="Montserrat" panose="00000500000000000000" pitchFamily="2" charset="0"/>
                <a:cs typeface="Calibri"/>
              </a:rPr>
              <a:t> de </a:t>
            </a:r>
            <a:r>
              <a:rPr lang="en-US" sz="1600" spc="-19" dirty="0" err="1">
                <a:latin typeface="Montserrat" panose="00000500000000000000" pitchFamily="2" charset="0"/>
                <a:cs typeface="Calibri"/>
              </a:rPr>
              <a:t>costos</a:t>
            </a:r>
            <a:r>
              <a:rPr lang="en-US" sz="1600" spc="-19" dirty="0">
                <a:latin typeface="Montserrat" panose="00000500000000000000" pitchFamily="2" charset="0"/>
                <a:cs typeface="Calibri"/>
              </a:rPr>
              <a:t> de </a:t>
            </a:r>
            <a:r>
              <a:rPr lang="en-US" sz="1600" spc="-19" dirty="0" err="1">
                <a:latin typeface="Montserrat" panose="00000500000000000000" pitchFamily="2" charset="0"/>
                <a:cs typeface="Calibri"/>
              </a:rPr>
              <a:t>beneficios</a:t>
            </a:r>
            <a:r>
              <a:rPr lang="es-ES" sz="1600" dirty="0">
                <a:latin typeface="Montserrat"/>
              </a:rPr>
              <a:t> deben de ser al menos 1% y deben demostrar beneficios únicos y concretos para las personas con ingresos bajos y medianos</a:t>
            </a:r>
            <a:endParaRPr lang="en-US" sz="1600" dirty="0">
              <a:solidFill>
                <a:srgbClr val="FF0000"/>
              </a:solidFill>
              <a:latin typeface="Montserrat"/>
            </a:endParaRPr>
          </a:p>
        </p:txBody>
      </p:sp>
      <p:sp>
        <p:nvSpPr>
          <p:cNvPr id="3" name="TextBox 2">
            <a:extLst>
              <a:ext uri="{FF2B5EF4-FFF2-40B4-BE49-F238E27FC236}">
                <a16:creationId xmlns:a16="http://schemas.microsoft.com/office/drawing/2014/main" id="{63EE886F-2722-2668-A16A-290F2C405325}"/>
              </a:ext>
            </a:extLst>
          </p:cNvPr>
          <p:cNvSpPr txBox="1"/>
          <p:nvPr/>
        </p:nvSpPr>
        <p:spPr>
          <a:xfrm>
            <a:off x="2341771" y="1788335"/>
            <a:ext cx="7508457" cy="408623"/>
          </a:xfrm>
          <a:prstGeom prst="roundRect">
            <a:avLst/>
          </a:prstGeom>
          <a:solidFill>
            <a:schemeClr val="accent1"/>
          </a:solidFill>
          <a:ln>
            <a:solidFill>
              <a:schemeClr val="bg2"/>
            </a:solidFill>
          </a:ln>
        </p:spPr>
        <p:style>
          <a:lnRef idx="2">
            <a:schemeClr val="accent6"/>
          </a:lnRef>
          <a:fillRef idx="1">
            <a:schemeClr val="lt1"/>
          </a:fillRef>
          <a:effectRef idx="0">
            <a:schemeClr val="accent6"/>
          </a:effectRef>
          <a:fontRef idx="minor">
            <a:schemeClr val="dk1"/>
          </a:fontRef>
        </p:style>
        <p:txBody>
          <a:bodyPr wrap="square" lIns="91440" tIns="45720" rIns="91440" bIns="45720" rtlCol="0" anchor="t">
            <a:spAutoFit/>
          </a:bodyPr>
          <a:lstStyle/>
          <a:p>
            <a:pPr algn="ctr"/>
            <a:r>
              <a:rPr lang="es-ES" b="1" dirty="0">
                <a:solidFill>
                  <a:schemeClr val="bg1"/>
                </a:solidFill>
                <a:latin typeface="Montserrat"/>
              </a:rPr>
              <a:t>El análisis de costo de beneficio debe ser superior al 1%</a:t>
            </a:r>
            <a:endParaRPr lang="en-US" b="1" dirty="0">
              <a:solidFill>
                <a:schemeClr val="bg1"/>
              </a:solidFill>
              <a:cs typeface="Calibri"/>
            </a:endParaRPr>
          </a:p>
        </p:txBody>
      </p:sp>
    </p:spTree>
    <p:extLst>
      <p:ext uri="{BB962C8B-B14F-4D97-AF65-F5344CB8AC3E}">
        <p14:creationId xmlns:p14="http://schemas.microsoft.com/office/powerpoint/2010/main" val="15282237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12AA4-0CF5-3BB0-ABBB-309306587776}"/>
              </a:ext>
            </a:extLst>
          </p:cNvPr>
          <p:cNvSpPr>
            <a:spLocks noGrp="1"/>
          </p:cNvSpPr>
          <p:nvPr>
            <p:ph type="title"/>
          </p:nvPr>
        </p:nvSpPr>
        <p:spPr>
          <a:xfrm>
            <a:off x="3410867" y="1055734"/>
            <a:ext cx="6938939" cy="736282"/>
          </a:xfrm>
        </p:spPr>
        <p:txBody>
          <a:bodyPr/>
          <a:lstStyle/>
          <a:p>
            <a:r>
              <a:rPr lang="en-US" b="1" dirty="0">
                <a:latin typeface="Montserrat"/>
              </a:rPr>
              <a:t>¿</a:t>
            </a:r>
            <a:r>
              <a:rPr lang="en-US" b="1" dirty="0" err="1">
                <a:latin typeface="Montserrat"/>
              </a:rPr>
              <a:t>Deberíamos</a:t>
            </a:r>
            <a:r>
              <a:rPr lang="en-US" b="1" dirty="0">
                <a:latin typeface="Montserrat"/>
              </a:rPr>
              <a:t> </a:t>
            </a:r>
            <a:r>
              <a:rPr lang="en-US" b="1" dirty="0" err="1">
                <a:latin typeface="Montserrat"/>
              </a:rPr>
              <a:t>hacerlo</a:t>
            </a:r>
            <a:r>
              <a:rPr lang="en-US" b="1" dirty="0">
                <a:latin typeface="Montserrat"/>
              </a:rPr>
              <a:t>?</a:t>
            </a:r>
            <a:endParaRPr lang="en-US" b="1" dirty="0"/>
          </a:p>
        </p:txBody>
      </p:sp>
      <p:sp>
        <p:nvSpPr>
          <p:cNvPr id="4" name="Content Placeholder 3">
            <a:extLst>
              <a:ext uri="{FF2B5EF4-FFF2-40B4-BE49-F238E27FC236}">
                <a16:creationId xmlns:a16="http://schemas.microsoft.com/office/drawing/2014/main" id="{DE7F36E8-80F5-8A27-66AA-4170914AAAB0}"/>
              </a:ext>
            </a:extLst>
          </p:cNvPr>
          <p:cNvSpPr>
            <a:spLocks noGrp="1"/>
          </p:cNvSpPr>
          <p:nvPr>
            <p:ph sz="half" idx="2"/>
          </p:nvPr>
        </p:nvSpPr>
        <p:spPr>
          <a:xfrm>
            <a:off x="2309746" y="2821568"/>
            <a:ext cx="3703320" cy="770467"/>
          </a:xfrm>
        </p:spPr>
        <p:txBody>
          <a:bodyPr/>
          <a:lstStyle/>
          <a:p>
            <a:endParaRPr lang="en-US"/>
          </a:p>
          <a:p>
            <a:endParaRPr lang="en-US"/>
          </a:p>
        </p:txBody>
      </p:sp>
      <p:sp>
        <p:nvSpPr>
          <p:cNvPr id="5" name="Text Placeholder 4">
            <a:extLst>
              <a:ext uri="{FF2B5EF4-FFF2-40B4-BE49-F238E27FC236}">
                <a16:creationId xmlns:a16="http://schemas.microsoft.com/office/drawing/2014/main" id="{41CBB281-7BD8-50CA-9102-EFE484D9E4EF}"/>
              </a:ext>
            </a:extLst>
          </p:cNvPr>
          <p:cNvSpPr>
            <a:spLocks noGrp="1"/>
          </p:cNvSpPr>
          <p:nvPr>
            <p:ph type="body" sz="quarter" idx="3"/>
          </p:nvPr>
        </p:nvSpPr>
        <p:spPr>
          <a:xfrm>
            <a:off x="5696736" y="1776784"/>
            <a:ext cx="6178930" cy="736282"/>
          </a:xfrm>
        </p:spPr>
        <p:txBody>
          <a:bodyPr/>
          <a:lstStyle/>
          <a:p>
            <a:pPr algn="ctr"/>
            <a:r>
              <a:rPr lang="en-US" b="1" dirty="0">
                <a:latin typeface="Montserrat"/>
              </a:rPr>
              <a:t>RESUMEN DE COSTOS DE BENEFICIOS</a:t>
            </a:r>
          </a:p>
        </p:txBody>
      </p:sp>
      <p:sp>
        <p:nvSpPr>
          <p:cNvPr id="84" name="Content Placeholder 5">
            <a:extLst>
              <a:ext uri="{FF2B5EF4-FFF2-40B4-BE49-F238E27FC236}">
                <a16:creationId xmlns:a16="http://schemas.microsoft.com/office/drawing/2014/main" id="{098F8CF1-5E72-4D22-2338-217879C74A4D}"/>
              </a:ext>
            </a:extLst>
          </p:cNvPr>
          <p:cNvSpPr txBox="1">
            <a:spLocks/>
          </p:cNvSpPr>
          <p:nvPr/>
        </p:nvSpPr>
        <p:spPr>
          <a:xfrm>
            <a:off x="316335" y="2587794"/>
            <a:ext cx="5063480" cy="3733330"/>
          </a:xfrm>
          <a:prstGeom prst="rect">
            <a:avLst/>
          </a:prstGeom>
        </p:spPr>
        <p:txBody>
          <a:bodyPr vert="horz" wrap="square" lIns="0" tIns="45720" rIns="0" bIns="45720" rtlCol="0" anchor="t" anchorCtr="0">
            <a:sp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1800" kern="1200">
                <a:solidFill>
                  <a:schemeClr val="tx1">
                    <a:lumMod val="75000"/>
                    <a:lumOff val="25000"/>
                  </a:schemeClr>
                </a:solidFill>
                <a:latin typeface="Montserrat" panose="02000505000000020004" pitchFamily="2" charset="77"/>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ontserrat" panose="02000505000000020004" pitchFamily="2" charset="77"/>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200" kern="1200">
                <a:solidFill>
                  <a:schemeClr val="tx1">
                    <a:lumMod val="75000"/>
                    <a:lumOff val="25000"/>
                  </a:schemeClr>
                </a:solidFill>
                <a:latin typeface="Montserrat" panose="02000505000000020004" pitchFamily="2" charset="77"/>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200" kern="1200">
                <a:solidFill>
                  <a:schemeClr val="tx1">
                    <a:lumMod val="75000"/>
                    <a:lumOff val="25000"/>
                  </a:schemeClr>
                </a:solidFill>
                <a:latin typeface="Montserrat" panose="02000505000000020004" pitchFamily="2" charset="77"/>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200" kern="1200">
                <a:solidFill>
                  <a:schemeClr val="tx1">
                    <a:lumMod val="75000"/>
                    <a:lumOff val="25000"/>
                  </a:schemeClr>
                </a:solidFill>
                <a:latin typeface="Montserrat" panose="02000505000000020004" pitchFamily="2" charset="77"/>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just">
              <a:buClr>
                <a:srgbClr val="93C954"/>
              </a:buClr>
              <a:buSzPct val="110000"/>
              <a:buFont typeface="Wingdings" panose="05000000000000000000" pitchFamily="2" charset="2"/>
              <a:buChar char="ü"/>
            </a:pPr>
            <a:r>
              <a:rPr lang="en-CA" sz="1600" dirty="0">
                <a:latin typeface="Montserrat"/>
              </a:rPr>
              <a:t>  </a:t>
            </a:r>
            <a:r>
              <a:rPr lang="es-ES" sz="1600" dirty="0">
                <a:latin typeface="Montserrat"/>
              </a:rPr>
              <a:t>Se calcula que los beneficios totales de las mejoras del proyecto dentro del período de análisis son de $90.85 millones en dólares descontados de 2021.</a:t>
            </a:r>
            <a:endParaRPr lang="en-CA" sz="1600" dirty="0">
              <a:latin typeface="Montserrat"/>
            </a:endParaRPr>
          </a:p>
          <a:p>
            <a:pPr algn="just">
              <a:buClr>
                <a:srgbClr val="93C954"/>
              </a:buClr>
              <a:buSzPct val="110000"/>
              <a:buFont typeface="Wingdings" panose="05000000000000000000" pitchFamily="2" charset="2"/>
              <a:buChar char="ü"/>
            </a:pPr>
            <a:r>
              <a:rPr lang="en-CA" sz="1600" dirty="0">
                <a:latin typeface="Montserrat"/>
              </a:rPr>
              <a:t>  </a:t>
            </a:r>
            <a:r>
              <a:rPr lang="es-ES" sz="1600" dirty="0">
                <a:latin typeface="Montserrat"/>
              </a:rPr>
              <a:t>Se calcula que los costos de capital totales ascienden a $83.48 millones en dólares descontados de 2021.</a:t>
            </a:r>
            <a:r>
              <a:rPr lang="en-CA" sz="1600" dirty="0">
                <a:latin typeface="Montserrat"/>
              </a:rPr>
              <a:t>  </a:t>
            </a:r>
          </a:p>
          <a:p>
            <a:pPr algn="just">
              <a:buClr>
                <a:srgbClr val="93C954"/>
              </a:buClr>
              <a:buSzPct val="110000"/>
              <a:buFont typeface="Wingdings" panose="05000000000000000000" pitchFamily="2" charset="2"/>
              <a:buChar char="ü"/>
            </a:pPr>
            <a:r>
              <a:rPr lang="es-ES" sz="1600" dirty="0">
                <a:latin typeface="Montserrat"/>
              </a:rPr>
              <a:t>La diferencia de los beneficios y costos descontados equivale a un valor presente neto de $7.37 millones en dólares descontados de 2021, lo que resulta en una relación beneficio-costo (BCR) de 1.09.</a:t>
            </a:r>
            <a:r>
              <a:rPr lang="en-CA" sz="1600" dirty="0">
                <a:latin typeface="Montserrat"/>
              </a:rPr>
              <a:t>  </a:t>
            </a:r>
          </a:p>
          <a:p>
            <a:pPr algn="just">
              <a:buClr>
                <a:srgbClr val="93C954"/>
              </a:buClr>
              <a:buSzPct val="110000"/>
              <a:buFont typeface="Wingdings" panose="05000000000000000000" pitchFamily="2" charset="2"/>
              <a:buChar char="ü"/>
            </a:pPr>
            <a:r>
              <a:rPr lang="es-ES" sz="1600" dirty="0">
                <a:latin typeface="Montserrat"/>
              </a:rPr>
              <a:t>La tasa interna de retorno del proyecto es de 1.0 por ciento.</a:t>
            </a:r>
            <a:endParaRPr lang="en-US" sz="1600" dirty="0"/>
          </a:p>
        </p:txBody>
      </p:sp>
      <p:sp>
        <p:nvSpPr>
          <p:cNvPr id="86" name="Text Placeholder 4">
            <a:extLst>
              <a:ext uri="{FF2B5EF4-FFF2-40B4-BE49-F238E27FC236}">
                <a16:creationId xmlns:a16="http://schemas.microsoft.com/office/drawing/2014/main" id="{5BAADFAD-7BC5-BE1F-4C55-5046FE01D276}"/>
              </a:ext>
            </a:extLst>
          </p:cNvPr>
          <p:cNvSpPr txBox="1">
            <a:spLocks/>
          </p:cNvSpPr>
          <p:nvPr/>
        </p:nvSpPr>
        <p:spPr>
          <a:xfrm>
            <a:off x="316334" y="1787032"/>
            <a:ext cx="5063481" cy="736282"/>
          </a:xfrm>
          <a:prstGeom prst="rect">
            <a:avLst/>
          </a:prstGeom>
        </p:spPr>
        <p:txBody>
          <a:bodyPr vert="horz" lIns="91440" tIns="45720" rIns="91440" bIns="45720" rtlCol="0" anchor="ctr" anchorCtr="0">
            <a:norm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000" b="0" kern="1200" cap="all" baseline="0">
                <a:solidFill>
                  <a:schemeClr val="tx2"/>
                </a:solidFill>
                <a:latin typeface="Montserrat" panose="02000505000000020004" pitchFamily="2" charset="77"/>
                <a:ea typeface="+mn-ea"/>
                <a:cs typeface="+mn-cs"/>
              </a:defRPr>
            </a:lvl1pPr>
            <a:lvl2pPr marL="457200" indent="0" algn="l" defTabSz="914400" rtl="0" eaLnBrk="1" latinLnBrk="0" hangingPunct="1">
              <a:lnSpc>
                <a:spcPct val="90000"/>
              </a:lnSpc>
              <a:spcBef>
                <a:spcPts val="200"/>
              </a:spcBef>
              <a:spcAft>
                <a:spcPts val="400"/>
              </a:spcAft>
              <a:buClr>
                <a:schemeClr val="accent1"/>
              </a:buClr>
              <a:buFont typeface="Calibri" pitchFamily="34" charset="0"/>
              <a:buNone/>
              <a:defRPr sz="2000" b="1" kern="1200">
                <a:solidFill>
                  <a:schemeClr val="tx1">
                    <a:lumMod val="75000"/>
                    <a:lumOff val="25000"/>
                  </a:schemeClr>
                </a:solidFill>
                <a:latin typeface="Montserrat" panose="02000505000000020004" pitchFamily="2" charset="77"/>
                <a:ea typeface="+mn-ea"/>
                <a:cs typeface="+mn-cs"/>
              </a:defRPr>
            </a:lvl2pPr>
            <a:lvl3pPr marL="914400" indent="0" algn="l" defTabSz="914400" rtl="0" eaLnBrk="1" latinLnBrk="0" hangingPunct="1">
              <a:lnSpc>
                <a:spcPct val="90000"/>
              </a:lnSpc>
              <a:spcBef>
                <a:spcPts val="200"/>
              </a:spcBef>
              <a:spcAft>
                <a:spcPts val="400"/>
              </a:spcAft>
              <a:buClr>
                <a:schemeClr val="accent1"/>
              </a:buClr>
              <a:buFont typeface="Calibri" pitchFamily="34" charset="0"/>
              <a:buNone/>
              <a:defRPr sz="1800" b="1" kern="1200">
                <a:solidFill>
                  <a:schemeClr val="tx1">
                    <a:lumMod val="75000"/>
                    <a:lumOff val="25000"/>
                  </a:schemeClr>
                </a:solidFill>
                <a:latin typeface="Montserrat" panose="02000505000000020004" pitchFamily="2" charset="77"/>
                <a:ea typeface="+mn-ea"/>
                <a:cs typeface="+mn-cs"/>
              </a:defRPr>
            </a:lvl3pPr>
            <a:lvl4pPr marL="13716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ontserrat" panose="02000505000000020004" pitchFamily="2" charset="77"/>
                <a:ea typeface="+mn-ea"/>
                <a:cs typeface="+mn-cs"/>
              </a:defRPr>
            </a:lvl4pPr>
            <a:lvl5pPr marL="18288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ontserrat" panose="02000505000000020004" pitchFamily="2" charset="77"/>
                <a:ea typeface="+mn-ea"/>
                <a:cs typeface="+mn-cs"/>
              </a:defRPr>
            </a:lvl5pPr>
            <a:lvl6pPr marL="22860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6pPr>
            <a:lvl7pPr marL="27432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7pPr>
            <a:lvl8pPr marL="32004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8pPr>
            <a:lvl9pPr marL="3657600" indent="0" algn="l" defTabSz="914400" rtl="0" eaLnBrk="1" latinLnBrk="0" hangingPunct="1">
              <a:lnSpc>
                <a:spcPct val="90000"/>
              </a:lnSpc>
              <a:spcBef>
                <a:spcPts val="200"/>
              </a:spcBef>
              <a:spcAft>
                <a:spcPts val="400"/>
              </a:spcAft>
              <a:buClr>
                <a:schemeClr val="accent1"/>
              </a:buClr>
              <a:buFont typeface="Calibri" pitchFamily="34" charset="0"/>
              <a:buNone/>
              <a:defRPr sz="1600" b="1" kern="1200">
                <a:solidFill>
                  <a:schemeClr val="tx1">
                    <a:lumMod val="75000"/>
                    <a:lumOff val="25000"/>
                  </a:schemeClr>
                </a:solidFill>
                <a:latin typeface="+mn-lt"/>
                <a:ea typeface="+mn-ea"/>
                <a:cs typeface="+mn-cs"/>
              </a:defRPr>
            </a:lvl9pPr>
          </a:lstStyle>
          <a:p>
            <a:pPr algn="ctr"/>
            <a:r>
              <a:rPr lang="en-US" b="1" dirty="0">
                <a:latin typeface="Montserrat"/>
              </a:rPr>
              <a:t>ANÁLISIS DE COSTO-BENEFICIO</a:t>
            </a:r>
            <a:endParaRPr lang="en-US" b="1" dirty="0"/>
          </a:p>
        </p:txBody>
      </p:sp>
      <p:graphicFrame>
        <p:nvGraphicFramePr>
          <p:cNvPr id="18" name="Content Placeholder 17">
            <a:extLst>
              <a:ext uri="{FF2B5EF4-FFF2-40B4-BE49-F238E27FC236}">
                <a16:creationId xmlns:a16="http://schemas.microsoft.com/office/drawing/2014/main" id="{EC994F49-88E3-4E71-8445-36848727C0BA}"/>
              </a:ext>
            </a:extLst>
          </p:cNvPr>
          <p:cNvGraphicFramePr>
            <a:graphicFrameLocks noGrp="1"/>
          </p:cNvGraphicFramePr>
          <p:nvPr>
            <p:ph sz="quarter" idx="4"/>
            <p:extLst>
              <p:ext uri="{D42A27DB-BD31-4B8C-83A1-F6EECF244321}">
                <p14:modId xmlns:p14="http://schemas.microsoft.com/office/powerpoint/2010/main" val="677240684"/>
              </p:ext>
            </p:extLst>
          </p:nvPr>
        </p:nvGraphicFramePr>
        <p:xfrm>
          <a:off x="5696736" y="2513066"/>
          <a:ext cx="6178930" cy="3585498"/>
        </p:xfrm>
        <a:graphic>
          <a:graphicData uri="http://schemas.openxmlformats.org/drawingml/2006/table">
            <a:tbl>
              <a:tblPr firstRow="1" firstCol="1" bandRow="1">
                <a:tableStyleId>{5C22544A-7EE6-4342-B048-85BDC9FD1C3A}</a:tableStyleId>
              </a:tblPr>
              <a:tblGrid>
                <a:gridCol w="2376512">
                  <a:extLst>
                    <a:ext uri="{9D8B030D-6E8A-4147-A177-3AD203B41FA5}">
                      <a16:colId xmlns:a16="http://schemas.microsoft.com/office/drawing/2014/main" val="1801903811"/>
                    </a:ext>
                  </a:extLst>
                </a:gridCol>
                <a:gridCol w="1901209">
                  <a:extLst>
                    <a:ext uri="{9D8B030D-6E8A-4147-A177-3AD203B41FA5}">
                      <a16:colId xmlns:a16="http://schemas.microsoft.com/office/drawing/2014/main" val="3926412673"/>
                    </a:ext>
                  </a:extLst>
                </a:gridCol>
                <a:gridCol w="1901209">
                  <a:extLst>
                    <a:ext uri="{9D8B030D-6E8A-4147-A177-3AD203B41FA5}">
                      <a16:colId xmlns:a16="http://schemas.microsoft.com/office/drawing/2014/main" val="769900184"/>
                    </a:ext>
                  </a:extLst>
                </a:gridCol>
              </a:tblGrid>
              <a:tr h="487078">
                <a:tc rowSpan="2">
                  <a:txBody>
                    <a:bodyPr/>
                    <a:lstStyle/>
                    <a:p>
                      <a:pPr algn="ctr"/>
                      <a:r>
                        <a:rPr lang="en-US" sz="1800" b="1">
                          <a:solidFill>
                            <a:srgbClr val="FFFFFF"/>
                          </a:solidFill>
                          <a:effectLst/>
                          <a:latin typeface="Montserrat"/>
                          <a:ea typeface="Times New Roman" panose="02020603050405020304" pitchFamily="18" charset="0"/>
                        </a:rPr>
                        <a:t>BCA Metric</a:t>
                      </a:r>
                      <a:endParaRPr lang="en-US" sz="1800">
                        <a:effectLst/>
                        <a:latin typeface="Montserra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A41D"/>
                    </a:solidFill>
                  </a:tcPr>
                </a:tc>
                <a:tc gridSpan="2">
                  <a:txBody>
                    <a:bodyPr/>
                    <a:lstStyle/>
                    <a:p>
                      <a:pPr algn="ctr"/>
                      <a:r>
                        <a:rPr lang="es-ES" sz="1800" b="1" dirty="0">
                          <a:solidFill>
                            <a:srgbClr val="FFFFFF"/>
                          </a:solidFill>
                          <a:effectLst/>
                          <a:latin typeface="Montserrat"/>
                          <a:ea typeface="Times New Roman" panose="02020603050405020304" pitchFamily="18" charset="0"/>
                        </a:rPr>
                        <a:t>Ciclo de vida del proyecto</a:t>
                      </a:r>
                      <a:endParaRPr lang="en-US" sz="1800" dirty="0">
                        <a:effectLst/>
                        <a:latin typeface="Montserra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A41D"/>
                    </a:solidFill>
                  </a:tcPr>
                </a:tc>
                <a:tc hMerge="1">
                  <a:txBody>
                    <a:bodyPr/>
                    <a:lstStyle/>
                    <a:p>
                      <a:endParaRPr lang="en-US"/>
                    </a:p>
                  </a:txBody>
                  <a:tcPr/>
                </a:tc>
                <a:extLst>
                  <a:ext uri="{0D108BD9-81ED-4DB2-BD59-A6C34878D82A}">
                    <a16:rowId xmlns:a16="http://schemas.microsoft.com/office/drawing/2014/main" val="1219977058"/>
                  </a:ext>
                </a:extLst>
              </a:tr>
              <a:tr h="596126">
                <a:tc vMerge="1">
                  <a:txBody>
                    <a:bodyPr/>
                    <a:lstStyle/>
                    <a:p>
                      <a:endParaRPr lang="en-US"/>
                    </a:p>
                  </a:txBody>
                  <a:tcPr/>
                </a:tc>
                <a:tc>
                  <a:txBody>
                    <a:bodyPr/>
                    <a:lstStyle/>
                    <a:p>
                      <a:pPr algn="ctr"/>
                      <a:r>
                        <a:rPr lang="en-US" sz="1800" b="1" dirty="0">
                          <a:solidFill>
                            <a:srgbClr val="FFFFFF"/>
                          </a:solidFill>
                          <a:effectLst/>
                          <a:latin typeface="Montserrat"/>
                          <a:ea typeface="Times New Roman" panose="02020603050405020304" pitchFamily="18" charset="0"/>
                        </a:rPr>
                        <a:t>Sin </a:t>
                      </a:r>
                      <a:r>
                        <a:rPr lang="en-US" sz="1800" b="1" dirty="0" err="1">
                          <a:solidFill>
                            <a:srgbClr val="FFFFFF"/>
                          </a:solidFill>
                          <a:effectLst/>
                          <a:latin typeface="Montserrat"/>
                          <a:ea typeface="Times New Roman" panose="02020603050405020304" pitchFamily="18" charset="0"/>
                        </a:rPr>
                        <a:t>descuento</a:t>
                      </a:r>
                      <a:endParaRPr lang="en-US" sz="1800" dirty="0">
                        <a:effectLst/>
                        <a:latin typeface="Montserra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A41D"/>
                    </a:solidFill>
                  </a:tcPr>
                </a:tc>
                <a:tc>
                  <a:txBody>
                    <a:bodyPr/>
                    <a:lstStyle/>
                    <a:p>
                      <a:pPr algn="ctr"/>
                      <a:r>
                        <a:rPr lang="en-US" sz="1800" b="1" dirty="0">
                          <a:solidFill>
                            <a:srgbClr val="FFFFFF"/>
                          </a:solidFill>
                          <a:effectLst/>
                          <a:latin typeface="Montserrat"/>
                          <a:ea typeface="Times New Roman" panose="02020603050405020304" pitchFamily="18" charset="0"/>
                        </a:rPr>
                        <a:t>Con </a:t>
                      </a:r>
                      <a:r>
                        <a:rPr lang="en-US" sz="1800" b="1" dirty="0" err="1">
                          <a:solidFill>
                            <a:srgbClr val="FFFFFF"/>
                          </a:solidFill>
                          <a:effectLst/>
                          <a:latin typeface="Montserrat"/>
                          <a:ea typeface="Times New Roman" panose="02020603050405020304" pitchFamily="18" charset="0"/>
                        </a:rPr>
                        <a:t>descuento</a:t>
                      </a:r>
                      <a:r>
                        <a:rPr lang="en-US" sz="1800" b="1" dirty="0">
                          <a:solidFill>
                            <a:srgbClr val="FFFFFF"/>
                          </a:solidFill>
                          <a:effectLst/>
                          <a:latin typeface="Montserrat"/>
                          <a:ea typeface="Times New Roman" panose="02020603050405020304" pitchFamily="18" charset="0"/>
                        </a:rPr>
                        <a:t> (7%)</a:t>
                      </a:r>
                      <a:endParaRPr lang="en-US" sz="1800" dirty="0">
                        <a:effectLst/>
                        <a:latin typeface="Montserra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A41D"/>
                    </a:solidFill>
                  </a:tcPr>
                </a:tc>
                <a:extLst>
                  <a:ext uri="{0D108BD9-81ED-4DB2-BD59-A6C34878D82A}">
                    <a16:rowId xmlns:a16="http://schemas.microsoft.com/office/drawing/2014/main" val="1435908818"/>
                  </a:ext>
                </a:extLst>
              </a:tr>
              <a:tr h="450730">
                <a:tc>
                  <a:txBody>
                    <a:bodyPr/>
                    <a:lstStyle/>
                    <a:p>
                      <a:r>
                        <a:rPr lang="en-US" sz="1400" dirty="0" err="1">
                          <a:solidFill>
                            <a:srgbClr val="000000"/>
                          </a:solidFill>
                          <a:effectLst/>
                          <a:latin typeface="Montserrat"/>
                          <a:ea typeface="Times New Roman" panose="02020603050405020304" pitchFamily="18" charset="0"/>
                        </a:rPr>
                        <a:t>Beneficios</a:t>
                      </a:r>
                      <a:r>
                        <a:rPr lang="en-US" sz="1400" dirty="0">
                          <a:solidFill>
                            <a:srgbClr val="000000"/>
                          </a:solidFill>
                          <a:effectLst/>
                          <a:latin typeface="Montserrat"/>
                          <a:ea typeface="Times New Roman" panose="02020603050405020304" pitchFamily="18" charset="0"/>
                        </a:rPr>
                        <a:t> </a:t>
                      </a:r>
                      <a:r>
                        <a:rPr lang="en-US" sz="1400" dirty="0" err="1">
                          <a:solidFill>
                            <a:srgbClr val="000000"/>
                          </a:solidFill>
                          <a:effectLst/>
                          <a:latin typeface="Montserrat"/>
                          <a:ea typeface="Times New Roman" panose="02020603050405020304" pitchFamily="18" charset="0"/>
                        </a:rPr>
                        <a:t>totales</a:t>
                      </a:r>
                      <a:endParaRPr lang="en-US" sz="1400" dirty="0">
                        <a:effectLst/>
                        <a:latin typeface="Montserra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400">
                          <a:solidFill>
                            <a:srgbClr val="000000"/>
                          </a:solidFill>
                          <a:effectLst/>
                          <a:latin typeface="Montserrat"/>
                        </a:rPr>
                        <a:t>$261.22</a:t>
                      </a:r>
                      <a:endParaRPr lang="en-US" sz="1400">
                        <a:effectLst/>
                        <a:latin typeface="Montserra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400">
                          <a:solidFill>
                            <a:srgbClr val="000000"/>
                          </a:solidFill>
                          <a:effectLst/>
                          <a:latin typeface="Montserrat"/>
                        </a:rPr>
                        <a:t>$90.85</a:t>
                      </a:r>
                      <a:endParaRPr lang="en-US" sz="1400">
                        <a:effectLst/>
                        <a:latin typeface="Montserra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93888721"/>
                  </a:ext>
                </a:extLst>
              </a:tr>
              <a:tr h="450730">
                <a:tc>
                  <a:txBody>
                    <a:bodyPr/>
                    <a:lstStyle/>
                    <a:p>
                      <a:r>
                        <a:rPr lang="en-US" sz="1400" dirty="0">
                          <a:solidFill>
                            <a:srgbClr val="000000"/>
                          </a:solidFill>
                          <a:effectLst/>
                          <a:latin typeface="Montserrat"/>
                          <a:ea typeface="Times New Roman" panose="02020603050405020304" pitchFamily="18" charset="0"/>
                        </a:rPr>
                        <a:t>Costos </a:t>
                      </a:r>
                      <a:r>
                        <a:rPr lang="en-US" sz="1400" dirty="0" err="1">
                          <a:solidFill>
                            <a:srgbClr val="000000"/>
                          </a:solidFill>
                          <a:effectLst/>
                          <a:latin typeface="Montserrat"/>
                          <a:ea typeface="Times New Roman" panose="02020603050405020304" pitchFamily="18" charset="0"/>
                        </a:rPr>
                        <a:t>totales</a:t>
                      </a:r>
                      <a:endParaRPr lang="en-US" sz="1400" dirty="0">
                        <a:effectLst/>
                        <a:latin typeface="Montserra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400">
                          <a:solidFill>
                            <a:srgbClr val="000000"/>
                          </a:solidFill>
                          <a:effectLst/>
                          <a:latin typeface="Montserrat"/>
                        </a:rPr>
                        <a:t>$116.68 </a:t>
                      </a:r>
                      <a:endParaRPr lang="en-US" sz="1400">
                        <a:effectLst/>
                        <a:latin typeface="Montserra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400">
                          <a:solidFill>
                            <a:srgbClr val="000000"/>
                          </a:solidFill>
                          <a:effectLst/>
                          <a:latin typeface="Montserrat"/>
                        </a:rPr>
                        <a:t>$83.48</a:t>
                      </a:r>
                      <a:endParaRPr lang="en-US" sz="1400">
                        <a:effectLst/>
                        <a:latin typeface="Montserra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74343189"/>
                  </a:ext>
                </a:extLst>
              </a:tr>
              <a:tr h="458000">
                <a:tc>
                  <a:txBody>
                    <a:bodyPr/>
                    <a:lstStyle/>
                    <a:p>
                      <a:r>
                        <a:rPr lang="en-US" sz="1400" dirty="0">
                          <a:solidFill>
                            <a:srgbClr val="000000"/>
                          </a:solidFill>
                          <a:effectLst/>
                          <a:latin typeface="Montserrat"/>
                          <a:ea typeface="Times New Roman" panose="02020603050405020304" pitchFamily="18" charset="0"/>
                        </a:rPr>
                        <a:t>Valor Actual Neto </a:t>
                      </a:r>
                      <a:endParaRPr lang="en-US" sz="1400" dirty="0">
                        <a:effectLst/>
                        <a:latin typeface="Montserra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400">
                          <a:solidFill>
                            <a:srgbClr val="000000"/>
                          </a:solidFill>
                          <a:effectLst/>
                          <a:latin typeface="Montserrat"/>
                        </a:rPr>
                        <a:t>$144.53</a:t>
                      </a:r>
                      <a:endParaRPr lang="en-US" sz="1400">
                        <a:effectLst/>
                        <a:latin typeface="Montserra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400">
                          <a:solidFill>
                            <a:srgbClr val="000000"/>
                          </a:solidFill>
                          <a:effectLst/>
                          <a:latin typeface="Montserrat"/>
                        </a:rPr>
                        <a:t>$7.37</a:t>
                      </a:r>
                      <a:endParaRPr lang="en-US" sz="1400">
                        <a:effectLst/>
                        <a:latin typeface="Montserra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02826471"/>
                  </a:ext>
                </a:extLst>
              </a:tr>
              <a:tr h="458000">
                <a:tc>
                  <a:txBody>
                    <a:bodyPr/>
                    <a:lstStyle/>
                    <a:p>
                      <a:r>
                        <a:rPr lang="en-US" sz="1400" dirty="0" err="1">
                          <a:solidFill>
                            <a:srgbClr val="000000"/>
                          </a:solidFill>
                          <a:effectLst/>
                          <a:latin typeface="Montserrat"/>
                          <a:ea typeface="Times New Roman" panose="02020603050405020304" pitchFamily="18" charset="0"/>
                        </a:rPr>
                        <a:t>Relación</a:t>
                      </a:r>
                      <a:r>
                        <a:rPr lang="en-US" sz="1400" dirty="0">
                          <a:solidFill>
                            <a:srgbClr val="000000"/>
                          </a:solidFill>
                          <a:effectLst/>
                          <a:latin typeface="Montserrat"/>
                          <a:ea typeface="Times New Roman" panose="02020603050405020304" pitchFamily="18" charset="0"/>
                        </a:rPr>
                        <a:t> Costo-</a:t>
                      </a:r>
                      <a:r>
                        <a:rPr lang="en-US" sz="1400" dirty="0" err="1">
                          <a:solidFill>
                            <a:srgbClr val="000000"/>
                          </a:solidFill>
                          <a:effectLst/>
                          <a:latin typeface="Montserrat"/>
                          <a:ea typeface="Times New Roman" panose="02020603050405020304" pitchFamily="18" charset="0"/>
                        </a:rPr>
                        <a:t>Beneficio</a:t>
                      </a:r>
                      <a:endParaRPr lang="en-US" sz="1400" dirty="0">
                        <a:effectLst/>
                        <a:latin typeface="Montserra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400">
                          <a:solidFill>
                            <a:srgbClr val="000000"/>
                          </a:solidFill>
                          <a:effectLst/>
                          <a:latin typeface="Montserrat"/>
                        </a:rPr>
                        <a:t>2.24</a:t>
                      </a:r>
                      <a:endParaRPr lang="en-US" sz="1400">
                        <a:effectLst/>
                        <a:latin typeface="Montserra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400">
                          <a:solidFill>
                            <a:srgbClr val="000000"/>
                          </a:solidFill>
                          <a:effectLst/>
                          <a:latin typeface="Montserrat"/>
                        </a:rPr>
                        <a:t>1.09</a:t>
                      </a:r>
                      <a:endParaRPr lang="en-US" sz="1400">
                        <a:effectLst/>
                        <a:latin typeface="Montserra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6804042"/>
                  </a:ext>
                </a:extLst>
              </a:tr>
              <a:tr h="458000">
                <a:tc>
                  <a:txBody>
                    <a:bodyPr/>
                    <a:lstStyle/>
                    <a:p>
                      <a:r>
                        <a:rPr lang="en-US" sz="1400" dirty="0">
                          <a:solidFill>
                            <a:srgbClr val="000000"/>
                          </a:solidFill>
                          <a:effectLst/>
                          <a:latin typeface="Montserrat"/>
                          <a:ea typeface="Times New Roman" panose="02020603050405020304" pitchFamily="18" charset="0"/>
                        </a:rPr>
                        <a:t>Tasa Interna de </a:t>
                      </a:r>
                      <a:r>
                        <a:rPr lang="en-US" sz="1400" dirty="0" err="1">
                          <a:solidFill>
                            <a:srgbClr val="000000"/>
                          </a:solidFill>
                          <a:effectLst/>
                          <a:latin typeface="Montserrat"/>
                          <a:ea typeface="Times New Roman" panose="02020603050405020304" pitchFamily="18" charset="0"/>
                        </a:rPr>
                        <a:t>Retorno</a:t>
                      </a:r>
                      <a:r>
                        <a:rPr lang="en-US" sz="1400" dirty="0">
                          <a:solidFill>
                            <a:srgbClr val="000000"/>
                          </a:solidFill>
                          <a:effectLst/>
                          <a:latin typeface="Montserrat"/>
                          <a:ea typeface="Times New Roman" panose="02020603050405020304" pitchFamily="18" charset="0"/>
                        </a:rPr>
                        <a:t> </a:t>
                      </a:r>
                      <a:endParaRPr lang="en-US" sz="1400" dirty="0">
                        <a:effectLst/>
                        <a:latin typeface="Montserra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algn="ctr"/>
                      <a:r>
                        <a:rPr lang="en-US" sz="1400" dirty="0">
                          <a:solidFill>
                            <a:srgbClr val="000000"/>
                          </a:solidFill>
                          <a:effectLst/>
                          <a:latin typeface="Montserrat"/>
                        </a:rPr>
                        <a:t>1.0%</a:t>
                      </a:r>
                      <a:endParaRPr lang="en-US" sz="1400" dirty="0">
                        <a:effectLst/>
                        <a:latin typeface="Montserra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391080591"/>
                  </a:ext>
                </a:extLst>
              </a:tr>
            </a:tbl>
          </a:graphicData>
        </a:graphic>
      </p:graphicFrame>
      <p:sp>
        <p:nvSpPr>
          <p:cNvPr id="19" name="TextBox 18">
            <a:extLst>
              <a:ext uri="{FF2B5EF4-FFF2-40B4-BE49-F238E27FC236}">
                <a16:creationId xmlns:a16="http://schemas.microsoft.com/office/drawing/2014/main" id="{C37BFE5B-CEF8-A91C-380A-C8E1D55450C4}"/>
              </a:ext>
            </a:extLst>
          </p:cNvPr>
          <p:cNvSpPr txBox="1"/>
          <p:nvPr/>
        </p:nvSpPr>
        <p:spPr>
          <a:xfrm>
            <a:off x="5616939" y="6041732"/>
            <a:ext cx="6178929"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1200" i="1" dirty="0">
                <a:latin typeface="Montserrat"/>
              </a:rPr>
              <a:t>Resultados del análisis de costo de beneficio, millones de dólares de 2021</a:t>
            </a:r>
            <a:endParaRPr lang="en-US" sz="1200" i="1" dirty="0">
              <a:latin typeface="Montserrat"/>
            </a:endParaRPr>
          </a:p>
        </p:txBody>
      </p:sp>
      <p:pic>
        <p:nvPicPr>
          <p:cNvPr id="14" name="Graphic 13" descr="Thought bubble outline">
            <a:extLst>
              <a:ext uri="{FF2B5EF4-FFF2-40B4-BE49-F238E27FC236}">
                <a16:creationId xmlns:a16="http://schemas.microsoft.com/office/drawing/2014/main" id="{59F76679-ED4B-AEBB-7F3F-30F75CF93D7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67470" y="716707"/>
            <a:ext cx="528598" cy="528598"/>
          </a:xfrm>
          <a:prstGeom prst="rect">
            <a:avLst/>
          </a:prstGeom>
        </p:spPr>
      </p:pic>
    </p:spTree>
    <p:extLst>
      <p:ext uri="{BB962C8B-B14F-4D97-AF65-F5344CB8AC3E}">
        <p14:creationId xmlns:p14="http://schemas.microsoft.com/office/powerpoint/2010/main" val="23534723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ECDA6E4-01F7-57C7-AEBC-46990A60E452}"/>
              </a:ext>
            </a:extLst>
          </p:cNvPr>
          <p:cNvSpPr txBox="1"/>
          <p:nvPr/>
        </p:nvSpPr>
        <p:spPr>
          <a:xfrm>
            <a:off x="838200" y="1048232"/>
            <a:ext cx="10974571" cy="707886"/>
          </a:xfrm>
          <a:prstGeom prst="rect">
            <a:avLst/>
          </a:prstGeom>
          <a:noFill/>
        </p:spPr>
        <p:txBody>
          <a:bodyPr wrap="square">
            <a:spAutoFit/>
          </a:bodyPr>
          <a:lstStyle/>
          <a:p>
            <a:pPr>
              <a:tabLst>
                <a:tab pos="8170863" algn="l"/>
              </a:tabLst>
            </a:pPr>
            <a:r>
              <a:rPr lang="en-US" sz="4000" b="1" dirty="0" err="1">
                <a:latin typeface="Montserrat" panose="00000500000000000000" pitchFamily="2" charset="0"/>
              </a:rPr>
              <a:t>Actividades</a:t>
            </a:r>
            <a:r>
              <a:rPr lang="en-US" sz="4000" b="1" dirty="0">
                <a:latin typeface="Montserrat" panose="00000500000000000000" pitchFamily="2" charset="0"/>
              </a:rPr>
              <a:t> </a:t>
            </a:r>
            <a:r>
              <a:rPr lang="en-US" sz="4000" b="1" dirty="0" err="1">
                <a:latin typeface="Montserrat" panose="00000500000000000000" pitchFamily="2" charset="0"/>
              </a:rPr>
              <a:t>Elegibles</a:t>
            </a:r>
            <a:endParaRPr lang="en-VI" sz="4000" b="1" dirty="0">
              <a:latin typeface="Montserrat" panose="00000500000000000000" pitchFamily="2" charset="0"/>
            </a:endParaRPr>
          </a:p>
        </p:txBody>
      </p:sp>
      <p:sp>
        <p:nvSpPr>
          <p:cNvPr id="12" name="TextBox 11">
            <a:extLst>
              <a:ext uri="{FF2B5EF4-FFF2-40B4-BE49-F238E27FC236}">
                <a16:creationId xmlns:a16="http://schemas.microsoft.com/office/drawing/2014/main" id="{DDB867D7-5037-273A-F47B-A8AD407D9429}"/>
              </a:ext>
            </a:extLst>
          </p:cNvPr>
          <p:cNvSpPr txBox="1"/>
          <p:nvPr/>
        </p:nvSpPr>
        <p:spPr>
          <a:xfrm>
            <a:off x="838200" y="1930407"/>
            <a:ext cx="9829800" cy="1754326"/>
          </a:xfrm>
          <a:prstGeom prst="rect">
            <a:avLst/>
          </a:prstGeom>
          <a:noFill/>
        </p:spPr>
        <p:txBody>
          <a:bodyPr wrap="square" rtlCol="0">
            <a:spAutoFit/>
          </a:bodyPr>
          <a:lstStyle/>
          <a:p>
            <a:pPr algn="just"/>
            <a:r>
              <a:rPr lang="en-US" dirty="0">
                <a:latin typeface="Montserrat" panose="00000500000000000000" pitchFamily="2" charset="0"/>
              </a:rPr>
              <a:t>La </a:t>
            </a:r>
            <a:r>
              <a:rPr lang="es-ES" dirty="0">
                <a:latin typeface="Montserrat" panose="00000500000000000000" pitchFamily="2" charset="0"/>
              </a:rPr>
              <a:t>Ley de Vivienda y Desarrollo Comunitario </a:t>
            </a:r>
            <a:r>
              <a:rPr lang="en-US" b="1" dirty="0">
                <a:latin typeface="Montserrat" panose="00000500000000000000" pitchFamily="2" charset="0"/>
              </a:rPr>
              <a:t>(HCDA </a:t>
            </a:r>
            <a:r>
              <a:rPr lang="en-US" i="1" dirty="0">
                <a:latin typeface="Montserrat" panose="00000500000000000000" pitchFamily="2" charset="0"/>
              </a:rPr>
              <a:t>(</a:t>
            </a:r>
            <a:r>
              <a:rPr lang="en-US" i="1" dirty="0" err="1">
                <a:latin typeface="Montserrat" panose="00000500000000000000" pitchFamily="2" charset="0"/>
              </a:rPr>
              <a:t>en</a:t>
            </a:r>
            <a:r>
              <a:rPr lang="en-US" i="1" dirty="0">
                <a:latin typeface="Montserrat" panose="00000500000000000000" pitchFamily="2" charset="0"/>
              </a:rPr>
              <a:t> ingles)</a:t>
            </a:r>
            <a:r>
              <a:rPr lang="en-US" b="1" dirty="0">
                <a:latin typeface="Montserrat" panose="00000500000000000000" pitchFamily="2" charset="0"/>
              </a:rPr>
              <a:t>)</a:t>
            </a:r>
            <a:r>
              <a:rPr lang="en-US" i="1" dirty="0">
                <a:latin typeface="Montserrat" panose="00000500000000000000" pitchFamily="2" charset="0"/>
              </a:rPr>
              <a:t> </a:t>
            </a:r>
            <a:r>
              <a:rPr lang="es-ES" dirty="0">
                <a:latin typeface="Montserrat" panose="00000500000000000000" pitchFamily="2" charset="0"/>
              </a:rPr>
              <a:t>desempeña un papel crucial en la formación e implementación de programas destinados a mejorar la vivienda y el desarrollo comunitario.</a:t>
            </a:r>
            <a:endParaRPr lang="en-US" dirty="0">
              <a:latin typeface="Montserrat" panose="00000500000000000000" pitchFamily="2" charset="0"/>
            </a:endParaRPr>
          </a:p>
          <a:p>
            <a:endParaRPr lang="en-US" dirty="0">
              <a:latin typeface="Montserrat" panose="00000500000000000000" pitchFamily="2" charset="0"/>
            </a:endParaRPr>
          </a:p>
          <a:p>
            <a:endParaRPr lang="en-US" dirty="0">
              <a:latin typeface="Montserrat" panose="00000500000000000000" pitchFamily="2" charset="0"/>
            </a:endParaRPr>
          </a:p>
          <a:p>
            <a:endParaRPr lang="en-US" dirty="0">
              <a:latin typeface="Montserrat" panose="00000500000000000000" pitchFamily="2" charset="0"/>
            </a:endParaRPr>
          </a:p>
        </p:txBody>
      </p:sp>
      <p:pic>
        <p:nvPicPr>
          <p:cNvPr id="14" name="Graphic 13" descr="Cursor with solid fill">
            <a:extLst>
              <a:ext uri="{FF2B5EF4-FFF2-40B4-BE49-F238E27FC236}">
                <a16:creationId xmlns:a16="http://schemas.microsoft.com/office/drawing/2014/main" id="{286CC8BC-40CA-A55F-51A1-6C6E352EF5B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5400000">
            <a:off x="485130" y="6034931"/>
            <a:ext cx="554033" cy="554033"/>
          </a:xfrm>
          <a:prstGeom prst="rect">
            <a:avLst/>
          </a:prstGeom>
        </p:spPr>
      </p:pic>
      <p:sp>
        <p:nvSpPr>
          <p:cNvPr id="15" name="TextBox 14">
            <a:extLst>
              <a:ext uri="{FF2B5EF4-FFF2-40B4-BE49-F238E27FC236}">
                <a16:creationId xmlns:a16="http://schemas.microsoft.com/office/drawing/2014/main" id="{631AF6C7-A4F9-B1FA-7221-66D2C5099B82}"/>
              </a:ext>
            </a:extLst>
          </p:cNvPr>
          <p:cNvSpPr txBox="1"/>
          <p:nvPr/>
        </p:nvSpPr>
        <p:spPr>
          <a:xfrm>
            <a:off x="1039164" y="5964838"/>
            <a:ext cx="10366743" cy="646331"/>
          </a:xfrm>
          <a:prstGeom prst="rect">
            <a:avLst/>
          </a:prstGeom>
          <a:noFill/>
        </p:spPr>
        <p:txBody>
          <a:bodyPr wrap="square" rtlCol="0">
            <a:spAutoFit/>
          </a:bodyPr>
          <a:lstStyle/>
          <a:p>
            <a:pPr algn="just"/>
            <a:r>
              <a:rPr lang="es-ES" dirty="0">
                <a:latin typeface="Montserrat" panose="00000500000000000000" pitchFamily="2" charset="0"/>
              </a:rPr>
              <a:t>Al considerar cuidadosamente varios factores, puede aumentar la eficacia y el éxito de sus esfuerzos de desarrollo comunitario.</a:t>
            </a:r>
            <a:endParaRPr lang="en-US" dirty="0">
              <a:latin typeface="Montserrat" panose="00000500000000000000" pitchFamily="2" charset="0"/>
            </a:endParaRPr>
          </a:p>
        </p:txBody>
      </p:sp>
      <p:pic>
        <p:nvPicPr>
          <p:cNvPr id="2" name="Graphic 1" descr="House with solid fill">
            <a:extLst>
              <a:ext uri="{FF2B5EF4-FFF2-40B4-BE49-F238E27FC236}">
                <a16:creationId xmlns:a16="http://schemas.microsoft.com/office/drawing/2014/main" id="{6C85E53F-E7A6-FFE9-4B87-E42567557F6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16737" y="3144357"/>
            <a:ext cx="843516" cy="843516"/>
          </a:xfrm>
          <a:prstGeom prst="rect">
            <a:avLst/>
          </a:prstGeom>
        </p:spPr>
      </p:pic>
      <p:sp>
        <p:nvSpPr>
          <p:cNvPr id="3" name="TextBox 2">
            <a:extLst>
              <a:ext uri="{FF2B5EF4-FFF2-40B4-BE49-F238E27FC236}">
                <a16:creationId xmlns:a16="http://schemas.microsoft.com/office/drawing/2014/main" id="{56F641CC-A561-DD29-2862-DE7CF7D7F306}"/>
              </a:ext>
            </a:extLst>
          </p:cNvPr>
          <p:cNvSpPr txBox="1"/>
          <p:nvPr/>
        </p:nvSpPr>
        <p:spPr>
          <a:xfrm>
            <a:off x="1760253" y="3447699"/>
            <a:ext cx="8224285" cy="707886"/>
          </a:xfrm>
          <a:prstGeom prst="rect">
            <a:avLst/>
          </a:prstGeom>
          <a:noFill/>
        </p:spPr>
        <p:txBody>
          <a:bodyPr wrap="square" rtlCol="0">
            <a:spAutoFit/>
          </a:bodyPr>
          <a:lstStyle/>
          <a:p>
            <a:r>
              <a:rPr lang="es-ES" sz="2000" b="1" dirty="0">
                <a:solidFill>
                  <a:schemeClr val="tx1">
                    <a:lumMod val="90000"/>
                    <a:lumOff val="10000"/>
                  </a:schemeClr>
                </a:solidFill>
                <a:latin typeface="Montserrat" panose="00000500000000000000" pitchFamily="2" charset="0"/>
              </a:rPr>
              <a:t>Programa de Construcción de Viviendas Nuevas Resilientes para Familias Unifamiliares</a:t>
            </a:r>
            <a:endParaRPr lang="en-US" sz="2000" b="1" i="0" u="none" strike="noStrike" baseline="0" dirty="0">
              <a:solidFill>
                <a:schemeClr val="tx1">
                  <a:lumMod val="90000"/>
                  <a:lumOff val="10000"/>
                </a:schemeClr>
              </a:solidFill>
              <a:latin typeface="Montserrat" panose="00000500000000000000" pitchFamily="2" charset="0"/>
            </a:endParaRPr>
          </a:p>
        </p:txBody>
      </p:sp>
      <p:pic>
        <p:nvPicPr>
          <p:cNvPr id="4" name="Graphic 3" descr="House with solid fill">
            <a:extLst>
              <a:ext uri="{FF2B5EF4-FFF2-40B4-BE49-F238E27FC236}">
                <a16:creationId xmlns:a16="http://schemas.microsoft.com/office/drawing/2014/main" id="{05C63BBB-601E-BEFC-CB02-6C8F1F6891D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16737" y="4430275"/>
            <a:ext cx="843516" cy="843516"/>
          </a:xfrm>
          <a:prstGeom prst="rect">
            <a:avLst/>
          </a:prstGeom>
        </p:spPr>
      </p:pic>
      <p:sp>
        <p:nvSpPr>
          <p:cNvPr id="6" name="TextBox 5">
            <a:extLst>
              <a:ext uri="{FF2B5EF4-FFF2-40B4-BE49-F238E27FC236}">
                <a16:creationId xmlns:a16="http://schemas.microsoft.com/office/drawing/2014/main" id="{0EF59F6E-EC67-8803-3959-C26993F2B764}"/>
              </a:ext>
            </a:extLst>
          </p:cNvPr>
          <p:cNvSpPr txBox="1"/>
          <p:nvPr/>
        </p:nvSpPr>
        <p:spPr>
          <a:xfrm>
            <a:off x="1760253" y="4738030"/>
            <a:ext cx="9443487" cy="400110"/>
          </a:xfrm>
          <a:prstGeom prst="rect">
            <a:avLst/>
          </a:prstGeom>
          <a:noFill/>
        </p:spPr>
        <p:txBody>
          <a:bodyPr wrap="square" rtlCol="0">
            <a:spAutoFit/>
          </a:bodyPr>
          <a:lstStyle/>
          <a:p>
            <a:r>
              <a:rPr lang="en-US" sz="2000" b="1" dirty="0" err="1">
                <a:solidFill>
                  <a:schemeClr val="tx1">
                    <a:lumMod val="90000"/>
                    <a:lumOff val="10000"/>
                  </a:schemeClr>
                </a:solidFill>
                <a:latin typeface="Montserrat" panose="00000500000000000000" pitchFamily="2" charset="0"/>
              </a:rPr>
              <a:t>Programa</a:t>
            </a:r>
            <a:r>
              <a:rPr lang="en-US" sz="2000" b="1" dirty="0">
                <a:solidFill>
                  <a:schemeClr val="tx1">
                    <a:lumMod val="90000"/>
                    <a:lumOff val="10000"/>
                  </a:schemeClr>
                </a:solidFill>
                <a:latin typeface="Montserrat" panose="00000500000000000000" pitchFamily="2" charset="0"/>
              </a:rPr>
              <a:t> de Vivienda </a:t>
            </a:r>
            <a:r>
              <a:rPr lang="en-US" sz="2000" b="1" dirty="0" err="1">
                <a:solidFill>
                  <a:schemeClr val="tx1">
                    <a:lumMod val="90000"/>
                    <a:lumOff val="10000"/>
                  </a:schemeClr>
                </a:solidFill>
                <a:latin typeface="Montserrat" panose="00000500000000000000" pitchFamily="2" charset="0"/>
              </a:rPr>
              <a:t>Multifamiliar</a:t>
            </a:r>
            <a:r>
              <a:rPr lang="en-US" sz="2000" b="1" dirty="0">
                <a:solidFill>
                  <a:schemeClr val="tx1">
                    <a:lumMod val="90000"/>
                    <a:lumOff val="10000"/>
                  </a:schemeClr>
                </a:solidFill>
                <a:latin typeface="Montserrat" panose="00000500000000000000" pitchFamily="2" charset="0"/>
              </a:rPr>
              <a:t> </a:t>
            </a:r>
            <a:r>
              <a:rPr lang="en-US" sz="2000" b="1" dirty="0" err="1">
                <a:solidFill>
                  <a:schemeClr val="tx1">
                    <a:lumMod val="90000"/>
                    <a:lumOff val="10000"/>
                  </a:schemeClr>
                </a:solidFill>
                <a:latin typeface="Montserrat" panose="00000500000000000000" pitchFamily="2" charset="0"/>
              </a:rPr>
              <a:t>Resiliente</a:t>
            </a:r>
            <a:endParaRPr lang="en-US" sz="2000" b="1" i="0" u="none" strike="noStrike" baseline="0" dirty="0">
              <a:solidFill>
                <a:schemeClr val="tx1">
                  <a:lumMod val="90000"/>
                  <a:lumOff val="10000"/>
                </a:schemeClr>
              </a:solidFill>
              <a:latin typeface="Montserrat" panose="00000500000000000000" pitchFamily="2" charset="0"/>
            </a:endParaRPr>
          </a:p>
        </p:txBody>
      </p:sp>
    </p:spTree>
    <p:extLst>
      <p:ext uri="{BB962C8B-B14F-4D97-AF65-F5344CB8AC3E}">
        <p14:creationId xmlns:p14="http://schemas.microsoft.com/office/powerpoint/2010/main" val="16166241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7277" y="913756"/>
            <a:ext cx="4776107" cy="605244"/>
          </a:xfrm>
        </p:spPr>
        <p:txBody>
          <a:bodyPr>
            <a:normAutofit fontScale="90000"/>
          </a:bodyPr>
          <a:lstStyle/>
          <a:p>
            <a:r>
              <a:rPr lang="en-US" b="1" dirty="0" err="1">
                <a:latin typeface="Montserrat"/>
              </a:rPr>
              <a:t>Comentarios</a:t>
            </a:r>
            <a:r>
              <a:rPr lang="en-US" b="1" dirty="0">
                <a:latin typeface="Montserrat"/>
              </a:rPr>
              <a:t> </a:t>
            </a:r>
            <a:r>
              <a:rPr lang="en-US" b="1" dirty="0" err="1">
                <a:latin typeface="Montserrat"/>
              </a:rPr>
              <a:t>Públicos</a:t>
            </a:r>
            <a:endParaRPr lang="en-US" b="1" dirty="0">
              <a:latin typeface="Montserrat"/>
            </a:endParaRPr>
          </a:p>
        </p:txBody>
      </p:sp>
      <p:pic>
        <p:nvPicPr>
          <p:cNvPr id="7" name="Picture 6" descr="Green dialogue boxes">
            <a:extLst>
              <a:ext uri="{FF2B5EF4-FFF2-40B4-BE49-F238E27FC236}">
                <a16:creationId xmlns:a16="http://schemas.microsoft.com/office/drawing/2014/main" id="{4EF6A8CE-1682-C3FE-F6A4-335ED70C8625}"/>
              </a:ext>
            </a:extLst>
          </p:cNvPr>
          <p:cNvPicPr>
            <a:picLocks noChangeAspect="1"/>
          </p:cNvPicPr>
          <p:nvPr/>
        </p:nvPicPr>
        <p:blipFill rotWithShape="1">
          <a:blip r:embed="rId3"/>
          <a:srcRect l="25937" r="31764"/>
          <a:stretch/>
        </p:blipFill>
        <p:spPr>
          <a:xfrm>
            <a:off x="1524021" y="813371"/>
            <a:ext cx="2430642" cy="6044628"/>
          </a:xfrm>
          <a:prstGeom prst="rect">
            <a:avLst/>
          </a:prstGeom>
        </p:spPr>
      </p:pic>
      <p:sp>
        <p:nvSpPr>
          <p:cNvPr id="5" name="Content Placeholder 4"/>
          <p:cNvSpPr>
            <a:spLocks noGrp="1"/>
          </p:cNvSpPr>
          <p:nvPr>
            <p:ph idx="1"/>
          </p:nvPr>
        </p:nvSpPr>
        <p:spPr>
          <a:xfrm>
            <a:off x="4286274" y="2198915"/>
            <a:ext cx="6251097" cy="4332513"/>
          </a:xfrm>
        </p:spPr>
        <p:txBody>
          <a:bodyPr lIns="91440" tIns="45720" rIns="91440" bIns="45720" anchor="t">
            <a:noAutofit/>
          </a:bodyPr>
          <a:lstStyle/>
          <a:p>
            <a:r>
              <a:rPr lang="es-ES" sz="1800" dirty="0">
                <a:latin typeface="Montserrat" panose="00000500000000000000" pitchFamily="2" charset="0"/>
              </a:rPr>
              <a:t>Las personas que deseen hacer comentarios públicos en una de las audiencias tendrán tres minutos para hablar</a:t>
            </a:r>
            <a:r>
              <a:rPr lang="en-US" sz="1800" dirty="0">
                <a:latin typeface="Montserrat" panose="00000500000000000000" pitchFamily="2" charset="0"/>
              </a:rPr>
              <a:t>.</a:t>
            </a:r>
          </a:p>
          <a:p>
            <a:r>
              <a:rPr lang="es-ES" sz="1800" dirty="0">
                <a:latin typeface="Montserrat" panose="00000500000000000000" pitchFamily="2" charset="0"/>
              </a:rPr>
              <a:t>Se anima a quienes deseen hacer comentarios escritos sobre la Enmienda Sustancial 2.</a:t>
            </a:r>
            <a:endParaRPr lang="en-US" sz="1800" dirty="0">
              <a:latin typeface="Montserrat" panose="00000500000000000000" pitchFamily="2" charset="0"/>
            </a:endParaRPr>
          </a:p>
          <a:p>
            <a:r>
              <a:rPr lang="es-ES" sz="1800" dirty="0">
                <a:latin typeface="Montserrat" panose="00000500000000000000" pitchFamily="2" charset="0"/>
              </a:rPr>
              <a:t>Todos los comentarios por escrito pueden ser enviados por</a:t>
            </a:r>
            <a:r>
              <a:rPr lang="en-US" sz="1800" dirty="0">
                <a:latin typeface="Montserrat" panose="00000500000000000000" pitchFamily="2" charset="0"/>
              </a:rPr>
              <a:t>:</a:t>
            </a:r>
          </a:p>
          <a:p>
            <a:pPr>
              <a:spcBef>
                <a:spcPts val="200"/>
              </a:spcBef>
            </a:pPr>
            <a:endParaRPr lang="en-US" sz="1800" dirty="0">
              <a:latin typeface="Montserrat" panose="00000500000000000000" pitchFamily="2" charset="0"/>
            </a:endParaRPr>
          </a:p>
          <a:p>
            <a:pPr marL="440690" lvl="1" indent="-285750">
              <a:spcAft>
                <a:spcPts val="200"/>
              </a:spcAft>
              <a:buFont typeface="Courier New" panose="020B0604020202020204" pitchFamily="34" charset="0"/>
              <a:buChar char="o"/>
            </a:pPr>
            <a:r>
              <a:rPr lang="es-ES" sz="1800" dirty="0">
                <a:latin typeface="Montserrat" panose="00000500000000000000" pitchFamily="2" charset="0"/>
              </a:rPr>
              <a:t>Correo electrónico: </a:t>
            </a:r>
            <a:r>
              <a:rPr lang="es-ES" sz="1800" dirty="0">
                <a:latin typeface="Montserrat" panose="00000500000000000000" pitchFamily="2" charset="0"/>
                <a:hlinkClick r:id="rId4"/>
              </a:rPr>
              <a:t>media@vihfa.gov</a:t>
            </a:r>
            <a:endParaRPr lang="es-ES" sz="1800" dirty="0">
              <a:latin typeface="Montserrat" panose="00000500000000000000" pitchFamily="2" charset="0"/>
            </a:endParaRPr>
          </a:p>
          <a:p>
            <a:pPr marL="440690" lvl="1" indent="-285750">
              <a:spcAft>
                <a:spcPts val="200"/>
              </a:spcAft>
              <a:buFont typeface="Courier New" panose="020B0604020202020204" pitchFamily="34" charset="0"/>
              <a:buChar char="o"/>
            </a:pPr>
            <a:r>
              <a:rPr lang="es-ES" sz="1800" dirty="0">
                <a:latin typeface="Montserrat" panose="00000500000000000000" pitchFamily="2" charset="0"/>
              </a:rPr>
              <a:t>Por favor, etiquete sus comentarios: </a:t>
            </a:r>
            <a:r>
              <a:rPr lang="es-ES" sz="1800" b="1" dirty="0">
                <a:latin typeface="Montserrat" panose="00000500000000000000" pitchFamily="2" charset="0"/>
              </a:rPr>
              <a:t>Enmienda Sustancial 2 - Plan de Acción CDBG-MIT</a:t>
            </a:r>
            <a:endParaRPr lang="en-US" sz="1800" b="1" i="1" dirty="0">
              <a:latin typeface="Montserrat" panose="00000500000000000000" pitchFamily="2" charset="0"/>
            </a:endParaRPr>
          </a:p>
          <a:p>
            <a:pPr marL="337820" lvl="2" indent="0">
              <a:spcAft>
                <a:spcPts val="200"/>
              </a:spcAft>
              <a:buNone/>
            </a:pPr>
            <a:r>
              <a:rPr lang="es-ES" sz="1800" dirty="0">
                <a:latin typeface="Montserrat" panose="00000500000000000000" pitchFamily="2" charset="0"/>
              </a:rPr>
              <a:t>Para obtener información adicional, visite el sitio web de VIHFA en: </a:t>
            </a:r>
            <a:r>
              <a:rPr lang="en-US" sz="1800" dirty="0">
                <a:latin typeface="Montserrat" panose="00000500000000000000" pitchFamily="2" charset="0"/>
                <a:hlinkClick r:id="rId5"/>
              </a:rPr>
              <a:t>https://cdbgdr.vihfa.gov/programs/cdbg-mitigation/</a:t>
            </a:r>
            <a:endParaRPr lang="en-US" sz="1800" dirty="0">
              <a:latin typeface="Montserrat" panose="00000500000000000000" pitchFamily="2" charset="0"/>
            </a:endParaRPr>
          </a:p>
        </p:txBody>
      </p:sp>
    </p:spTree>
    <p:extLst>
      <p:ext uri="{BB962C8B-B14F-4D97-AF65-F5344CB8AC3E}">
        <p14:creationId xmlns:p14="http://schemas.microsoft.com/office/powerpoint/2010/main" val="37601076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1D92274-554F-C651-FCD1-E964E3AB297A}"/>
              </a:ext>
            </a:extLst>
          </p:cNvPr>
          <p:cNvSpPr>
            <a:spLocks noGrp="1"/>
          </p:cNvSpPr>
          <p:nvPr>
            <p:ph type="title"/>
          </p:nvPr>
        </p:nvSpPr>
        <p:spPr>
          <a:xfrm>
            <a:off x="388570" y="1083534"/>
            <a:ext cx="6603821" cy="688983"/>
          </a:xfrm>
        </p:spPr>
        <p:txBody>
          <a:bodyPr>
            <a:normAutofit fontScale="90000"/>
          </a:bodyPr>
          <a:lstStyle/>
          <a:p>
            <a:r>
              <a:rPr lang="en-US" b="1" dirty="0" err="1">
                <a:latin typeface="Montserrat"/>
              </a:rPr>
              <a:t>Participación</a:t>
            </a:r>
            <a:r>
              <a:rPr lang="en-US" b="1" dirty="0">
                <a:latin typeface="Montserrat"/>
              </a:rPr>
              <a:t> </a:t>
            </a:r>
            <a:r>
              <a:rPr lang="en-US" b="1" dirty="0" err="1">
                <a:latin typeface="Montserrat"/>
              </a:rPr>
              <a:t>Pública</a:t>
            </a:r>
            <a:endParaRPr lang="en-US" b="1" dirty="0">
              <a:latin typeface="Montserrat"/>
            </a:endParaRPr>
          </a:p>
        </p:txBody>
      </p:sp>
      <p:grpSp>
        <p:nvGrpSpPr>
          <p:cNvPr id="7" name="Group 6">
            <a:extLst>
              <a:ext uri="{FF2B5EF4-FFF2-40B4-BE49-F238E27FC236}">
                <a16:creationId xmlns:a16="http://schemas.microsoft.com/office/drawing/2014/main" id="{4D03F987-9C7A-6E9B-C755-56B34D7D8D48}"/>
              </a:ext>
            </a:extLst>
          </p:cNvPr>
          <p:cNvGrpSpPr/>
          <p:nvPr/>
        </p:nvGrpSpPr>
        <p:grpSpPr>
          <a:xfrm>
            <a:off x="993912" y="1952544"/>
            <a:ext cx="4115502" cy="1212180"/>
            <a:chOff x="0" y="0"/>
            <a:chExt cx="3463365" cy="772096"/>
          </a:xfrm>
        </p:grpSpPr>
        <p:grpSp>
          <p:nvGrpSpPr>
            <p:cNvPr id="8" name="Group 7">
              <a:extLst>
                <a:ext uri="{FF2B5EF4-FFF2-40B4-BE49-F238E27FC236}">
                  <a16:creationId xmlns:a16="http://schemas.microsoft.com/office/drawing/2014/main" id="{874E10F2-EB71-8E38-FB87-C7EBF6F88EA7}"/>
                </a:ext>
              </a:extLst>
            </p:cNvPr>
            <p:cNvGrpSpPr/>
            <p:nvPr/>
          </p:nvGrpSpPr>
          <p:grpSpPr>
            <a:xfrm>
              <a:off x="0" y="0"/>
              <a:ext cx="1066800" cy="772096"/>
              <a:chOff x="0" y="0"/>
              <a:chExt cx="1358900" cy="983503"/>
            </a:xfrm>
          </p:grpSpPr>
          <p:sp>
            <p:nvSpPr>
              <p:cNvPr id="11" name="Rectangle 10">
                <a:extLst>
                  <a:ext uri="{FF2B5EF4-FFF2-40B4-BE49-F238E27FC236}">
                    <a16:creationId xmlns:a16="http://schemas.microsoft.com/office/drawing/2014/main" id="{A11C6195-1146-6405-9E76-38FE44497BEC}"/>
                  </a:ext>
                </a:extLst>
              </p:cNvPr>
              <p:cNvSpPr/>
              <p:nvPr/>
            </p:nvSpPr>
            <p:spPr>
              <a:xfrm>
                <a:off x="152400" y="0"/>
                <a:ext cx="1079500" cy="9835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2800"/>
              </a:p>
            </p:txBody>
          </p:sp>
          <p:sp>
            <p:nvSpPr>
              <p:cNvPr id="13" name="Rectangle 12">
                <a:extLst>
                  <a:ext uri="{FF2B5EF4-FFF2-40B4-BE49-F238E27FC236}">
                    <a16:creationId xmlns:a16="http://schemas.microsoft.com/office/drawing/2014/main" id="{775F29EB-CAA9-C14D-D8D9-10BD63AB5778}"/>
                  </a:ext>
                </a:extLst>
              </p:cNvPr>
              <p:cNvSpPr/>
              <p:nvPr/>
            </p:nvSpPr>
            <p:spPr>
              <a:xfrm>
                <a:off x="0" y="444500"/>
                <a:ext cx="1358900" cy="825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2800"/>
              </a:p>
            </p:txBody>
          </p:sp>
          <p:sp>
            <p:nvSpPr>
              <p:cNvPr id="15" name="Text Box 2">
                <a:extLst>
                  <a:ext uri="{FF2B5EF4-FFF2-40B4-BE49-F238E27FC236}">
                    <a16:creationId xmlns:a16="http://schemas.microsoft.com/office/drawing/2014/main" id="{DF9C60E2-633C-C842-1F67-47FDDEE04449}"/>
                  </a:ext>
                </a:extLst>
              </p:cNvPr>
              <p:cNvSpPr txBox="1">
                <a:spLocks noChangeArrowheads="1"/>
              </p:cNvSpPr>
              <p:nvPr/>
            </p:nvSpPr>
            <p:spPr bwMode="auto">
              <a:xfrm>
                <a:off x="158750" y="108249"/>
                <a:ext cx="1079500" cy="292100"/>
              </a:xfrm>
              <a:prstGeom prst="rect">
                <a:avLst/>
              </a:prstGeom>
              <a:noFill/>
              <a:ln w="9525">
                <a:noFill/>
                <a:miter lim="800000"/>
                <a:headEnd/>
                <a:tailEnd/>
              </a:ln>
            </p:spPr>
            <p:txBody>
              <a:bodyPr rot="0" vert="horz" wrap="square" lIns="91440" tIns="45720" rIns="91440" bIns="45720" anchor="ctr" anchorCtr="0">
                <a:noAutofit/>
              </a:bodyPr>
              <a:lstStyle/>
              <a:p>
                <a:pPr algn="ctr">
                  <a:lnSpc>
                    <a:spcPct val="106000"/>
                  </a:lnSpc>
                  <a:spcAft>
                    <a:spcPts val="800"/>
                  </a:spcAft>
                </a:pPr>
                <a:r>
                  <a:rPr lang="en-US" sz="1100" b="1">
                    <a:solidFill>
                      <a:srgbClr val="FFFFFF"/>
                    </a:solidFill>
                    <a:latin typeface="Verdana" panose="020B0604030504040204" pitchFamily="34" charset="0"/>
                    <a:ea typeface="Verdana" panose="020B0604030504040204" pitchFamily="34" charset="0"/>
                    <a:cs typeface="Times New Roman" panose="02020603050405020304" pitchFamily="18" charset="0"/>
                  </a:rPr>
                  <a:t>MAR </a:t>
                </a:r>
                <a:r>
                  <a:rPr lang="en-US" sz="1100" b="1">
                    <a:solidFill>
                      <a:srgbClr val="99D6EA"/>
                    </a:solidFill>
                    <a:latin typeface="Arial" panose="020B0604020202020204" pitchFamily="34" charset="0"/>
                    <a:ea typeface="Verdana" panose="020B0604030504040204" pitchFamily="34" charset="0"/>
                    <a:cs typeface="Times New Roman" panose="02020603050405020304" pitchFamily="18" charset="0"/>
                  </a:rPr>
                  <a:t>I</a:t>
                </a:r>
                <a:r>
                  <a:rPr lang="en-US" sz="1100" b="1">
                    <a:solidFill>
                      <a:srgbClr val="FFFFFF"/>
                    </a:solidFill>
                    <a:latin typeface="Arial" panose="020B0604020202020204" pitchFamily="34" charset="0"/>
                    <a:ea typeface="Verdana" panose="020B0604030504040204" pitchFamily="34" charset="0"/>
                    <a:cs typeface="Times New Roman" panose="02020603050405020304" pitchFamily="18" charset="0"/>
                  </a:rPr>
                  <a:t> MON</a:t>
                </a:r>
                <a:endParaRPr lang="en-US" sz="1600">
                  <a:latin typeface="Verdana" panose="020B0604030504040204" pitchFamily="34" charset="0"/>
                  <a:ea typeface="Verdana" panose="020B0604030504040204" pitchFamily="34" charset="0"/>
                  <a:cs typeface="Times New Roman" panose="02020603050405020304" pitchFamily="18" charset="0"/>
                </a:endParaRPr>
              </a:p>
            </p:txBody>
          </p:sp>
          <p:sp>
            <p:nvSpPr>
              <p:cNvPr id="17" name="Text Box 2">
                <a:extLst>
                  <a:ext uri="{FF2B5EF4-FFF2-40B4-BE49-F238E27FC236}">
                    <a16:creationId xmlns:a16="http://schemas.microsoft.com/office/drawing/2014/main" id="{A7653634-D947-348A-1E25-2421F961FA06}"/>
                  </a:ext>
                </a:extLst>
              </p:cNvPr>
              <p:cNvSpPr txBox="1">
                <a:spLocks noChangeArrowheads="1"/>
              </p:cNvSpPr>
              <p:nvPr/>
            </p:nvSpPr>
            <p:spPr bwMode="auto">
              <a:xfrm>
                <a:off x="337443" y="565150"/>
                <a:ext cx="673820" cy="406478"/>
              </a:xfrm>
              <a:prstGeom prst="rect">
                <a:avLst/>
              </a:prstGeom>
              <a:noFill/>
              <a:ln w="9525">
                <a:noFill/>
                <a:miter lim="800000"/>
                <a:headEnd/>
                <a:tailEnd/>
              </a:ln>
            </p:spPr>
            <p:txBody>
              <a:bodyPr rot="0" vert="horz" wrap="square" lIns="91440" tIns="45720" rIns="91440" bIns="45720" anchor="ctr" anchorCtr="0">
                <a:noAutofit/>
              </a:bodyPr>
              <a:lstStyle/>
              <a:p>
                <a:pPr algn="ctr">
                  <a:lnSpc>
                    <a:spcPct val="106000"/>
                  </a:lnSpc>
                  <a:spcAft>
                    <a:spcPts val="800"/>
                  </a:spcAft>
                </a:pPr>
                <a:r>
                  <a:rPr lang="en-US" sz="2400" b="1">
                    <a:solidFill>
                      <a:srgbClr val="FFFFFF"/>
                    </a:solidFill>
                    <a:latin typeface="Verdana"/>
                    <a:ea typeface="Verdana"/>
                    <a:cs typeface="Times New Roman"/>
                  </a:rPr>
                  <a:t>25</a:t>
                </a:r>
                <a:endParaRPr lang="en-US" sz="2400" b="1">
                  <a:solidFill>
                    <a:srgbClr val="FFFFFF"/>
                  </a:solidFill>
                  <a:latin typeface="Verdana" panose="020B0604030504040204" pitchFamily="34" charset="0"/>
                  <a:ea typeface="Verdana" panose="020B0604030504040204" pitchFamily="34" charset="0"/>
                  <a:cs typeface="Times New Roman" panose="02020603050405020304" pitchFamily="18" charset="0"/>
                </a:endParaRPr>
              </a:p>
            </p:txBody>
          </p:sp>
        </p:grpSp>
        <p:sp>
          <p:nvSpPr>
            <p:cNvPr id="9" name="Text Box 2">
              <a:extLst>
                <a:ext uri="{FF2B5EF4-FFF2-40B4-BE49-F238E27FC236}">
                  <a16:creationId xmlns:a16="http://schemas.microsoft.com/office/drawing/2014/main" id="{DE600DAF-8F2E-B78E-E96E-F3FF22915B96}"/>
                </a:ext>
              </a:extLst>
            </p:cNvPr>
            <p:cNvSpPr txBox="1">
              <a:spLocks noChangeArrowheads="1"/>
            </p:cNvSpPr>
            <p:nvPr/>
          </p:nvSpPr>
          <p:spPr bwMode="auto">
            <a:xfrm>
              <a:off x="1075765" y="10757"/>
              <a:ext cx="2387600" cy="673853"/>
            </a:xfrm>
            <a:prstGeom prst="rect">
              <a:avLst/>
            </a:prstGeom>
            <a:noFill/>
            <a:ln w="9525">
              <a:noFill/>
              <a:miter lim="800000"/>
              <a:headEnd/>
              <a:tailEnd/>
            </a:ln>
          </p:spPr>
          <p:txBody>
            <a:bodyPr rot="0" vert="horz" wrap="square" lIns="91440" tIns="45720" rIns="91440" bIns="45720" anchor="t" anchorCtr="0">
              <a:spAutoFit/>
            </a:bodyPr>
            <a:lstStyle/>
            <a:p>
              <a:r>
                <a:rPr lang="en-US" sz="1200" dirty="0">
                  <a:latin typeface="Verdana"/>
                  <a:ea typeface="Verdana"/>
                  <a:cs typeface="Arial"/>
                </a:rPr>
                <a:t>	6 pm</a:t>
              </a:r>
            </a:p>
            <a:p>
              <a:endParaRPr lang="en-US" sz="1000" dirty="0">
                <a:latin typeface="Verdana"/>
                <a:ea typeface="Verdana"/>
                <a:cs typeface="Arial"/>
              </a:endParaRPr>
            </a:p>
            <a:p>
              <a:r>
                <a:rPr lang="en-US" sz="1200" b="1" dirty="0">
                  <a:latin typeface="Verdana"/>
                  <a:ea typeface="Verdana"/>
                  <a:cs typeface="Arial"/>
                </a:rPr>
                <a:t>Audiencia previa</a:t>
              </a:r>
              <a:endParaRPr lang="en-US" sz="1000" b="1" dirty="0">
                <a:latin typeface="Verdana"/>
                <a:ea typeface="Verdana"/>
                <a:cs typeface="Arial"/>
              </a:endParaRPr>
            </a:p>
            <a:p>
              <a:r>
                <a:rPr lang="en-US" sz="1200" dirty="0">
                  <a:latin typeface="Verdana"/>
                  <a:ea typeface="Verdana"/>
                  <a:cs typeface="Arial"/>
                </a:rPr>
                <a:t>Pre-Action Plan Publication</a:t>
              </a:r>
            </a:p>
          </p:txBody>
        </p:sp>
      </p:grpSp>
      <p:grpSp>
        <p:nvGrpSpPr>
          <p:cNvPr id="23" name="Group 22">
            <a:extLst>
              <a:ext uri="{FF2B5EF4-FFF2-40B4-BE49-F238E27FC236}">
                <a16:creationId xmlns:a16="http://schemas.microsoft.com/office/drawing/2014/main" id="{427796AF-F7DF-9026-E56F-A4315FF4C76B}"/>
              </a:ext>
            </a:extLst>
          </p:cNvPr>
          <p:cNvGrpSpPr/>
          <p:nvPr/>
        </p:nvGrpSpPr>
        <p:grpSpPr>
          <a:xfrm>
            <a:off x="993913" y="3299848"/>
            <a:ext cx="4112277" cy="905814"/>
            <a:chOff x="2714" y="0"/>
            <a:chExt cx="3460651" cy="762773"/>
          </a:xfrm>
        </p:grpSpPr>
        <p:grpSp>
          <p:nvGrpSpPr>
            <p:cNvPr id="24" name="Group 23">
              <a:extLst>
                <a:ext uri="{FF2B5EF4-FFF2-40B4-BE49-F238E27FC236}">
                  <a16:creationId xmlns:a16="http://schemas.microsoft.com/office/drawing/2014/main" id="{30EC6DCF-94F1-37F5-0832-8CA05D69B768}"/>
                </a:ext>
              </a:extLst>
            </p:cNvPr>
            <p:cNvGrpSpPr/>
            <p:nvPr/>
          </p:nvGrpSpPr>
          <p:grpSpPr>
            <a:xfrm>
              <a:off x="2714" y="0"/>
              <a:ext cx="1066800" cy="762773"/>
              <a:chOff x="3457" y="0"/>
              <a:chExt cx="1358900" cy="971628"/>
            </a:xfrm>
          </p:grpSpPr>
          <p:sp>
            <p:nvSpPr>
              <p:cNvPr id="26" name="Rectangle 25">
                <a:extLst>
                  <a:ext uri="{FF2B5EF4-FFF2-40B4-BE49-F238E27FC236}">
                    <a16:creationId xmlns:a16="http://schemas.microsoft.com/office/drawing/2014/main" id="{0FC1011E-9E11-AC22-E4F4-1AA7EA2C731A}"/>
                  </a:ext>
                </a:extLst>
              </p:cNvPr>
              <p:cNvSpPr/>
              <p:nvPr/>
            </p:nvSpPr>
            <p:spPr>
              <a:xfrm>
                <a:off x="152400" y="0"/>
                <a:ext cx="1079500" cy="950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2800"/>
              </a:p>
            </p:txBody>
          </p:sp>
          <p:sp>
            <p:nvSpPr>
              <p:cNvPr id="27" name="Rectangle 26">
                <a:extLst>
                  <a:ext uri="{FF2B5EF4-FFF2-40B4-BE49-F238E27FC236}">
                    <a16:creationId xmlns:a16="http://schemas.microsoft.com/office/drawing/2014/main" id="{8CF96BD1-AB80-4B0C-77F3-46705184DC6B}"/>
                  </a:ext>
                </a:extLst>
              </p:cNvPr>
              <p:cNvSpPr/>
              <p:nvPr/>
            </p:nvSpPr>
            <p:spPr>
              <a:xfrm>
                <a:off x="3457" y="422013"/>
                <a:ext cx="1358900" cy="825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2800"/>
              </a:p>
            </p:txBody>
          </p:sp>
          <p:sp>
            <p:nvSpPr>
              <p:cNvPr id="28" name="Text Box 2">
                <a:extLst>
                  <a:ext uri="{FF2B5EF4-FFF2-40B4-BE49-F238E27FC236}">
                    <a16:creationId xmlns:a16="http://schemas.microsoft.com/office/drawing/2014/main" id="{45767A42-0793-D967-20B4-55A8130AFCB1}"/>
                  </a:ext>
                </a:extLst>
              </p:cNvPr>
              <p:cNvSpPr txBox="1">
                <a:spLocks noChangeArrowheads="1"/>
              </p:cNvSpPr>
              <p:nvPr/>
            </p:nvSpPr>
            <p:spPr bwMode="auto">
              <a:xfrm>
                <a:off x="182163" y="109252"/>
                <a:ext cx="1079500" cy="292100"/>
              </a:xfrm>
              <a:prstGeom prst="rect">
                <a:avLst/>
              </a:prstGeom>
              <a:noFill/>
              <a:ln w="9525">
                <a:noFill/>
                <a:miter lim="800000"/>
                <a:headEnd/>
                <a:tailEnd/>
              </a:ln>
            </p:spPr>
            <p:txBody>
              <a:bodyPr rot="0" vert="horz" wrap="square" lIns="91440" tIns="45720" rIns="91440" bIns="45720" anchor="ctr" anchorCtr="0">
                <a:noAutofit/>
              </a:bodyPr>
              <a:lstStyle/>
              <a:p>
                <a:pPr algn="ctr"/>
                <a:r>
                  <a:rPr lang="en-US" sz="1100" b="1">
                    <a:solidFill>
                      <a:srgbClr val="FFFFFF"/>
                    </a:solidFill>
                    <a:latin typeface="Verdana"/>
                    <a:ea typeface="Verdana"/>
                    <a:cs typeface="Times New Roman"/>
                  </a:rPr>
                  <a:t>APR </a:t>
                </a:r>
                <a:r>
                  <a:rPr lang="en-US" sz="1100" b="1">
                    <a:solidFill>
                      <a:srgbClr val="99D6EA"/>
                    </a:solidFill>
                    <a:latin typeface="Arial"/>
                    <a:ea typeface="Verdana"/>
                    <a:cs typeface="Arial"/>
                  </a:rPr>
                  <a:t>I</a:t>
                </a:r>
                <a:r>
                  <a:rPr lang="en-US" sz="1100" b="1">
                    <a:solidFill>
                      <a:srgbClr val="FFFFFF"/>
                    </a:solidFill>
                    <a:latin typeface="Arial"/>
                    <a:ea typeface="Verdana"/>
                    <a:cs typeface="Arial"/>
                  </a:rPr>
                  <a:t> MON</a:t>
                </a:r>
                <a:endParaRPr lang="en-US" sz="1100">
                  <a:solidFill>
                    <a:srgbClr val="FFFFFF"/>
                  </a:solidFill>
                  <a:latin typeface="Verdana"/>
                  <a:ea typeface="Verdana"/>
                  <a:cs typeface="Times New Roman"/>
                </a:endParaRPr>
              </a:p>
            </p:txBody>
          </p:sp>
          <p:sp>
            <p:nvSpPr>
              <p:cNvPr id="29" name="Text Box 2">
                <a:extLst>
                  <a:ext uri="{FF2B5EF4-FFF2-40B4-BE49-F238E27FC236}">
                    <a16:creationId xmlns:a16="http://schemas.microsoft.com/office/drawing/2014/main" id="{47ECDA0F-C89F-90FF-AA90-2470D508798A}"/>
                  </a:ext>
                </a:extLst>
              </p:cNvPr>
              <p:cNvSpPr txBox="1">
                <a:spLocks noChangeArrowheads="1"/>
              </p:cNvSpPr>
              <p:nvPr/>
            </p:nvSpPr>
            <p:spPr bwMode="auto">
              <a:xfrm>
                <a:off x="337443" y="565150"/>
                <a:ext cx="673820" cy="406478"/>
              </a:xfrm>
              <a:prstGeom prst="rect">
                <a:avLst/>
              </a:prstGeom>
              <a:noFill/>
              <a:ln w="9525">
                <a:noFill/>
                <a:miter lim="800000"/>
                <a:headEnd/>
                <a:tailEnd/>
              </a:ln>
            </p:spPr>
            <p:txBody>
              <a:bodyPr rot="0" vert="horz" wrap="square" lIns="91440" tIns="45720" rIns="91440" bIns="45720" anchor="ctr" anchorCtr="0">
                <a:noAutofit/>
              </a:bodyPr>
              <a:lstStyle/>
              <a:p>
                <a:pPr algn="ctr">
                  <a:lnSpc>
                    <a:spcPct val="106000"/>
                  </a:lnSpc>
                  <a:spcAft>
                    <a:spcPts val="800"/>
                  </a:spcAft>
                </a:pPr>
                <a:endParaRPr lang="en-US" sz="1600">
                  <a:latin typeface="Verdana" panose="020B0604030504040204" pitchFamily="34" charset="0"/>
                  <a:ea typeface="Verdana" panose="020B0604030504040204" pitchFamily="34" charset="0"/>
                  <a:cs typeface="Times New Roman" panose="02020603050405020304" pitchFamily="18" charset="0"/>
                </a:endParaRPr>
              </a:p>
            </p:txBody>
          </p:sp>
        </p:grpSp>
        <p:sp>
          <p:nvSpPr>
            <p:cNvPr id="25" name="Text Box 2">
              <a:extLst>
                <a:ext uri="{FF2B5EF4-FFF2-40B4-BE49-F238E27FC236}">
                  <a16:creationId xmlns:a16="http://schemas.microsoft.com/office/drawing/2014/main" id="{000F587E-9F55-F169-B4C4-604221CABEB7}"/>
                </a:ext>
              </a:extLst>
            </p:cNvPr>
            <p:cNvSpPr txBox="1">
              <a:spLocks noChangeArrowheads="1"/>
            </p:cNvSpPr>
            <p:nvPr/>
          </p:nvSpPr>
          <p:spPr bwMode="auto">
            <a:xfrm>
              <a:off x="1069828" y="22639"/>
              <a:ext cx="2393537" cy="682276"/>
            </a:xfrm>
            <a:prstGeom prst="rect">
              <a:avLst/>
            </a:prstGeom>
            <a:noFill/>
            <a:ln w="9525">
              <a:noFill/>
              <a:miter lim="800000"/>
              <a:headEnd/>
              <a:tailEnd/>
            </a:ln>
          </p:spPr>
          <p:txBody>
            <a:bodyPr rot="0" vert="horz" wrap="square" lIns="91440" tIns="45720" rIns="91440" bIns="45720" anchor="t" anchorCtr="0">
              <a:spAutoFit/>
            </a:bodyPr>
            <a:lstStyle/>
            <a:p>
              <a:r>
                <a:rPr lang="en-US" sz="1200" b="1" dirty="0">
                  <a:latin typeface="Verdana"/>
                  <a:ea typeface="Verdana"/>
                  <a:cs typeface="Arial"/>
                </a:rPr>
                <a:t>St. Croix </a:t>
              </a:r>
              <a:r>
                <a:rPr lang="en-US" sz="1200" dirty="0">
                  <a:latin typeface="Verdana"/>
                  <a:ea typeface="Verdana"/>
                  <a:cs typeface="Arial"/>
                </a:rPr>
                <a:t>	6 pm</a:t>
              </a:r>
            </a:p>
            <a:p>
              <a:pPr marL="0" marR="0">
                <a:lnSpc>
                  <a:spcPct val="115000"/>
                </a:lnSpc>
                <a:spcBef>
                  <a:spcPts val="0"/>
                </a:spcBef>
                <a:spcAft>
                  <a:spcPts val="0"/>
                </a:spcAft>
              </a:pPr>
              <a:r>
                <a:rPr lang="en-US" sz="1100" kern="100" dirty="0">
                  <a:effectLst/>
                  <a:latin typeface="Century Gothic" panose="020B0502020202020204" pitchFamily="34" charset="0"/>
                  <a:ea typeface="Aptos" panose="020B0004020202020204" pitchFamily="34" charset="0"/>
                  <a:cs typeface="Times New Roman" panose="02020603050405020304" pitchFamily="18" charset="0"/>
                </a:rPr>
                <a:t>Junta Electoral de STX</a:t>
              </a:r>
            </a:p>
            <a:p>
              <a:endParaRPr lang="en-US" sz="1100" b="1" dirty="0">
                <a:latin typeface="Verdana"/>
                <a:ea typeface="Verdana"/>
              </a:endParaRPr>
            </a:p>
            <a:p>
              <a:r>
                <a:rPr lang="en-US" sz="1100" b="1" dirty="0">
                  <a:latin typeface="Verdana"/>
                  <a:ea typeface="Verdana"/>
                </a:rPr>
                <a:t>1ª Audiencia </a:t>
              </a:r>
              <a:r>
                <a:rPr lang="en-US" sz="1100" b="1" dirty="0" err="1">
                  <a:latin typeface="Verdana"/>
                  <a:ea typeface="Verdana"/>
                </a:rPr>
                <a:t>Pública</a:t>
              </a:r>
              <a:endParaRPr lang="en-US" sz="1100" dirty="0">
                <a:cs typeface="Arial"/>
              </a:endParaRPr>
            </a:p>
          </p:txBody>
        </p:sp>
      </p:grpSp>
      <p:grpSp>
        <p:nvGrpSpPr>
          <p:cNvPr id="30" name="Group 29">
            <a:extLst>
              <a:ext uri="{FF2B5EF4-FFF2-40B4-BE49-F238E27FC236}">
                <a16:creationId xmlns:a16="http://schemas.microsoft.com/office/drawing/2014/main" id="{45A373C3-9C82-5034-D4EF-D3DCA92765B2}"/>
              </a:ext>
            </a:extLst>
          </p:cNvPr>
          <p:cNvGrpSpPr/>
          <p:nvPr/>
        </p:nvGrpSpPr>
        <p:grpSpPr>
          <a:xfrm>
            <a:off x="6677602" y="1965318"/>
            <a:ext cx="4115502" cy="966880"/>
            <a:chOff x="0" y="1"/>
            <a:chExt cx="3463365" cy="814196"/>
          </a:xfrm>
        </p:grpSpPr>
        <p:grpSp>
          <p:nvGrpSpPr>
            <p:cNvPr id="31" name="Group 30">
              <a:extLst>
                <a:ext uri="{FF2B5EF4-FFF2-40B4-BE49-F238E27FC236}">
                  <a16:creationId xmlns:a16="http://schemas.microsoft.com/office/drawing/2014/main" id="{0201D13E-396D-54A3-CB45-A4436055CD79}"/>
                </a:ext>
              </a:extLst>
            </p:cNvPr>
            <p:cNvGrpSpPr/>
            <p:nvPr/>
          </p:nvGrpSpPr>
          <p:grpSpPr>
            <a:xfrm>
              <a:off x="0" y="1"/>
              <a:ext cx="1066800" cy="762773"/>
              <a:chOff x="0" y="1"/>
              <a:chExt cx="1358900" cy="971628"/>
            </a:xfrm>
          </p:grpSpPr>
          <p:sp>
            <p:nvSpPr>
              <p:cNvPr id="33" name="Rectangle 32">
                <a:extLst>
                  <a:ext uri="{FF2B5EF4-FFF2-40B4-BE49-F238E27FC236}">
                    <a16:creationId xmlns:a16="http://schemas.microsoft.com/office/drawing/2014/main" id="{7DBCFA91-D820-9BDE-48C0-C3E62AB8BD58}"/>
                  </a:ext>
                </a:extLst>
              </p:cNvPr>
              <p:cNvSpPr/>
              <p:nvPr/>
            </p:nvSpPr>
            <p:spPr>
              <a:xfrm>
                <a:off x="152400" y="1"/>
                <a:ext cx="1079500" cy="9716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2800"/>
              </a:p>
            </p:txBody>
          </p:sp>
          <p:sp>
            <p:nvSpPr>
              <p:cNvPr id="34" name="Rectangle 33">
                <a:extLst>
                  <a:ext uri="{FF2B5EF4-FFF2-40B4-BE49-F238E27FC236}">
                    <a16:creationId xmlns:a16="http://schemas.microsoft.com/office/drawing/2014/main" id="{D8278E98-BF4A-F38B-448A-C78D918AB7A4}"/>
                  </a:ext>
                </a:extLst>
              </p:cNvPr>
              <p:cNvSpPr/>
              <p:nvPr/>
            </p:nvSpPr>
            <p:spPr>
              <a:xfrm>
                <a:off x="0" y="444500"/>
                <a:ext cx="1358900" cy="825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2800"/>
              </a:p>
            </p:txBody>
          </p:sp>
          <p:sp>
            <p:nvSpPr>
              <p:cNvPr id="35" name="Text Box 2">
                <a:extLst>
                  <a:ext uri="{FF2B5EF4-FFF2-40B4-BE49-F238E27FC236}">
                    <a16:creationId xmlns:a16="http://schemas.microsoft.com/office/drawing/2014/main" id="{5F32074F-9E63-25A2-BA66-1D82BB0EB298}"/>
                  </a:ext>
                </a:extLst>
              </p:cNvPr>
              <p:cNvSpPr txBox="1">
                <a:spLocks noChangeArrowheads="1"/>
              </p:cNvSpPr>
              <p:nvPr/>
            </p:nvSpPr>
            <p:spPr bwMode="auto">
              <a:xfrm>
                <a:off x="163820" y="98426"/>
                <a:ext cx="1079500" cy="292100"/>
              </a:xfrm>
              <a:prstGeom prst="rect">
                <a:avLst/>
              </a:prstGeom>
              <a:noFill/>
              <a:ln w="9525">
                <a:noFill/>
                <a:miter lim="800000"/>
                <a:headEnd/>
                <a:tailEnd/>
              </a:ln>
            </p:spPr>
            <p:txBody>
              <a:bodyPr rot="0" vert="horz" wrap="square" lIns="91440" tIns="45720" rIns="91440" bIns="45720" anchor="ctr" anchorCtr="0">
                <a:noAutofit/>
              </a:bodyPr>
              <a:lstStyle/>
              <a:p>
                <a:pPr algn="ctr">
                  <a:lnSpc>
                    <a:spcPct val="106000"/>
                  </a:lnSpc>
                  <a:spcAft>
                    <a:spcPts val="800"/>
                  </a:spcAft>
                </a:pPr>
                <a:r>
                  <a:rPr lang="en-US" sz="1100" b="1">
                    <a:solidFill>
                      <a:srgbClr val="FFFFFF"/>
                    </a:solidFill>
                    <a:latin typeface="Verdana"/>
                    <a:ea typeface="Verdana"/>
                    <a:cs typeface="Times New Roman"/>
                  </a:rPr>
                  <a:t>APR </a:t>
                </a:r>
                <a:r>
                  <a:rPr lang="en-US" sz="1100" b="1">
                    <a:solidFill>
                      <a:srgbClr val="99D6EA"/>
                    </a:solidFill>
                    <a:latin typeface="Arial"/>
                    <a:ea typeface="Verdana"/>
                    <a:cs typeface="Times New Roman"/>
                  </a:rPr>
                  <a:t>I</a:t>
                </a:r>
                <a:r>
                  <a:rPr lang="en-US" sz="1100" b="1">
                    <a:solidFill>
                      <a:srgbClr val="FFFFFF"/>
                    </a:solidFill>
                    <a:latin typeface="Arial"/>
                    <a:ea typeface="Verdana"/>
                    <a:cs typeface="Times New Roman"/>
                  </a:rPr>
                  <a:t> TUE</a:t>
                </a:r>
                <a:endParaRPr lang="en-US" sz="1600">
                  <a:latin typeface="Arial"/>
                  <a:ea typeface="Verdana"/>
                  <a:cs typeface="Times New Roman"/>
                </a:endParaRPr>
              </a:p>
            </p:txBody>
          </p:sp>
          <p:sp>
            <p:nvSpPr>
              <p:cNvPr id="36" name="Text Box 2">
                <a:extLst>
                  <a:ext uri="{FF2B5EF4-FFF2-40B4-BE49-F238E27FC236}">
                    <a16:creationId xmlns:a16="http://schemas.microsoft.com/office/drawing/2014/main" id="{3C49CFFA-24CF-6638-FC6A-A6C5854B79CB}"/>
                  </a:ext>
                </a:extLst>
              </p:cNvPr>
              <p:cNvSpPr txBox="1">
                <a:spLocks noChangeArrowheads="1"/>
              </p:cNvSpPr>
              <p:nvPr/>
            </p:nvSpPr>
            <p:spPr bwMode="auto">
              <a:xfrm>
                <a:off x="337443" y="565150"/>
                <a:ext cx="673820" cy="406478"/>
              </a:xfrm>
              <a:prstGeom prst="rect">
                <a:avLst/>
              </a:prstGeom>
              <a:noFill/>
              <a:ln w="9525">
                <a:noFill/>
                <a:miter lim="800000"/>
                <a:headEnd/>
                <a:tailEnd/>
              </a:ln>
            </p:spPr>
            <p:txBody>
              <a:bodyPr rot="0" vert="horz" wrap="square" lIns="91440" tIns="45720" rIns="91440" bIns="45720" anchor="ctr" anchorCtr="0">
                <a:noAutofit/>
              </a:bodyPr>
              <a:lstStyle/>
              <a:p>
                <a:pPr algn="ctr">
                  <a:lnSpc>
                    <a:spcPct val="106000"/>
                  </a:lnSpc>
                  <a:spcAft>
                    <a:spcPts val="800"/>
                  </a:spcAft>
                </a:pPr>
                <a:r>
                  <a:rPr lang="en-US" sz="2400" b="1">
                    <a:solidFill>
                      <a:srgbClr val="FFFFFF"/>
                    </a:solidFill>
                    <a:latin typeface="Verdana"/>
                    <a:ea typeface="Verdana"/>
                    <a:cs typeface="Times New Roman"/>
                  </a:rPr>
                  <a:t>09</a:t>
                </a:r>
                <a:endParaRPr lang="en-US" sz="2400" b="1">
                  <a:solidFill>
                    <a:srgbClr val="FFFFFF"/>
                  </a:solidFill>
                  <a:latin typeface="Verdana" panose="020B0604030504040204" pitchFamily="34" charset="0"/>
                  <a:ea typeface="Verdana" panose="020B0604030504040204" pitchFamily="34" charset="0"/>
                  <a:cs typeface="Times New Roman" panose="02020603050405020304" pitchFamily="18" charset="0"/>
                </a:endParaRPr>
              </a:p>
            </p:txBody>
          </p:sp>
        </p:grpSp>
        <p:sp>
          <p:nvSpPr>
            <p:cNvPr id="32" name="Text Box 2">
              <a:extLst>
                <a:ext uri="{FF2B5EF4-FFF2-40B4-BE49-F238E27FC236}">
                  <a16:creationId xmlns:a16="http://schemas.microsoft.com/office/drawing/2014/main" id="{574F4146-0189-AF37-4AAF-04E915D6A9AA}"/>
                </a:ext>
              </a:extLst>
            </p:cNvPr>
            <p:cNvSpPr txBox="1">
              <a:spLocks noChangeArrowheads="1"/>
            </p:cNvSpPr>
            <p:nvPr/>
          </p:nvSpPr>
          <p:spPr bwMode="auto">
            <a:xfrm>
              <a:off x="1075765" y="10757"/>
              <a:ext cx="2387600" cy="803440"/>
            </a:xfrm>
            <a:prstGeom prst="rect">
              <a:avLst/>
            </a:prstGeom>
            <a:noFill/>
            <a:ln w="9525">
              <a:noFill/>
              <a:miter lim="800000"/>
              <a:headEnd/>
              <a:tailEnd/>
            </a:ln>
          </p:spPr>
          <p:txBody>
            <a:bodyPr rot="0" vert="horz" wrap="square" lIns="91440" tIns="45720" rIns="91440" bIns="45720" anchor="t" anchorCtr="0">
              <a:spAutoFit/>
            </a:bodyPr>
            <a:lstStyle/>
            <a:p>
              <a:r>
                <a:rPr lang="en-US" sz="1200" b="1" dirty="0">
                  <a:latin typeface="Verdana"/>
                  <a:ea typeface="Verdana"/>
                  <a:cs typeface="Arial"/>
                </a:rPr>
                <a:t>St. Thomas   </a:t>
              </a:r>
              <a:r>
                <a:rPr lang="en-US" sz="1200" dirty="0">
                  <a:latin typeface="Verdana"/>
                  <a:ea typeface="Verdana"/>
                  <a:cs typeface="Arial"/>
                </a:rPr>
                <a:t>6 pm</a:t>
              </a:r>
            </a:p>
            <a:p>
              <a:r>
                <a:rPr lang="en-US" sz="1000" dirty="0">
                  <a:latin typeface="Verdana"/>
                  <a:ea typeface="Verdana"/>
                  <a:cs typeface="Arial"/>
                </a:rPr>
                <a:t>Sala de </a:t>
              </a:r>
              <a:r>
                <a:rPr lang="en-US" sz="1000" dirty="0" err="1">
                  <a:latin typeface="Verdana"/>
                  <a:ea typeface="Verdana"/>
                  <a:cs typeface="Arial"/>
                </a:rPr>
                <a:t>Entrenamiento</a:t>
              </a:r>
              <a:r>
                <a:rPr lang="en-US" sz="1000" dirty="0">
                  <a:latin typeface="Verdana"/>
                  <a:ea typeface="Verdana"/>
                  <a:cs typeface="Arial"/>
                </a:rPr>
                <a:t> SBDC  </a:t>
              </a:r>
            </a:p>
            <a:p>
              <a:r>
                <a:rPr lang="en-US" sz="1000" dirty="0">
                  <a:latin typeface="Verdana"/>
                  <a:ea typeface="Verdana"/>
                  <a:cs typeface="Arial"/>
                </a:rPr>
                <a:t>Centro de </a:t>
              </a:r>
              <a:r>
                <a:rPr lang="en-US" sz="1000" dirty="0" err="1">
                  <a:latin typeface="Verdana"/>
                  <a:ea typeface="Verdana"/>
                  <a:cs typeface="Arial"/>
                </a:rPr>
                <a:t>Innovación</a:t>
              </a:r>
              <a:r>
                <a:rPr lang="en-US" sz="1000" dirty="0">
                  <a:latin typeface="Verdana"/>
                  <a:ea typeface="Verdana"/>
                  <a:cs typeface="Arial"/>
                </a:rPr>
                <a:t> UVI</a:t>
              </a:r>
              <a:endParaRPr lang="en-US" sz="1200" b="1" dirty="0">
                <a:latin typeface="Verdana"/>
                <a:ea typeface="Verdana"/>
                <a:cs typeface="Arial"/>
              </a:endParaRPr>
            </a:p>
            <a:p>
              <a:endParaRPr lang="en-US" sz="1200" b="1" dirty="0">
                <a:latin typeface="Verdana"/>
                <a:ea typeface="Verdana"/>
                <a:cs typeface="Arial"/>
              </a:endParaRPr>
            </a:p>
            <a:p>
              <a:r>
                <a:rPr lang="en-US" sz="1200" b="1" dirty="0">
                  <a:latin typeface="Verdana"/>
                  <a:ea typeface="Verdana"/>
                  <a:cs typeface="Arial"/>
                </a:rPr>
                <a:t>2ª Audiencia </a:t>
              </a:r>
              <a:r>
                <a:rPr lang="en-US" sz="1200" b="1" dirty="0" err="1">
                  <a:latin typeface="Verdana"/>
                  <a:ea typeface="Verdana"/>
                  <a:cs typeface="Arial"/>
                </a:rPr>
                <a:t>Pública</a:t>
              </a:r>
              <a:endParaRPr lang="en-US" sz="1200" b="1" dirty="0">
                <a:latin typeface="Verdana"/>
                <a:ea typeface="Verdana"/>
                <a:cs typeface="Arial"/>
              </a:endParaRPr>
            </a:p>
          </p:txBody>
        </p:sp>
      </p:grpSp>
      <p:grpSp>
        <p:nvGrpSpPr>
          <p:cNvPr id="37" name="Group 36">
            <a:extLst>
              <a:ext uri="{FF2B5EF4-FFF2-40B4-BE49-F238E27FC236}">
                <a16:creationId xmlns:a16="http://schemas.microsoft.com/office/drawing/2014/main" id="{3C46E50F-E75C-70BB-3114-88D919E582C8}"/>
              </a:ext>
            </a:extLst>
          </p:cNvPr>
          <p:cNvGrpSpPr/>
          <p:nvPr/>
        </p:nvGrpSpPr>
        <p:grpSpPr>
          <a:xfrm>
            <a:off x="6677602" y="3380870"/>
            <a:ext cx="4115502" cy="905814"/>
            <a:chOff x="0" y="0"/>
            <a:chExt cx="3463365" cy="762773"/>
          </a:xfrm>
        </p:grpSpPr>
        <p:grpSp>
          <p:nvGrpSpPr>
            <p:cNvPr id="38" name="Group 37">
              <a:extLst>
                <a:ext uri="{FF2B5EF4-FFF2-40B4-BE49-F238E27FC236}">
                  <a16:creationId xmlns:a16="http://schemas.microsoft.com/office/drawing/2014/main" id="{04717B17-BC10-2120-2D14-50CADCE343A4}"/>
                </a:ext>
              </a:extLst>
            </p:cNvPr>
            <p:cNvGrpSpPr/>
            <p:nvPr/>
          </p:nvGrpSpPr>
          <p:grpSpPr>
            <a:xfrm>
              <a:off x="0" y="0"/>
              <a:ext cx="1066800" cy="762773"/>
              <a:chOff x="0" y="0"/>
              <a:chExt cx="1358900" cy="971628"/>
            </a:xfrm>
          </p:grpSpPr>
          <p:sp>
            <p:nvSpPr>
              <p:cNvPr id="40" name="Rectangle 39">
                <a:extLst>
                  <a:ext uri="{FF2B5EF4-FFF2-40B4-BE49-F238E27FC236}">
                    <a16:creationId xmlns:a16="http://schemas.microsoft.com/office/drawing/2014/main" id="{43D8A0EA-6139-636B-0089-DDE618EAD095}"/>
                  </a:ext>
                </a:extLst>
              </p:cNvPr>
              <p:cNvSpPr/>
              <p:nvPr/>
            </p:nvSpPr>
            <p:spPr>
              <a:xfrm>
                <a:off x="152400" y="0"/>
                <a:ext cx="1079500" cy="9666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2800"/>
              </a:p>
            </p:txBody>
          </p:sp>
          <p:sp>
            <p:nvSpPr>
              <p:cNvPr id="41" name="Rectangle 40">
                <a:extLst>
                  <a:ext uri="{FF2B5EF4-FFF2-40B4-BE49-F238E27FC236}">
                    <a16:creationId xmlns:a16="http://schemas.microsoft.com/office/drawing/2014/main" id="{B8F8ADB3-6838-8AD0-3B61-449229628625}"/>
                  </a:ext>
                </a:extLst>
              </p:cNvPr>
              <p:cNvSpPr/>
              <p:nvPr/>
            </p:nvSpPr>
            <p:spPr>
              <a:xfrm>
                <a:off x="0" y="444500"/>
                <a:ext cx="1358900" cy="825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2800"/>
              </a:p>
            </p:txBody>
          </p:sp>
          <p:sp>
            <p:nvSpPr>
              <p:cNvPr id="42" name="Text Box 2">
                <a:extLst>
                  <a:ext uri="{FF2B5EF4-FFF2-40B4-BE49-F238E27FC236}">
                    <a16:creationId xmlns:a16="http://schemas.microsoft.com/office/drawing/2014/main" id="{27E95936-F14F-BE26-585E-88D2BC070016}"/>
                  </a:ext>
                </a:extLst>
              </p:cNvPr>
              <p:cNvSpPr txBox="1">
                <a:spLocks noChangeArrowheads="1"/>
              </p:cNvSpPr>
              <p:nvPr/>
            </p:nvSpPr>
            <p:spPr bwMode="auto">
              <a:xfrm>
                <a:off x="163820" y="100486"/>
                <a:ext cx="1079500" cy="292101"/>
              </a:xfrm>
              <a:prstGeom prst="rect">
                <a:avLst/>
              </a:prstGeom>
              <a:noFill/>
              <a:ln w="9525">
                <a:noFill/>
                <a:miter lim="800000"/>
                <a:headEnd/>
                <a:tailEnd/>
              </a:ln>
            </p:spPr>
            <p:txBody>
              <a:bodyPr rot="0" vert="horz" wrap="square" lIns="91440" tIns="45720" rIns="91440" bIns="45720" anchor="ctr" anchorCtr="0">
                <a:noAutofit/>
              </a:bodyPr>
              <a:lstStyle/>
              <a:p>
                <a:pPr algn="ctr">
                  <a:lnSpc>
                    <a:spcPct val="106000"/>
                  </a:lnSpc>
                  <a:spcAft>
                    <a:spcPts val="800"/>
                  </a:spcAft>
                </a:pPr>
                <a:r>
                  <a:rPr lang="en-US" sz="1100" b="1">
                    <a:solidFill>
                      <a:srgbClr val="FFFFFF"/>
                    </a:solidFill>
                    <a:latin typeface="Verdana"/>
                    <a:ea typeface="Verdana"/>
                    <a:cs typeface="Times New Roman"/>
                  </a:rPr>
                  <a:t>APR </a:t>
                </a:r>
                <a:r>
                  <a:rPr lang="en-US" sz="1100" b="1">
                    <a:solidFill>
                      <a:srgbClr val="99D6EA"/>
                    </a:solidFill>
                    <a:latin typeface="Arial"/>
                    <a:ea typeface="Verdana"/>
                    <a:cs typeface="Times New Roman"/>
                  </a:rPr>
                  <a:t>I</a:t>
                </a:r>
                <a:r>
                  <a:rPr lang="en-US" sz="1100" b="1">
                    <a:solidFill>
                      <a:srgbClr val="FFFFFF"/>
                    </a:solidFill>
                    <a:latin typeface="Arial"/>
                    <a:ea typeface="Verdana"/>
                    <a:cs typeface="Times New Roman"/>
                  </a:rPr>
                  <a:t> WED</a:t>
                </a:r>
                <a:endParaRPr lang="en-US" sz="1600">
                  <a:latin typeface="Arial"/>
                  <a:ea typeface="Verdana"/>
                  <a:cs typeface="Times New Roman"/>
                </a:endParaRPr>
              </a:p>
            </p:txBody>
          </p:sp>
          <p:sp>
            <p:nvSpPr>
              <p:cNvPr id="43" name="Text Box 2">
                <a:extLst>
                  <a:ext uri="{FF2B5EF4-FFF2-40B4-BE49-F238E27FC236}">
                    <a16:creationId xmlns:a16="http://schemas.microsoft.com/office/drawing/2014/main" id="{3EC8578B-5CC2-FDF4-3794-4ABF5437FCF4}"/>
                  </a:ext>
                </a:extLst>
              </p:cNvPr>
              <p:cNvSpPr txBox="1">
                <a:spLocks noChangeArrowheads="1"/>
              </p:cNvSpPr>
              <p:nvPr/>
            </p:nvSpPr>
            <p:spPr bwMode="auto">
              <a:xfrm>
                <a:off x="337443" y="565150"/>
                <a:ext cx="673820" cy="406478"/>
              </a:xfrm>
              <a:prstGeom prst="rect">
                <a:avLst/>
              </a:prstGeom>
              <a:noFill/>
              <a:ln w="9525">
                <a:noFill/>
                <a:miter lim="800000"/>
                <a:headEnd/>
                <a:tailEnd/>
              </a:ln>
            </p:spPr>
            <p:txBody>
              <a:bodyPr rot="0" vert="horz" wrap="square" lIns="91440" tIns="45720" rIns="91440" bIns="45720" anchor="ctr" anchorCtr="0">
                <a:noAutofit/>
              </a:bodyPr>
              <a:lstStyle/>
              <a:p>
                <a:pPr algn="ctr">
                  <a:lnSpc>
                    <a:spcPct val="106000"/>
                  </a:lnSpc>
                  <a:spcAft>
                    <a:spcPts val="800"/>
                  </a:spcAft>
                </a:pPr>
                <a:r>
                  <a:rPr lang="en-US" sz="2400" b="1">
                    <a:solidFill>
                      <a:srgbClr val="FFFFFF"/>
                    </a:solidFill>
                    <a:latin typeface="Verdana"/>
                    <a:ea typeface="Verdana"/>
                    <a:cs typeface="Times New Roman"/>
                  </a:rPr>
                  <a:t>10</a:t>
                </a:r>
                <a:endParaRPr lang="en-US" sz="2400" b="1">
                  <a:solidFill>
                    <a:srgbClr val="FFFFFF"/>
                  </a:solidFill>
                  <a:latin typeface="Verdana" panose="020B0604030504040204" pitchFamily="34" charset="0"/>
                  <a:ea typeface="Verdana" panose="020B0604030504040204" pitchFamily="34" charset="0"/>
                  <a:cs typeface="Times New Roman" panose="02020603050405020304" pitchFamily="18" charset="0"/>
                </a:endParaRPr>
              </a:p>
            </p:txBody>
          </p:sp>
        </p:grpSp>
        <p:sp>
          <p:nvSpPr>
            <p:cNvPr id="39" name="Text Box 2">
              <a:extLst>
                <a:ext uri="{FF2B5EF4-FFF2-40B4-BE49-F238E27FC236}">
                  <a16:creationId xmlns:a16="http://schemas.microsoft.com/office/drawing/2014/main" id="{FC2B8135-C17C-61C9-8852-CC4733CCA654}"/>
                </a:ext>
              </a:extLst>
            </p:cNvPr>
            <p:cNvSpPr txBox="1">
              <a:spLocks noChangeArrowheads="1"/>
            </p:cNvSpPr>
            <p:nvPr/>
          </p:nvSpPr>
          <p:spPr bwMode="auto">
            <a:xfrm>
              <a:off x="1075765" y="10757"/>
              <a:ext cx="2387600" cy="673853"/>
            </a:xfrm>
            <a:prstGeom prst="rect">
              <a:avLst/>
            </a:prstGeom>
            <a:noFill/>
            <a:ln w="9525">
              <a:noFill/>
              <a:miter lim="800000"/>
              <a:headEnd/>
              <a:tailEnd/>
            </a:ln>
          </p:spPr>
          <p:txBody>
            <a:bodyPr rot="0" vert="horz" wrap="square" lIns="91440" tIns="45720" rIns="91440" bIns="45720" anchor="t" anchorCtr="0">
              <a:spAutoFit/>
            </a:bodyPr>
            <a:lstStyle/>
            <a:p>
              <a:r>
                <a:rPr lang="en-US" sz="1200" b="1" dirty="0">
                  <a:latin typeface="Verdana"/>
                  <a:ea typeface="Verdana"/>
                  <a:cs typeface="Arial"/>
                </a:rPr>
                <a:t>St. John	</a:t>
              </a:r>
              <a:r>
                <a:rPr lang="en-US" sz="1200" dirty="0">
                  <a:latin typeface="Verdana"/>
                  <a:ea typeface="Verdana"/>
                  <a:cs typeface="Arial"/>
                </a:rPr>
                <a:t>6 pm</a:t>
              </a:r>
              <a:endParaRPr lang="en-US" sz="1200" b="1" dirty="0">
                <a:latin typeface="Verdana"/>
                <a:ea typeface="Verdana"/>
                <a:cs typeface="Arial"/>
              </a:endParaRPr>
            </a:p>
            <a:p>
              <a:r>
                <a:rPr lang="en-US" sz="1000" dirty="0" err="1">
                  <a:latin typeface="Verdana"/>
                  <a:ea typeface="Verdana"/>
                  <a:cs typeface="Arial"/>
                </a:rPr>
                <a:t>Cafetería</a:t>
              </a:r>
              <a:r>
                <a:rPr lang="en-US" sz="1000" dirty="0">
                  <a:latin typeface="Verdana"/>
                  <a:ea typeface="Verdana"/>
                  <a:cs typeface="Arial"/>
                </a:rPr>
                <a:t> Julius E. </a:t>
              </a:r>
              <a:r>
                <a:rPr lang="en-US" sz="1000" dirty="0" err="1">
                  <a:latin typeface="Verdana"/>
                  <a:ea typeface="Verdana"/>
                  <a:cs typeface="Arial"/>
                </a:rPr>
                <a:t>Sprauve</a:t>
              </a:r>
              <a:endParaRPr lang="en-US" sz="1000" dirty="0">
                <a:latin typeface="Verdana"/>
                <a:ea typeface="Verdana"/>
                <a:cs typeface="Arial"/>
              </a:endParaRPr>
            </a:p>
            <a:p>
              <a:endParaRPr lang="en-US" sz="1200" b="1" dirty="0">
                <a:latin typeface="Verdana"/>
                <a:ea typeface="Verdana"/>
                <a:cs typeface="Arial"/>
              </a:endParaRPr>
            </a:p>
            <a:p>
              <a:r>
                <a:rPr lang="en-US" sz="1200" b="1" dirty="0">
                  <a:latin typeface="Verdana"/>
                  <a:ea typeface="Verdana"/>
                  <a:cs typeface="Arial"/>
                </a:rPr>
                <a:t>3ª Audiencia </a:t>
              </a:r>
              <a:r>
                <a:rPr lang="en-US" sz="1200" b="1" dirty="0" err="1">
                  <a:latin typeface="Verdana"/>
                  <a:ea typeface="Verdana"/>
                  <a:cs typeface="Arial"/>
                </a:rPr>
                <a:t>Pública</a:t>
              </a:r>
              <a:endParaRPr lang="en-US" sz="1200" b="1" dirty="0">
                <a:latin typeface="Verdana"/>
                <a:ea typeface="Verdana"/>
                <a:cs typeface="Arial"/>
              </a:endParaRPr>
            </a:p>
          </p:txBody>
        </p:sp>
      </p:grpSp>
      <p:sp>
        <p:nvSpPr>
          <p:cNvPr id="44" name="Text Box 2">
            <a:extLst>
              <a:ext uri="{FF2B5EF4-FFF2-40B4-BE49-F238E27FC236}">
                <a16:creationId xmlns:a16="http://schemas.microsoft.com/office/drawing/2014/main" id="{832C013E-7D38-3369-9DBC-86ACA2F18B49}"/>
              </a:ext>
            </a:extLst>
          </p:cNvPr>
          <p:cNvSpPr txBox="1">
            <a:spLocks noChangeArrowheads="1"/>
          </p:cNvSpPr>
          <p:nvPr/>
        </p:nvSpPr>
        <p:spPr bwMode="auto">
          <a:xfrm>
            <a:off x="1312906" y="3796618"/>
            <a:ext cx="628585" cy="378945"/>
          </a:xfrm>
          <a:prstGeom prst="rect">
            <a:avLst/>
          </a:prstGeom>
          <a:noFill/>
          <a:ln w="9525">
            <a:noFill/>
            <a:miter lim="800000"/>
            <a:headEnd/>
            <a:tailEnd/>
          </a:ln>
        </p:spPr>
        <p:txBody>
          <a:bodyPr rot="0" vert="horz" wrap="square" lIns="91440" tIns="45720" rIns="91440" bIns="45720" anchor="ctr" anchorCtr="0">
            <a:noAutofit/>
          </a:bodyPr>
          <a:lstStyle/>
          <a:p>
            <a:pPr algn="ctr">
              <a:lnSpc>
                <a:spcPct val="106000"/>
              </a:lnSpc>
              <a:spcAft>
                <a:spcPts val="800"/>
              </a:spcAft>
            </a:pPr>
            <a:r>
              <a:rPr lang="en-US" sz="2400" b="1">
                <a:solidFill>
                  <a:srgbClr val="FFFFFF"/>
                </a:solidFill>
                <a:latin typeface="Verdana"/>
                <a:ea typeface="Verdana"/>
                <a:cs typeface="Times New Roman"/>
              </a:rPr>
              <a:t>08</a:t>
            </a:r>
            <a:endParaRPr lang="en-US" sz="2400" b="1">
              <a:solidFill>
                <a:srgbClr val="FFFFFF"/>
              </a:solidFill>
              <a:latin typeface="Verdana" panose="020B0604030504040204" pitchFamily="34" charset="0"/>
              <a:ea typeface="Verdana" panose="020B0604030504040204" pitchFamily="34" charset="0"/>
              <a:cs typeface="Times New Roman" panose="02020603050405020304" pitchFamily="18" charset="0"/>
            </a:endParaRPr>
          </a:p>
        </p:txBody>
      </p:sp>
      <p:grpSp>
        <p:nvGrpSpPr>
          <p:cNvPr id="55" name="Group 54">
            <a:extLst>
              <a:ext uri="{FF2B5EF4-FFF2-40B4-BE49-F238E27FC236}">
                <a16:creationId xmlns:a16="http://schemas.microsoft.com/office/drawing/2014/main" id="{7E64952A-3965-C8C1-319E-8961A121ABFF}"/>
              </a:ext>
            </a:extLst>
          </p:cNvPr>
          <p:cNvGrpSpPr/>
          <p:nvPr/>
        </p:nvGrpSpPr>
        <p:grpSpPr>
          <a:xfrm>
            <a:off x="7854708" y="5391804"/>
            <a:ext cx="4115502" cy="1075758"/>
            <a:chOff x="0" y="0"/>
            <a:chExt cx="3463365" cy="905879"/>
          </a:xfrm>
        </p:grpSpPr>
        <p:grpSp>
          <p:nvGrpSpPr>
            <p:cNvPr id="56" name="Group 55">
              <a:extLst>
                <a:ext uri="{FF2B5EF4-FFF2-40B4-BE49-F238E27FC236}">
                  <a16:creationId xmlns:a16="http://schemas.microsoft.com/office/drawing/2014/main" id="{C01F0DC2-994B-E79E-684A-6D48D45CA10A}"/>
                </a:ext>
              </a:extLst>
            </p:cNvPr>
            <p:cNvGrpSpPr/>
            <p:nvPr/>
          </p:nvGrpSpPr>
          <p:grpSpPr>
            <a:xfrm>
              <a:off x="0" y="0"/>
              <a:ext cx="1066800" cy="762773"/>
              <a:chOff x="0" y="0"/>
              <a:chExt cx="1358900" cy="971628"/>
            </a:xfrm>
          </p:grpSpPr>
          <p:sp>
            <p:nvSpPr>
              <p:cNvPr id="58" name="Rectangle 57">
                <a:extLst>
                  <a:ext uri="{FF2B5EF4-FFF2-40B4-BE49-F238E27FC236}">
                    <a16:creationId xmlns:a16="http://schemas.microsoft.com/office/drawing/2014/main" id="{4BF90167-71DD-64B6-DE46-C3327EE56CB7}"/>
                  </a:ext>
                </a:extLst>
              </p:cNvPr>
              <p:cNvSpPr/>
              <p:nvPr/>
            </p:nvSpPr>
            <p:spPr>
              <a:xfrm>
                <a:off x="152400" y="0"/>
                <a:ext cx="1079500" cy="9666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2800"/>
              </a:p>
            </p:txBody>
          </p:sp>
          <p:sp>
            <p:nvSpPr>
              <p:cNvPr id="59" name="Rectangle 58">
                <a:extLst>
                  <a:ext uri="{FF2B5EF4-FFF2-40B4-BE49-F238E27FC236}">
                    <a16:creationId xmlns:a16="http://schemas.microsoft.com/office/drawing/2014/main" id="{B1F7E97A-2DFB-A962-92FC-2112831FDBFE}"/>
                  </a:ext>
                </a:extLst>
              </p:cNvPr>
              <p:cNvSpPr/>
              <p:nvPr/>
            </p:nvSpPr>
            <p:spPr>
              <a:xfrm>
                <a:off x="0" y="444500"/>
                <a:ext cx="1358900" cy="825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2800"/>
              </a:p>
            </p:txBody>
          </p:sp>
          <p:sp>
            <p:nvSpPr>
              <p:cNvPr id="60" name="Text Box 2">
                <a:extLst>
                  <a:ext uri="{FF2B5EF4-FFF2-40B4-BE49-F238E27FC236}">
                    <a16:creationId xmlns:a16="http://schemas.microsoft.com/office/drawing/2014/main" id="{98C1F124-BE71-C784-B1E8-9BA77A807407}"/>
                  </a:ext>
                </a:extLst>
              </p:cNvPr>
              <p:cNvSpPr txBox="1">
                <a:spLocks noChangeArrowheads="1"/>
              </p:cNvSpPr>
              <p:nvPr/>
            </p:nvSpPr>
            <p:spPr bwMode="auto">
              <a:xfrm>
                <a:off x="164774" y="132315"/>
                <a:ext cx="1079500" cy="292100"/>
              </a:xfrm>
              <a:prstGeom prst="rect">
                <a:avLst/>
              </a:prstGeom>
              <a:noFill/>
              <a:ln w="9525">
                <a:noFill/>
                <a:miter lim="800000"/>
                <a:headEnd/>
                <a:tailEnd/>
              </a:ln>
            </p:spPr>
            <p:txBody>
              <a:bodyPr rot="0" vert="horz" wrap="square" lIns="91440" tIns="45720" rIns="91440" bIns="45720" anchor="ctr" anchorCtr="0">
                <a:noAutofit/>
              </a:bodyPr>
              <a:lstStyle/>
              <a:p>
                <a:pPr algn="ctr"/>
                <a:r>
                  <a:rPr lang="en-US" sz="1100" b="1">
                    <a:solidFill>
                      <a:srgbClr val="FFFFFF"/>
                    </a:solidFill>
                    <a:latin typeface="Arial"/>
                    <a:ea typeface="Verdana"/>
                    <a:cs typeface="Arial"/>
                  </a:rPr>
                  <a:t>MAY | TUE</a:t>
                </a:r>
                <a:endParaRPr lang="en-US" sz="1100">
                  <a:solidFill>
                    <a:srgbClr val="FFFFFF"/>
                  </a:solidFill>
                  <a:latin typeface="Verdana"/>
                  <a:ea typeface="Verdana"/>
                  <a:cs typeface="Times New Roman"/>
                </a:endParaRPr>
              </a:p>
            </p:txBody>
          </p:sp>
          <p:sp>
            <p:nvSpPr>
              <p:cNvPr id="61" name="Text Box 2">
                <a:extLst>
                  <a:ext uri="{FF2B5EF4-FFF2-40B4-BE49-F238E27FC236}">
                    <a16:creationId xmlns:a16="http://schemas.microsoft.com/office/drawing/2014/main" id="{56934B1A-558A-1293-F270-CB4FF7C8E967}"/>
                  </a:ext>
                </a:extLst>
              </p:cNvPr>
              <p:cNvSpPr txBox="1">
                <a:spLocks noChangeArrowheads="1"/>
              </p:cNvSpPr>
              <p:nvPr/>
            </p:nvSpPr>
            <p:spPr bwMode="auto">
              <a:xfrm>
                <a:off x="269375" y="555420"/>
                <a:ext cx="848855" cy="416208"/>
              </a:xfrm>
              <a:prstGeom prst="rect">
                <a:avLst/>
              </a:prstGeom>
              <a:noFill/>
              <a:ln w="9525">
                <a:noFill/>
                <a:miter lim="800000"/>
                <a:headEnd/>
                <a:tailEnd/>
              </a:ln>
            </p:spPr>
            <p:txBody>
              <a:bodyPr rot="0" vert="horz" wrap="square" lIns="91440" tIns="45720" rIns="91440" bIns="45720" anchor="ctr" anchorCtr="0">
                <a:noAutofit/>
              </a:bodyPr>
              <a:lstStyle/>
              <a:p>
                <a:pPr algn="ctr">
                  <a:lnSpc>
                    <a:spcPct val="106000"/>
                  </a:lnSpc>
                  <a:spcAft>
                    <a:spcPts val="800"/>
                  </a:spcAft>
                </a:pPr>
                <a:r>
                  <a:rPr lang="en-US" sz="2400" b="1">
                    <a:solidFill>
                      <a:schemeClr val="bg1"/>
                    </a:solidFill>
                    <a:latin typeface="Verdana"/>
                    <a:ea typeface="Verdana"/>
                    <a:cs typeface="Times New Roman"/>
                  </a:rPr>
                  <a:t>07</a:t>
                </a:r>
                <a:endParaRPr lang="en-US" sz="2400" b="1">
                  <a:solidFill>
                    <a:schemeClr val="bg1"/>
                  </a:solidFill>
                  <a:latin typeface="Verdana" panose="020B0604030504040204" pitchFamily="34" charset="0"/>
                  <a:ea typeface="Verdana" panose="020B0604030504040204" pitchFamily="34" charset="0"/>
                  <a:cs typeface="Times New Roman" panose="02020603050405020304" pitchFamily="18" charset="0"/>
                </a:endParaRPr>
              </a:p>
            </p:txBody>
          </p:sp>
        </p:grpSp>
        <p:sp>
          <p:nvSpPr>
            <p:cNvPr id="57" name="Text Box 2">
              <a:extLst>
                <a:ext uri="{FF2B5EF4-FFF2-40B4-BE49-F238E27FC236}">
                  <a16:creationId xmlns:a16="http://schemas.microsoft.com/office/drawing/2014/main" id="{E0EFD5D2-09C0-0A41-D13F-73F91883FAFA}"/>
                </a:ext>
              </a:extLst>
            </p:cNvPr>
            <p:cNvSpPr txBox="1">
              <a:spLocks noChangeArrowheads="1"/>
            </p:cNvSpPr>
            <p:nvPr/>
          </p:nvSpPr>
          <p:spPr bwMode="auto">
            <a:xfrm>
              <a:off x="1075765" y="10757"/>
              <a:ext cx="2387600" cy="895122"/>
            </a:xfrm>
            <a:prstGeom prst="rect">
              <a:avLst/>
            </a:prstGeom>
            <a:noFill/>
            <a:ln w="9525">
              <a:noFill/>
              <a:miter lim="800000"/>
              <a:headEnd/>
              <a:tailEnd/>
            </a:ln>
          </p:spPr>
          <p:txBody>
            <a:bodyPr rot="0" vert="horz" wrap="square" lIns="91440" tIns="45720" rIns="91440" bIns="45720" anchor="t" anchorCtr="0">
              <a:spAutoFit/>
            </a:bodyPr>
            <a:lstStyle/>
            <a:p>
              <a:pPr>
                <a:lnSpc>
                  <a:spcPct val="107000"/>
                </a:lnSpc>
              </a:pPr>
              <a:r>
                <a:rPr lang="en-US" sz="1200" dirty="0">
                  <a:latin typeface="Verdana"/>
                  <a:ea typeface="Verdana"/>
                  <a:cs typeface="Arial"/>
                </a:rPr>
                <a:t>May 07, 2024</a:t>
              </a:r>
            </a:p>
            <a:p>
              <a:pPr>
                <a:lnSpc>
                  <a:spcPct val="107000"/>
                </a:lnSpc>
              </a:pPr>
              <a:endParaRPr lang="en-US" sz="1000" dirty="0">
                <a:latin typeface="Verdana"/>
                <a:ea typeface="Verdana"/>
                <a:cs typeface="Arial"/>
              </a:endParaRPr>
            </a:p>
            <a:p>
              <a:pPr>
                <a:lnSpc>
                  <a:spcPct val="107000"/>
                </a:lnSpc>
              </a:pPr>
              <a:r>
                <a:rPr lang="es-ES" sz="1200" b="1" dirty="0">
                  <a:latin typeface="Verdana"/>
                  <a:ea typeface="Verdana"/>
                  <a:cs typeface="Arial"/>
                </a:rPr>
                <a:t>La Enmienda 2 del Plan de Acción se presenta al HUD para su aprobación</a:t>
              </a:r>
              <a:endParaRPr lang="en-US" sz="1600" dirty="0">
                <a:latin typeface="Verdana" panose="020B0604030504040204" pitchFamily="34" charset="0"/>
                <a:ea typeface="Verdana" panose="020B0604030504040204" pitchFamily="34" charset="0"/>
                <a:cs typeface="Times New Roman" panose="02020603050405020304" pitchFamily="18" charset="0"/>
              </a:endParaRPr>
            </a:p>
          </p:txBody>
        </p:sp>
      </p:grpSp>
      <p:pic>
        <p:nvPicPr>
          <p:cNvPr id="64" name="Picture 63">
            <a:extLst>
              <a:ext uri="{FF2B5EF4-FFF2-40B4-BE49-F238E27FC236}">
                <a16:creationId xmlns:a16="http://schemas.microsoft.com/office/drawing/2014/main" id="{CC88C915-EF4C-F5E2-D36F-011761B6C457}"/>
              </a:ext>
            </a:extLst>
          </p:cNvPr>
          <p:cNvPicPr>
            <a:picLocks noChangeAspect="1"/>
          </p:cNvPicPr>
          <p:nvPr/>
        </p:nvPicPr>
        <p:blipFill>
          <a:blip r:embed="rId2"/>
          <a:stretch>
            <a:fillRect/>
          </a:stretch>
        </p:blipFill>
        <p:spPr>
          <a:xfrm>
            <a:off x="521889" y="5034261"/>
            <a:ext cx="2527431" cy="1678523"/>
          </a:xfrm>
          <a:prstGeom prst="rect">
            <a:avLst/>
          </a:prstGeom>
          <a:ln>
            <a:noFill/>
          </a:ln>
          <a:effectLst>
            <a:outerShdw blurRad="292100" dist="139700" dir="2700000" algn="tl" rotWithShape="0">
              <a:srgbClr val="333333">
                <a:alpha val="65000"/>
              </a:srgbClr>
            </a:outerShdw>
          </a:effectLst>
        </p:spPr>
      </p:pic>
      <p:grpSp>
        <p:nvGrpSpPr>
          <p:cNvPr id="65" name="Group 64">
            <a:extLst>
              <a:ext uri="{FF2B5EF4-FFF2-40B4-BE49-F238E27FC236}">
                <a16:creationId xmlns:a16="http://schemas.microsoft.com/office/drawing/2014/main" id="{0C954BDE-18FD-4A51-6A95-FC32157F81E8}"/>
              </a:ext>
            </a:extLst>
          </p:cNvPr>
          <p:cNvGrpSpPr/>
          <p:nvPr/>
        </p:nvGrpSpPr>
        <p:grpSpPr>
          <a:xfrm>
            <a:off x="3672127" y="5405959"/>
            <a:ext cx="4101126" cy="1323720"/>
            <a:chOff x="0" y="-1587"/>
            <a:chExt cx="3451267" cy="1114684"/>
          </a:xfrm>
        </p:grpSpPr>
        <p:grpSp>
          <p:nvGrpSpPr>
            <p:cNvPr id="66" name="Group 65">
              <a:extLst>
                <a:ext uri="{FF2B5EF4-FFF2-40B4-BE49-F238E27FC236}">
                  <a16:creationId xmlns:a16="http://schemas.microsoft.com/office/drawing/2014/main" id="{0BBBED24-F978-0AE5-8FEA-DC76CAA06D56}"/>
                </a:ext>
              </a:extLst>
            </p:cNvPr>
            <p:cNvGrpSpPr/>
            <p:nvPr/>
          </p:nvGrpSpPr>
          <p:grpSpPr>
            <a:xfrm>
              <a:off x="0" y="-1587"/>
              <a:ext cx="1066800" cy="784546"/>
              <a:chOff x="0" y="-2021"/>
              <a:chExt cx="1358900" cy="999363"/>
            </a:xfrm>
          </p:grpSpPr>
          <p:sp>
            <p:nvSpPr>
              <p:cNvPr id="68" name="Rectangle 67">
                <a:extLst>
                  <a:ext uri="{FF2B5EF4-FFF2-40B4-BE49-F238E27FC236}">
                    <a16:creationId xmlns:a16="http://schemas.microsoft.com/office/drawing/2014/main" id="{47E342DF-BBA7-1DD8-C48F-0E4148741D42}"/>
                  </a:ext>
                </a:extLst>
              </p:cNvPr>
              <p:cNvSpPr/>
              <p:nvPr/>
            </p:nvSpPr>
            <p:spPr>
              <a:xfrm>
                <a:off x="125791" y="-2021"/>
                <a:ext cx="1132715" cy="9993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2800"/>
              </a:p>
            </p:txBody>
          </p:sp>
          <p:sp>
            <p:nvSpPr>
              <p:cNvPr id="69" name="Rectangle 68">
                <a:extLst>
                  <a:ext uri="{FF2B5EF4-FFF2-40B4-BE49-F238E27FC236}">
                    <a16:creationId xmlns:a16="http://schemas.microsoft.com/office/drawing/2014/main" id="{4567BD05-EB8A-A734-C913-681C66213B53}"/>
                  </a:ext>
                </a:extLst>
              </p:cNvPr>
              <p:cNvSpPr/>
              <p:nvPr/>
            </p:nvSpPr>
            <p:spPr>
              <a:xfrm>
                <a:off x="0" y="444500"/>
                <a:ext cx="1358900" cy="825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2800"/>
              </a:p>
            </p:txBody>
          </p:sp>
          <p:sp>
            <p:nvSpPr>
              <p:cNvPr id="70" name="Text Box 2">
                <a:extLst>
                  <a:ext uri="{FF2B5EF4-FFF2-40B4-BE49-F238E27FC236}">
                    <a16:creationId xmlns:a16="http://schemas.microsoft.com/office/drawing/2014/main" id="{614589DF-10A7-2F14-7B06-9EF6F1460039}"/>
                  </a:ext>
                </a:extLst>
              </p:cNvPr>
              <p:cNvSpPr txBox="1">
                <a:spLocks noChangeArrowheads="1"/>
              </p:cNvSpPr>
              <p:nvPr/>
            </p:nvSpPr>
            <p:spPr bwMode="auto">
              <a:xfrm>
                <a:off x="152399" y="107509"/>
                <a:ext cx="1079500" cy="292101"/>
              </a:xfrm>
              <a:prstGeom prst="rect">
                <a:avLst/>
              </a:prstGeom>
              <a:noFill/>
              <a:ln w="9525">
                <a:noFill/>
                <a:miter lim="800000"/>
                <a:headEnd/>
                <a:tailEnd/>
              </a:ln>
            </p:spPr>
            <p:txBody>
              <a:bodyPr rot="0" vert="horz" wrap="square" lIns="91440" tIns="45720" rIns="91440" bIns="45720" anchor="ctr" anchorCtr="0">
                <a:noAutofit/>
              </a:bodyPr>
              <a:lstStyle/>
              <a:p>
                <a:pPr algn="ctr">
                  <a:lnSpc>
                    <a:spcPct val="106000"/>
                  </a:lnSpc>
                  <a:spcAft>
                    <a:spcPts val="800"/>
                  </a:spcAft>
                </a:pPr>
                <a:r>
                  <a:rPr lang="en-US" sz="1100">
                    <a:solidFill>
                      <a:srgbClr val="FFFFFF"/>
                    </a:solidFill>
                    <a:latin typeface="Verdana"/>
                    <a:ea typeface="Verdana"/>
                    <a:cs typeface="Times New Roman"/>
                  </a:rPr>
                  <a:t>APR </a:t>
                </a:r>
                <a:r>
                  <a:rPr lang="en-US" sz="1100" b="1">
                    <a:solidFill>
                      <a:srgbClr val="99D6EA"/>
                    </a:solidFill>
                    <a:latin typeface="Arial"/>
                    <a:ea typeface="Verdana"/>
                    <a:cs typeface="Times New Roman"/>
                  </a:rPr>
                  <a:t>I</a:t>
                </a:r>
                <a:r>
                  <a:rPr lang="en-US" sz="1100" b="1">
                    <a:solidFill>
                      <a:srgbClr val="FFFFFF"/>
                    </a:solidFill>
                    <a:latin typeface="Arial"/>
                    <a:ea typeface="Verdana"/>
                    <a:cs typeface="Times New Roman"/>
                  </a:rPr>
                  <a:t> THU</a:t>
                </a:r>
                <a:endParaRPr lang="en-US" sz="1600">
                  <a:latin typeface="Arial"/>
                  <a:ea typeface="Verdana"/>
                  <a:cs typeface="Times New Roman"/>
                </a:endParaRPr>
              </a:p>
            </p:txBody>
          </p:sp>
        </p:grpSp>
        <p:sp>
          <p:nvSpPr>
            <p:cNvPr id="67" name="Text Box 2">
              <a:extLst>
                <a:ext uri="{FF2B5EF4-FFF2-40B4-BE49-F238E27FC236}">
                  <a16:creationId xmlns:a16="http://schemas.microsoft.com/office/drawing/2014/main" id="{A94352C6-7931-7834-6F1D-86BCA511A5EB}"/>
                </a:ext>
              </a:extLst>
            </p:cNvPr>
            <p:cNvSpPr txBox="1">
              <a:spLocks noChangeArrowheads="1"/>
            </p:cNvSpPr>
            <p:nvPr/>
          </p:nvSpPr>
          <p:spPr bwMode="auto">
            <a:xfrm>
              <a:off x="1063667" y="-1350"/>
              <a:ext cx="2387600" cy="1114447"/>
            </a:xfrm>
            <a:prstGeom prst="rect">
              <a:avLst/>
            </a:prstGeom>
            <a:noFill/>
            <a:ln w="9525">
              <a:noFill/>
              <a:miter lim="800000"/>
              <a:headEnd/>
              <a:tailEnd/>
            </a:ln>
          </p:spPr>
          <p:txBody>
            <a:bodyPr rot="0" vert="horz" wrap="square" lIns="91440" tIns="45720" rIns="91440" bIns="45720" anchor="t" anchorCtr="0">
              <a:spAutoFit/>
            </a:bodyPr>
            <a:lstStyle/>
            <a:p>
              <a:r>
                <a:rPr lang="en-US" sz="1200" dirty="0">
                  <a:latin typeface="Verdana"/>
                  <a:ea typeface="Verdana"/>
                  <a:cs typeface="Arial"/>
                </a:rPr>
                <a:t>26 de </a:t>
              </a:r>
              <a:r>
                <a:rPr lang="en-US" sz="1200" dirty="0" err="1">
                  <a:latin typeface="Verdana"/>
                  <a:ea typeface="Verdana"/>
                  <a:cs typeface="Arial"/>
                </a:rPr>
                <a:t>abril</a:t>
              </a:r>
              <a:r>
                <a:rPr lang="en-US" sz="1200" dirty="0">
                  <a:latin typeface="Verdana"/>
                  <a:ea typeface="Verdana"/>
                  <a:cs typeface="Arial"/>
                </a:rPr>
                <a:t> de 2024</a:t>
              </a:r>
            </a:p>
            <a:p>
              <a:endParaRPr lang="en-US" sz="1000" b="1" dirty="0">
                <a:latin typeface="Verdana"/>
                <a:ea typeface="Verdana"/>
                <a:cs typeface="Arial"/>
              </a:endParaRPr>
            </a:p>
            <a:p>
              <a:r>
                <a:rPr lang="es-ES" sz="1200" b="1" dirty="0">
                  <a:latin typeface="Verdana"/>
                  <a:ea typeface="Verdana"/>
                  <a:cs typeface="Arial"/>
                </a:rPr>
                <a:t>Último día para comentarios públicos</a:t>
              </a:r>
            </a:p>
            <a:p>
              <a:endParaRPr lang="en-US" sz="1000" dirty="0">
                <a:latin typeface="Verdana" panose="020B0604030504040204" pitchFamily="34" charset="0"/>
                <a:ea typeface="Verdana" panose="020B0604030504040204" pitchFamily="34" charset="0"/>
                <a:cs typeface="Arial" panose="020B0604020202020204" pitchFamily="34" charset="0"/>
              </a:endParaRPr>
            </a:p>
            <a:p>
              <a:r>
                <a:rPr lang="en-US" sz="1200" dirty="0" err="1">
                  <a:latin typeface="Verdana"/>
                  <a:ea typeface="Verdana"/>
                  <a:cs typeface="Arial"/>
                </a:rPr>
                <a:t>Finaliza</a:t>
              </a:r>
              <a:r>
                <a:rPr lang="en-US" sz="1200" dirty="0">
                  <a:latin typeface="Verdana"/>
                  <a:ea typeface="Verdana"/>
                  <a:cs typeface="Arial"/>
                </a:rPr>
                <a:t> </a:t>
              </a:r>
              <a:r>
                <a:rPr lang="en-US" sz="1200" dirty="0" err="1">
                  <a:latin typeface="Verdana"/>
                  <a:ea typeface="Verdana"/>
                  <a:cs typeface="Arial"/>
                </a:rPr>
                <a:t>el</a:t>
              </a:r>
              <a:r>
                <a:rPr lang="en-US" sz="1200" dirty="0">
                  <a:latin typeface="Verdana"/>
                  <a:ea typeface="Verdana"/>
                  <a:cs typeface="Arial"/>
                </a:rPr>
                <a:t> </a:t>
              </a:r>
              <a:r>
                <a:rPr lang="en-US" sz="1200" dirty="0" err="1">
                  <a:latin typeface="Verdana"/>
                  <a:ea typeface="Verdana"/>
                  <a:cs typeface="Arial"/>
                </a:rPr>
                <a:t>período</a:t>
              </a:r>
              <a:r>
                <a:rPr lang="en-US" sz="1200" dirty="0">
                  <a:latin typeface="Verdana"/>
                  <a:ea typeface="Verdana"/>
                  <a:cs typeface="Arial"/>
                </a:rPr>
                <a:t> de </a:t>
              </a:r>
              <a:r>
                <a:rPr lang="en-US" sz="1200" dirty="0" err="1">
                  <a:latin typeface="Verdana"/>
                  <a:ea typeface="Verdana"/>
                  <a:cs typeface="Arial"/>
                </a:rPr>
                <a:t>comentarios</a:t>
              </a:r>
              <a:r>
                <a:rPr lang="en-US" sz="1200" dirty="0">
                  <a:latin typeface="Verdana"/>
                  <a:ea typeface="Verdana"/>
                  <a:cs typeface="Arial"/>
                </a:rPr>
                <a:t> de 30 días</a:t>
              </a:r>
            </a:p>
          </p:txBody>
        </p:sp>
      </p:grpSp>
      <p:sp>
        <p:nvSpPr>
          <p:cNvPr id="71" name="Text Box 2">
            <a:extLst>
              <a:ext uri="{FF2B5EF4-FFF2-40B4-BE49-F238E27FC236}">
                <a16:creationId xmlns:a16="http://schemas.microsoft.com/office/drawing/2014/main" id="{B5E03392-AF14-CBC7-4477-F9A268CCFD23}"/>
              </a:ext>
            </a:extLst>
          </p:cNvPr>
          <p:cNvSpPr txBox="1">
            <a:spLocks noChangeArrowheads="1"/>
          </p:cNvSpPr>
          <p:nvPr/>
        </p:nvSpPr>
        <p:spPr bwMode="auto">
          <a:xfrm>
            <a:off x="3969417" y="5961707"/>
            <a:ext cx="791869" cy="388016"/>
          </a:xfrm>
          <a:prstGeom prst="rect">
            <a:avLst/>
          </a:prstGeom>
          <a:noFill/>
          <a:ln w="9525">
            <a:noFill/>
            <a:miter lim="800000"/>
            <a:headEnd/>
            <a:tailEnd/>
          </a:ln>
        </p:spPr>
        <p:txBody>
          <a:bodyPr rot="0" vert="horz" wrap="square" lIns="91440" tIns="45720" rIns="91440" bIns="45720" anchor="ctr" anchorCtr="0">
            <a:noAutofit/>
          </a:bodyPr>
          <a:lstStyle/>
          <a:p>
            <a:pPr algn="ctr">
              <a:lnSpc>
                <a:spcPct val="106000"/>
              </a:lnSpc>
              <a:spcAft>
                <a:spcPts val="800"/>
              </a:spcAft>
            </a:pPr>
            <a:r>
              <a:rPr lang="en-US" sz="2400" b="1">
                <a:solidFill>
                  <a:schemeClr val="bg1"/>
                </a:solidFill>
                <a:latin typeface="Verdana"/>
                <a:ea typeface="Verdana"/>
                <a:cs typeface="Times New Roman"/>
              </a:rPr>
              <a:t>26</a:t>
            </a:r>
            <a:endParaRPr lang="en-US" sz="2400" b="1">
              <a:solidFill>
                <a:schemeClr val="bg1"/>
              </a:solidFill>
              <a:latin typeface="Verdana" panose="020B0604030504040204" pitchFamily="34" charset="0"/>
              <a:ea typeface="Verdana" panose="020B0604030504040204" pitchFamily="34" charset="0"/>
              <a:cs typeface="Times New Roman" panose="02020603050405020304" pitchFamily="18" charset="0"/>
            </a:endParaRPr>
          </a:p>
        </p:txBody>
      </p:sp>
      <p:pic>
        <p:nvPicPr>
          <p:cNvPr id="75" name="Picture 74">
            <a:extLst>
              <a:ext uri="{FF2B5EF4-FFF2-40B4-BE49-F238E27FC236}">
                <a16:creationId xmlns:a16="http://schemas.microsoft.com/office/drawing/2014/main" id="{764B02E4-58EE-89A8-8ED0-3BBD325AFAAD}"/>
              </a:ext>
            </a:extLst>
          </p:cNvPr>
          <p:cNvPicPr>
            <a:picLocks noChangeAspect="1"/>
          </p:cNvPicPr>
          <p:nvPr/>
        </p:nvPicPr>
        <p:blipFill>
          <a:blip r:embed="rId3"/>
          <a:stretch>
            <a:fillRect/>
          </a:stretch>
        </p:blipFill>
        <p:spPr>
          <a:xfrm>
            <a:off x="2285281" y="1948433"/>
            <a:ext cx="804718" cy="360458"/>
          </a:xfrm>
          <a:prstGeom prst="rect">
            <a:avLst/>
          </a:prstGeom>
        </p:spPr>
      </p:pic>
      <p:cxnSp>
        <p:nvCxnSpPr>
          <p:cNvPr id="77" name="Straight Connector 76">
            <a:extLst>
              <a:ext uri="{FF2B5EF4-FFF2-40B4-BE49-F238E27FC236}">
                <a16:creationId xmlns:a16="http://schemas.microsoft.com/office/drawing/2014/main" id="{44481637-4580-7861-EC10-7766BEF26164}"/>
              </a:ext>
            </a:extLst>
          </p:cNvPr>
          <p:cNvCxnSpPr/>
          <p:nvPr/>
        </p:nvCxnSpPr>
        <p:spPr>
          <a:xfrm>
            <a:off x="3606228" y="4790536"/>
            <a:ext cx="4905707" cy="0"/>
          </a:xfrm>
          <a:prstGeom prst="line">
            <a:avLst/>
          </a:prstGeom>
          <a:ln/>
        </p:spPr>
        <p:style>
          <a:lnRef idx="3">
            <a:schemeClr val="accent3"/>
          </a:lnRef>
          <a:fillRef idx="0">
            <a:schemeClr val="accent3"/>
          </a:fillRef>
          <a:effectRef idx="2">
            <a:schemeClr val="accent3"/>
          </a:effectRef>
          <a:fontRef idx="minor">
            <a:schemeClr val="tx1"/>
          </a:fontRef>
        </p:style>
      </p:cxnSp>
      <p:sp>
        <p:nvSpPr>
          <p:cNvPr id="78" name="TextBox 77">
            <a:extLst>
              <a:ext uri="{FF2B5EF4-FFF2-40B4-BE49-F238E27FC236}">
                <a16:creationId xmlns:a16="http://schemas.microsoft.com/office/drawing/2014/main" id="{502DEE08-9643-3546-BDDD-E6EB3CE7C71C}"/>
              </a:ext>
            </a:extLst>
          </p:cNvPr>
          <p:cNvSpPr txBox="1"/>
          <p:nvPr/>
        </p:nvSpPr>
        <p:spPr>
          <a:xfrm>
            <a:off x="2269015" y="2742022"/>
            <a:ext cx="2620053" cy="461665"/>
          </a:xfrm>
          <a:prstGeom prst="rect">
            <a:avLst/>
          </a:prstGeom>
          <a:noFill/>
        </p:spPr>
        <p:txBody>
          <a:bodyPr wrap="square" rtlCol="0">
            <a:spAutoFit/>
          </a:bodyPr>
          <a:lstStyle/>
          <a:p>
            <a:r>
              <a:rPr lang="en-US" sz="1200" dirty="0">
                <a:latin typeface="Verdana"/>
                <a:ea typeface="Verdana"/>
                <a:cs typeface="Arial"/>
              </a:rPr>
              <a:t>Se </a:t>
            </a:r>
            <a:r>
              <a:rPr lang="en-US" sz="1200" dirty="0" err="1">
                <a:latin typeface="Verdana"/>
                <a:ea typeface="Verdana"/>
                <a:cs typeface="Arial"/>
              </a:rPr>
              <a:t>abre</a:t>
            </a:r>
            <a:r>
              <a:rPr lang="en-US" sz="1200" dirty="0">
                <a:latin typeface="Verdana"/>
                <a:ea typeface="Verdana"/>
                <a:cs typeface="Arial"/>
              </a:rPr>
              <a:t> </a:t>
            </a:r>
            <a:r>
              <a:rPr lang="en-US" sz="1200" dirty="0" err="1">
                <a:latin typeface="Verdana"/>
                <a:ea typeface="Verdana"/>
                <a:cs typeface="Arial"/>
              </a:rPr>
              <a:t>el</a:t>
            </a:r>
            <a:r>
              <a:rPr lang="en-US" sz="1200" dirty="0">
                <a:latin typeface="Verdana"/>
                <a:ea typeface="Verdana"/>
                <a:cs typeface="Arial"/>
              </a:rPr>
              <a:t> </a:t>
            </a:r>
            <a:r>
              <a:rPr lang="en-US" sz="1200" dirty="0" err="1">
                <a:latin typeface="Verdana"/>
                <a:ea typeface="Verdana"/>
                <a:cs typeface="Arial"/>
              </a:rPr>
              <a:t>período</a:t>
            </a:r>
            <a:r>
              <a:rPr lang="en-US" sz="1200" dirty="0">
                <a:latin typeface="Verdana"/>
                <a:ea typeface="Verdana"/>
                <a:cs typeface="Arial"/>
              </a:rPr>
              <a:t> de </a:t>
            </a:r>
            <a:r>
              <a:rPr lang="en-US" sz="1200" dirty="0" err="1">
                <a:latin typeface="Verdana"/>
                <a:ea typeface="Verdana"/>
                <a:cs typeface="Arial"/>
              </a:rPr>
              <a:t>comentarios</a:t>
            </a:r>
            <a:r>
              <a:rPr lang="en-US" sz="1200" dirty="0">
                <a:latin typeface="Verdana"/>
                <a:ea typeface="Verdana"/>
                <a:cs typeface="Arial"/>
              </a:rPr>
              <a:t> de 30 días</a:t>
            </a:r>
            <a:endParaRPr lang="en-US" dirty="0"/>
          </a:p>
        </p:txBody>
      </p:sp>
    </p:spTree>
    <p:extLst>
      <p:ext uri="{BB962C8B-B14F-4D97-AF65-F5344CB8AC3E}">
        <p14:creationId xmlns:p14="http://schemas.microsoft.com/office/powerpoint/2010/main" val="27789758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915014-969F-D845-8EB4-B83A0A3E58E7}"/>
              </a:ext>
            </a:extLst>
          </p:cNvPr>
          <p:cNvSpPr>
            <a:spLocks noGrp="1"/>
          </p:cNvSpPr>
          <p:nvPr>
            <p:ph type="ctrTitle"/>
          </p:nvPr>
        </p:nvSpPr>
        <p:spPr>
          <a:xfrm>
            <a:off x="4267200" y="1905001"/>
            <a:ext cx="5852160" cy="1087881"/>
          </a:xfrm>
        </p:spPr>
        <p:txBody>
          <a:bodyPr>
            <a:noAutofit/>
          </a:bodyPr>
          <a:lstStyle/>
          <a:p>
            <a:r>
              <a:rPr lang="en-US" sz="5900" dirty="0">
                <a:solidFill>
                  <a:schemeClr val="accent3"/>
                </a:solidFill>
              </a:rPr>
              <a:t>¡Gracias!</a:t>
            </a:r>
            <a:endParaRPr lang="en-US" sz="5900" dirty="0"/>
          </a:p>
        </p:txBody>
      </p:sp>
    </p:spTree>
    <p:extLst>
      <p:ext uri="{BB962C8B-B14F-4D97-AF65-F5344CB8AC3E}">
        <p14:creationId xmlns:p14="http://schemas.microsoft.com/office/powerpoint/2010/main" val="38681416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4974" y="1026525"/>
            <a:ext cx="9142926" cy="690472"/>
          </a:xfrm>
        </p:spPr>
        <p:txBody>
          <a:bodyPr>
            <a:normAutofit fontScale="90000"/>
          </a:bodyPr>
          <a:lstStyle/>
          <a:p>
            <a:r>
              <a:rPr lang="es-ES" b="1" dirty="0">
                <a:latin typeface="Montserrat"/>
              </a:rPr>
              <a:t>Objetivos de la Audiencia Pública</a:t>
            </a:r>
            <a:endParaRPr lang="en-US" b="1" dirty="0">
              <a:latin typeface="Montserrat"/>
            </a:endParaRPr>
          </a:p>
        </p:txBody>
      </p:sp>
      <p:sp>
        <p:nvSpPr>
          <p:cNvPr id="30" name="Content Placeholder 2"/>
          <p:cNvSpPr>
            <a:spLocks noGrp="1"/>
          </p:cNvSpPr>
          <p:nvPr>
            <p:ph idx="1"/>
          </p:nvPr>
        </p:nvSpPr>
        <p:spPr>
          <a:xfrm>
            <a:off x="1443142" y="1945573"/>
            <a:ext cx="10029388" cy="4856702"/>
          </a:xfrm>
        </p:spPr>
        <p:txBody>
          <a:bodyPr vert="horz" lIns="0" tIns="45720" rIns="0" bIns="45720" rtlCol="0" anchorCtr="0">
            <a:normAutofit fontScale="85000" lnSpcReduction="20000"/>
          </a:bodyPr>
          <a:lstStyle/>
          <a:p>
            <a:pPr marL="0" indent="-6350">
              <a:spcBef>
                <a:spcPts val="0"/>
              </a:spcBef>
              <a:spcAft>
                <a:spcPts val="5"/>
              </a:spcAft>
            </a:pPr>
            <a:r>
              <a:rPr lang="es-ES" sz="1600" b="1" dirty="0">
                <a:latin typeface="Montserrat"/>
                <a:ea typeface="Calibri"/>
              </a:rPr>
              <a:t>Proporcionar a la comunidad la oportunidad de:</a:t>
            </a:r>
            <a:endParaRPr lang="en-US" sz="1600" b="1" i="1" dirty="0">
              <a:latin typeface="Montserrat"/>
              <a:ea typeface="Calibri"/>
            </a:endParaRPr>
          </a:p>
          <a:p>
            <a:pPr marL="269875" marR="528955" indent="0">
              <a:lnSpc>
                <a:spcPct val="110000"/>
              </a:lnSpc>
              <a:spcBef>
                <a:spcPts val="0"/>
              </a:spcBef>
              <a:spcAft>
                <a:spcPts val="600"/>
              </a:spcAft>
              <a:buNone/>
            </a:pPr>
            <a:endParaRPr lang="en-US" sz="1700" b="1" dirty="0">
              <a:latin typeface="Montserrat"/>
              <a:ea typeface="Calibri"/>
            </a:endParaRPr>
          </a:p>
          <a:p>
            <a:pPr marL="269875" marR="528955" indent="0">
              <a:lnSpc>
                <a:spcPct val="110000"/>
              </a:lnSpc>
              <a:spcBef>
                <a:spcPts val="0"/>
              </a:spcBef>
              <a:spcAft>
                <a:spcPts val="600"/>
              </a:spcAft>
              <a:buNone/>
            </a:pPr>
            <a:r>
              <a:rPr lang="en-US" sz="1700" b="1" dirty="0">
                <a:latin typeface="Montserrat"/>
                <a:ea typeface="Calibri"/>
              </a:rPr>
              <a:t>APRENDER DE:</a:t>
            </a:r>
            <a:endParaRPr lang="en-US" sz="1700" b="1" dirty="0">
              <a:ea typeface="Calibri"/>
              <a:cs typeface="Helvetica"/>
            </a:endParaRPr>
          </a:p>
          <a:p>
            <a:pPr marL="555625" marR="528955" indent="-285750">
              <a:lnSpc>
                <a:spcPct val="110000"/>
              </a:lnSpc>
              <a:spcBef>
                <a:spcPts val="0"/>
              </a:spcBef>
              <a:spcAft>
                <a:spcPts val="600"/>
              </a:spcAft>
              <a:buFont typeface="Arial" panose="020F0502020204030204" pitchFamily="34" charset="0"/>
              <a:buChar char="•"/>
            </a:pPr>
            <a:r>
              <a:rPr lang="en-US" sz="1700" dirty="0" err="1">
                <a:solidFill>
                  <a:srgbClr val="000000"/>
                </a:solidFill>
                <a:latin typeface="Montserrat"/>
                <a:ea typeface="Calibri"/>
                <a:cs typeface="Helvetica"/>
              </a:rPr>
              <a:t>Mitigación</a:t>
            </a:r>
            <a:endParaRPr lang="en-US" sz="1700" dirty="0">
              <a:solidFill>
                <a:srgbClr val="000000"/>
              </a:solidFill>
              <a:latin typeface="Montserrat"/>
              <a:ea typeface="Calibri"/>
              <a:cs typeface="Helvetica"/>
            </a:endParaRPr>
          </a:p>
          <a:p>
            <a:pPr marL="555625" marR="528955" indent="-285750">
              <a:lnSpc>
                <a:spcPct val="110000"/>
              </a:lnSpc>
              <a:spcBef>
                <a:spcPts val="0"/>
              </a:spcBef>
              <a:spcAft>
                <a:spcPts val="600"/>
              </a:spcAft>
              <a:buFont typeface="Arial" panose="020F0502020204030204" pitchFamily="34" charset="0"/>
              <a:buChar char="•"/>
            </a:pPr>
            <a:r>
              <a:rPr lang="en-US" sz="1700" dirty="0" err="1">
                <a:solidFill>
                  <a:srgbClr val="000000"/>
                </a:solidFill>
                <a:latin typeface="Montserrat"/>
                <a:ea typeface="Calibri"/>
                <a:cs typeface="Helvetica"/>
              </a:rPr>
              <a:t>Requisitos</a:t>
            </a:r>
            <a:r>
              <a:rPr lang="en-US" sz="1700" dirty="0">
                <a:solidFill>
                  <a:srgbClr val="000000"/>
                </a:solidFill>
                <a:latin typeface="Montserrat"/>
                <a:ea typeface="Calibri"/>
                <a:cs typeface="Helvetica"/>
              </a:rPr>
              <a:t> de </a:t>
            </a:r>
            <a:r>
              <a:rPr lang="en-US" sz="1700" dirty="0" err="1">
                <a:solidFill>
                  <a:srgbClr val="000000"/>
                </a:solidFill>
                <a:latin typeface="Montserrat"/>
                <a:ea typeface="Calibri"/>
                <a:cs typeface="Helvetica"/>
              </a:rPr>
              <a:t>elegibilidad</a:t>
            </a:r>
            <a:endParaRPr lang="en-US" sz="1700" dirty="0">
              <a:solidFill>
                <a:srgbClr val="000000"/>
              </a:solidFill>
              <a:latin typeface="Montserrat"/>
              <a:ea typeface="Calibri"/>
              <a:cs typeface="Helvetica"/>
            </a:endParaRPr>
          </a:p>
          <a:p>
            <a:pPr marL="555625" marR="528955" indent="-285750">
              <a:lnSpc>
                <a:spcPct val="110000"/>
              </a:lnSpc>
              <a:spcBef>
                <a:spcPts val="0"/>
              </a:spcBef>
              <a:spcAft>
                <a:spcPts val="600"/>
              </a:spcAft>
              <a:buFont typeface="Arial" panose="020F0502020204030204" pitchFamily="34" charset="0"/>
              <a:buChar char="•"/>
            </a:pPr>
            <a:r>
              <a:rPr lang="es-ES" sz="1700" dirty="0">
                <a:solidFill>
                  <a:srgbClr val="000000"/>
                </a:solidFill>
                <a:latin typeface="Montserrat"/>
                <a:ea typeface="Calibri"/>
                <a:cs typeface="Helvetica"/>
              </a:rPr>
              <a:t>Modificación del Plan de Acción</a:t>
            </a:r>
          </a:p>
          <a:p>
            <a:pPr marL="555625" marR="528955" indent="-285750">
              <a:lnSpc>
                <a:spcPct val="110000"/>
              </a:lnSpc>
              <a:spcBef>
                <a:spcPts val="0"/>
              </a:spcBef>
              <a:spcAft>
                <a:spcPts val="600"/>
              </a:spcAft>
              <a:buFont typeface="Arial" panose="020F0502020204030204" pitchFamily="34" charset="0"/>
              <a:buChar char="•"/>
            </a:pPr>
            <a:r>
              <a:rPr lang="en-US" sz="1700" dirty="0" err="1">
                <a:solidFill>
                  <a:srgbClr val="000000"/>
                </a:solidFill>
                <a:latin typeface="Montserrat"/>
                <a:ea typeface="Calibri"/>
                <a:cs typeface="Helvetica"/>
              </a:rPr>
              <a:t>Proyectos</a:t>
            </a:r>
            <a:r>
              <a:rPr lang="en-US" sz="1700" dirty="0">
                <a:solidFill>
                  <a:srgbClr val="000000"/>
                </a:solidFill>
                <a:latin typeface="Montserrat"/>
                <a:ea typeface="Calibri"/>
                <a:cs typeface="Helvetica"/>
              </a:rPr>
              <a:t> </a:t>
            </a:r>
            <a:r>
              <a:rPr lang="en-US" sz="1700" dirty="0" err="1">
                <a:solidFill>
                  <a:srgbClr val="000000"/>
                </a:solidFill>
                <a:latin typeface="Montserrat"/>
                <a:ea typeface="Calibri"/>
                <a:cs typeface="Helvetica"/>
              </a:rPr>
              <a:t>cubiertos</a:t>
            </a:r>
            <a:endParaRPr lang="en-US" sz="1700" dirty="0">
              <a:highlight>
                <a:srgbClr val="FFFF00"/>
              </a:highlight>
              <a:latin typeface="Montserrat"/>
              <a:ea typeface="Calibri"/>
            </a:endParaRPr>
          </a:p>
          <a:p>
            <a:pPr marL="269875" marR="528955" indent="0">
              <a:spcBef>
                <a:spcPts val="0"/>
              </a:spcBef>
              <a:spcAft>
                <a:spcPts val="600"/>
              </a:spcAft>
              <a:buNone/>
            </a:pPr>
            <a:endParaRPr lang="en-US" sz="1700" b="1" dirty="0">
              <a:latin typeface="Montserrat"/>
              <a:ea typeface="Calibri"/>
            </a:endParaRPr>
          </a:p>
          <a:p>
            <a:pPr marL="269875" marR="528955" indent="0">
              <a:spcBef>
                <a:spcPts val="0"/>
              </a:spcBef>
              <a:spcAft>
                <a:spcPts val="600"/>
              </a:spcAft>
              <a:buNone/>
            </a:pPr>
            <a:r>
              <a:rPr lang="en-US" sz="1700" b="1" dirty="0">
                <a:latin typeface="Montserrat"/>
                <a:ea typeface="Calibri"/>
              </a:rPr>
              <a:t>PREGUNTAR:</a:t>
            </a:r>
          </a:p>
          <a:p>
            <a:pPr marL="269875" marR="528955" indent="0">
              <a:spcBef>
                <a:spcPts val="0"/>
              </a:spcBef>
              <a:spcAft>
                <a:spcPts val="600"/>
              </a:spcAft>
              <a:buNone/>
            </a:pPr>
            <a:r>
              <a:rPr lang="es-ES" sz="1700" dirty="0">
                <a:latin typeface="Montserrat"/>
                <a:ea typeface="Calibri"/>
              </a:rPr>
              <a:t>Preguntas y aportaciones sobre la Enmienda Sustancial Propuesta</a:t>
            </a:r>
            <a:endParaRPr lang="en-US" sz="1700" b="1" dirty="0">
              <a:latin typeface="Montserrat" panose="00000500000000000000" pitchFamily="2" charset="0"/>
              <a:ea typeface="Calibri" panose="020F0502020204030204" pitchFamily="34" charset="0"/>
            </a:endParaRPr>
          </a:p>
          <a:p>
            <a:pPr marL="285750" lvl="1" indent="0">
              <a:spcBef>
                <a:spcPts val="0"/>
              </a:spcBef>
              <a:spcAft>
                <a:spcPts val="600"/>
              </a:spcAft>
              <a:buNone/>
            </a:pPr>
            <a:endParaRPr lang="en-US" sz="1700" b="1" dirty="0">
              <a:latin typeface="Montserrat"/>
              <a:ea typeface="Calibri"/>
            </a:endParaRPr>
          </a:p>
          <a:p>
            <a:pPr marL="285750" lvl="1" indent="0">
              <a:spcBef>
                <a:spcPts val="0"/>
              </a:spcBef>
              <a:spcAft>
                <a:spcPts val="600"/>
              </a:spcAft>
              <a:buNone/>
            </a:pPr>
            <a:r>
              <a:rPr lang="en-US" sz="1700" b="1" dirty="0">
                <a:latin typeface="Montserrat"/>
                <a:ea typeface="Calibri"/>
              </a:rPr>
              <a:t>PROCESO DE PARTICIPACIÓN PÚBLICA:</a:t>
            </a:r>
          </a:p>
          <a:p>
            <a:pPr marL="285750" lvl="1" indent="0">
              <a:spcBef>
                <a:spcPts val="0"/>
              </a:spcBef>
              <a:spcAft>
                <a:spcPts val="600"/>
              </a:spcAft>
              <a:buNone/>
            </a:pPr>
            <a:endParaRPr lang="es-ES" sz="1700" dirty="0">
              <a:latin typeface="Montserrat"/>
              <a:ea typeface="Calibri"/>
            </a:endParaRPr>
          </a:p>
          <a:p>
            <a:pPr marL="285750" lvl="1" indent="0">
              <a:spcBef>
                <a:spcPts val="0"/>
              </a:spcBef>
              <a:spcAft>
                <a:spcPts val="600"/>
              </a:spcAft>
              <a:buNone/>
            </a:pPr>
            <a:r>
              <a:rPr lang="es-ES" sz="1700" dirty="0">
                <a:latin typeface="Montserrat"/>
                <a:ea typeface="Calibri"/>
              </a:rPr>
              <a:t>Se fomentan los comentarios verbales al final de la presentación; Los comentarios serán aceptados aquí en la audiencia o por escrito.</a:t>
            </a:r>
            <a:endParaRPr lang="en-US" sz="1700" dirty="0">
              <a:latin typeface="Montserrat" panose="00000500000000000000" pitchFamily="2" charset="0"/>
              <a:ea typeface="Calibri" panose="020F0502020204030204" pitchFamily="34" charset="0"/>
            </a:endParaRPr>
          </a:p>
          <a:p>
            <a:pPr marL="340995" marR="528955" indent="0">
              <a:spcBef>
                <a:spcPts val="0"/>
              </a:spcBef>
              <a:spcAft>
                <a:spcPts val="540"/>
              </a:spcAft>
              <a:buNone/>
            </a:pPr>
            <a:endParaRPr lang="en-US" sz="1700" dirty="0">
              <a:latin typeface="Montserrat"/>
              <a:ea typeface="Calibri"/>
            </a:endParaRPr>
          </a:p>
          <a:p>
            <a:pPr marL="340995" marR="528955" indent="0">
              <a:spcBef>
                <a:spcPts val="0"/>
              </a:spcBef>
              <a:spcAft>
                <a:spcPts val="540"/>
              </a:spcAft>
              <a:buNone/>
            </a:pPr>
            <a:r>
              <a:rPr lang="es-ES" sz="1700" dirty="0">
                <a:latin typeface="Montserrat"/>
                <a:ea typeface="Calibri"/>
              </a:rPr>
              <a:t>Los comentarios por escrito pueden enviarse a la siguiente dirección:
Correo electrónico: media@vihfa.gov
</a:t>
            </a:r>
          </a:p>
          <a:p>
            <a:pPr marL="340995" marR="528955" indent="0">
              <a:spcBef>
                <a:spcPts val="0"/>
              </a:spcBef>
              <a:spcAft>
                <a:spcPts val="540"/>
              </a:spcAft>
              <a:buNone/>
            </a:pPr>
            <a:r>
              <a:rPr lang="es-ES" sz="1700" dirty="0">
                <a:latin typeface="Montserrat"/>
                <a:ea typeface="Calibri"/>
              </a:rPr>
              <a:t>Por favor, etiquete sus comentarios: Enmienda Sustancial 2 – CDBG -Plan de Acción del MIT</a:t>
            </a:r>
            <a:endParaRPr lang="en-US" sz="1500" dirty="0">
              <a:latin typeface="Montserrat" panose="00000500000000000000" pitchFamily="2" charset="0"/>
            </a:endParaRPr>
          </a:p>
        </p:txBody>
      </p:sp>
      <p:pic>
        <p:nvPicPr>
          <p:cNvPr id="31" name="Graphic 7" descr="Questions">
            <a:extLst>
              <a:ext uri="{FF2B5EF4-FFF2-40B4-BE49-F238E27FC236}">
                <a16:creationId xmlns:a16="http://schemas.microsoft.com/office/drawing/2014/main" id="{932E6938-BF9E-460B-2EA0-C412A6C975C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643891" y="2243285"/>
            <a:ext cx="1467601" cy="1467601"/>
          </a:xfrm>
          <a:prstGeom prst="rect">
            <a:avLst/>
          </a:prstGeom>
        </p:spPr>
      </p:pic>
      <p:sp>
        <p:nvSpPr>
          <p:cNvPr id="3" name="Slide Number Placeholder 3">
            <a:extLst>
              <a:ext uri="{FF2B5EF4-FFF2-40B4-BE49-F238E27FC236}">
                <a16:creationId xmlns:a16="http://schemas.microsoft.com/office/drawing/2014/main" id="{EED34329-28D6-BABD-A142-508713D11E59}"/>
              </a:ext>
            </a:extLst>
          </p:cNvPr>
          <p:cNvSpPr txBox="1">
            <a:spLocks/>
          </p:cNvSpPr>
          <p:nvPr/>
        </p:nvSpPr>
        <p:spPr>
          <a:xfrm>
            <a:off x="10058400" y="6459787"/>
            <a:ext cx="392624" cy="365125"/>
          </a:xfrm>
          <a:prstGeom prst="rect">
            <a:avLst/>
          </a:prstGeom>
        </p:spPr>
        <p:txBody>
          <a:bodyPr vert="horz" lIns="91440" tIns="45720" rIns="91440" bIns="45720" rtlCol="0" anchor="ctr"/>
          <a:lstStyle>
            <a:defPPr>
              <a:defRPr lang="en-US"/>
            </a:defPPr>
            <a:lvl1pPr marL="0" algn="ctr" defTabSz="457200" rtl="0" eaLnBrk="1" latinLnBrk="0" hangingPunct="1">
              <a:defRPr sz="1050" kern="1200">
                <a:solidFill>
                  <a:schemeClr val="bg1"/>
                </a:solidFill>
                <a:latin typeface="Roboto" panose="02000000000000000000" pitchFamily="2" charset="0"/>
                <a:ea typeface="Roboto" panose="02000000000000000000" pitchFamily="2" charset="0"/>
                <a:cs typeface="Roboto" panose="02000000000000000000" pitchFamily="2"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849CDC8-11EB-49C1-A0B4-5F6DA68453A7}" type="slidenum">
              <a:rPr lang="en-US"/>
              <a:pPr/>
              <a:t>3</a:t>
            </a:fld>
            <a:endParaRPr lang="en-US"/>
          </a:p>
        </p:txBody>
      </p:sp>
    </p:spTree>
    <p:extLst>
      <p:ext uri="{BB962C8B-B14F-4D97-AF65-F5344CB8AC3E}">
        <p14:creationId xmlns:p14="http://schemas.microsoft.com/office/powerpoint/2010/main" val="3254924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1337" y="938997"/>
            <a:ext cx="8670700" cy="688983"/>
          </a:xfrm>
        </p:spPr>
        <p:txBody>
          <a:bodyPr>
            <a:normAutofit fontScale="90000"/>
          </a:bodyPr>
          <a:lstStyle/>
          <a:p>
            <a:r>
              <a:rPr lang="en-US" b="1">
                <a:latin typeface="Montserrat"/>
              </a:rPr>
              <a:t>CDBG-MIT </a:t>
            </a:r>
            <a:endParaRPr lang="en-US" b="1"/>
          </a:p>
        </p:txBody>
      </p:sp>
      <p:graphicFrame>
        <p:nvGraphicFramePr>
          <p:cNvPr id="5" name="Diagram 4">
            <a:extLst>
              <a:ext uri="{FF2B5EF4-FFF2-40B4-BE49-F238E27FC236}">
                <a16:creationId xmlns:a16="http://schemas.microsoft.com/office/drawing/2014/main" id="{ACAB0BB8-0D9B-0F8B-B15E-C1B856D354B1}"/>
              </a:ext>
            </a:extLst>
          </p:cNvPr>
          <p:cNvGraphicFramePr/>
          <p:nvPr>
            <p:extLst>
              <p:ext uri="{D42A27DB-BD31-4B8C-83A1-F6EECF244321}">
                <p14:modId xmlns:p14="http://schemas.microsoft.com/office/powerpoint/2010/main" val="1048204861"/>
              </p:ext>
            </p:extLst>
          </p:nvPr>
        </p:nvGraphicFramePr>
        <p:xfrm>
          <a:off x="1537090" y="1682945"/>
          <a:ext cx="8856236" cy="49422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973220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8341" y="1200634"/>
            <a:ext cx="8842419" cy="688983"/>
          </a:xfrm>
          <a:ln>
            <a:noFill/>
          </a:ln>
        </p:spPr>
        <p:txBody>
          <a:bodyPr>
            <a:normAutofit fontScale="90000"/>
          </a:bodyPr>
          <a:lstStyle/>
          <a:p>
            <a:r>
              <a:rPr lang="en-US" b="1">
                <a:latin typeface="Montserrat"/>
              </a:rPr>
              <a:t>Mitigation Activity, Definition </a:t>
            </a:r>
            <a:endParaRPr lang="en-US" b="1"/>
          </a:p>
        </p:txBody>
      </p:sp>
      <p:sp>
        <p:nvSpPr>
          <p:cNvPr id="3" name="Content Placeholder 2"/>
          <p:cNvSpPr>
            <a:spLocks noGrp="1"/>
          </p:cNvSpPr>
          <p:nvPr>
            <p:ph idx="1"/>
          </p:nvPr>
        </p:nvSpPr>
        <p:spPr>
          <a:xfrm>
            <a:off x="2263140" y="2232559"/>
            <a:ext cx="7711440" cy="4370767"/>
          </a:xfrm>
        </p:spPr>
        <p:txBody>
          <a:bodyPr>
            <a:normAutofit/>
          </a:bodyPr>
          <a:lstStyle/>
          <a:p>
            <a:pPr marL="0" marR="83185" indent="0">
              <a:lnSpc>
                <a:spcPct val="92000"/>
              </a:lnSpc>
              <a:spcBef>
                <a:spcPts val="0"/>
              </a:spcBef>
              <a:buNone/>
            </a:pPr>
            <a:r>
              <a:rPr lang="es-ES" sz="2600" kern="1000" dirty="0">
                <a:solidFill>
                  <a:srgbClr val="70AD47"/>
                </a:solidFill>
                <a:latin typeface="Montserrat"/>
                <a:ea typeface="Calibri"/>
              </a:rPr>
              <a:t>Actividades que aumenten la resiliencia a los desastres y eliminen el riesgo a largo plazo de pérdida de vidas, lesiones, daños y pérdida de bienes, y sufrimiento y penurias al disminuir el impacto de futuros desastres.</a:t>
            </a:r>
            <a:endParaRPr lang="en-US" sz="2600" kern="1000" dirty="0">
              <a:solidFill>
                <a:srgbClr val="70AD47"/>
              </a:solidFill>
              <a:latin typeface="Montserrat"/>
              <a:ea typeface="Calibri"/>
            </a:endParaRPr>
          </a:p>
          <a:p>
            <a:pPr marL="0" marR="83185" indent="0">
              <a:lnSpc>
                <a:spcPct val="92000"/>
              </a:lnSpc>
              <a:spcBef>
                <a:spcPts val="0"/>
              </a:spcBef>
              <a:buNone/>
            </a:pPr>
            <a:endParaRPr lang="en-US" sz="2400" kern="1000" dirty="0">
              <a:solidFill>
                <a:srgbClr val="70AD47"/>
              </a:solidFill>
              <a:latin typeface="Montserrat"/>
              <a:ea typeface="Calibri" panose="020F0502020204030204" pitchFamily="34" charset="0"/>
            </a:endParaRPr>
          </a:p>
          <a:p>
            <a:pPr marL="0" marR="83185" indent="0">
              <a:lnSpc>
                <a:spcPct val="92000"/>
              </a:lnSpc>
              <a:spcBef>
                <a:spcPts val="0"/>
              </a:spcBef>
              <a:buNone/>
            </a:pPr>
            <a:endParaRPr lang="en-US" sz="1900" kern="1000" dirty="0">
              <a:solidFill>
                <a:srgbClr val="70AD47"/>
              </a:solidFill>
              <a:latin typeface="Montserrat"/>
              <a:ea typeface="Calibri"/>
            </a:endParaRPr>
          </a:p>
          <a:p>
            <a:pPr marL="0" marR="83185" indent="0">
              <a:lnSpc>
                <a:spcPct val="92000"/>
              </a:lnSpc>
              <a:spcBef>
                <a:spcPts val="0"/>
              </a:spcBef>
              <a:buNone/>
            </a:pPr>
            <a:endParaRPr lang="en-US" sz="1900" kern="1000" dirty="0">
              <a:solidFill>
                <a:srgbClr val="70AD47"/>
              </a:solidFill>
              <a:latin typeface="Montserrat"/>
              <a:ea typeface="Calibri"/>
            </a:endParaRPr>
          </a:p>
          <a:p>
            <a:pPr marL="0" marR="83185" indent="0">
              <a:lnSpc>
                <a:spcPct val="92000"/>
              </a:lnSpc>
              <a:spcBef>
                <a:spcPts val="0"/>
              </a:spcBef>
              <a:buNone/>
            </a:pPr>
            <a:endParaRPr lang="en-US" sz="2400" dirty="0">
              <a:solidFill>
                <a:srgbClr val="70AD47"/>
              </a:solidFill>
              <a:latin typeface="Montserrat" panose="00000500000000000000" pitchFamily="2" charset="0"/>
              <a:ea typeface="Calibri" panose="020F0502020204030204" pitchFamily="34" charset="0"/>
            </a:endParaRPr>
          </a:p>
        </p:txBody>
      </p:sp>
      <p:sp>
        <p:nvSpPr>
          <p:cNvPr id="7" name="TextBox 6">
            <a:extLst>
              <a:ext uri="{FF2B5EF4-FFF2-40B4-BE49-F238E27FC236}">
                <a16:creationId xmlns:a16="http://schemas.microsoft.com/office/drawing/2014/main" id="{062B0DDA-EAB6-7C46-DE6F-E6F6B52D6720}"/>
              </a:ext>
            </a:extLst>
          </p:cNvPr>
          <p:cNvSpPr txBox="1"/>
          <p:nvPr/>
        </p:nvSpPr>
        <p:spPr>
          <a:xfrm>
            <a:off x="2346959" y="5971062"/>
            <a:ext cx="8498021" cy="488724"/>
          </a:xfrm>
          <a:prstGeom prst="rect">
            <a:avLst/>
          </a:prstGeom>
          <a:noFill/>
        </p:spPr>
        <p:txBody>
          <a:bodyPr wrap="square">
            <a:spAutoFit/>
          </a:bodyPr>
          <a:lstStyle/>
          <a:p>
            <a:pPr marR="83185">
              <a:lnSpc>
                <a:spcPct val="92000"/>
              </a:lnSpc>
            </a:pPr>
            <a:r>
              <a:rPr lang="es-ES" sz="1400" b="1" i="1" kern="1000" dirty="0">
                <a:solidFill>
                  <a:srgbClr val="70AD47"/>
                </a:solidFill>
                <a:latin typeface="Montserrat"/>
                <a:ea typeface="Calibri"/>
              </a:rPr>
              <a:t>* Los requisitos de CDBG-MIT se establecen en 84 FR 45838 (Aviso principal de CDBG-MIT) y 85 FR 2676.</a:t>
            </a:r>
            <a:endParaRPr lang="en-US" sz="1400" b="1" i="1" kern="1000" dirty="0">
              <a:solidFill>
                <a:srgbClr val="70AD47"/>
              </a:solidFill>
              <a:latin typeface="Montserrat"/>
              <a:ea typeface="Calibri"/>
            </a:endParaRPr>
          </a:p>
        </p:txBody>
      </p:sp>
    </p:spTree>
    <p:extLst>
      <p:ext uri="{BB962C8B-B14F-4D97-AF65-F5344CB8AC3E}">
        <p14:creationId xmlns:p14="http://schemas.microsoft.com/office/powerpoint/2010/main" val="28703441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9465" y="1046407"/>
            <a:ext cx="10473070" cy="688983"/>
          </a:xfrm>
        </p:spPr>
        <p:txBody>
          <a:bodyPr>
            <a:normAutofit fontScale="90000"/>
          </a:bodyPr>
          <a:lstStyle/>
          <a:p>
            <a:pPr>
              <a:lnSpc>
                <a:spcPct val="107000"/>
              </a:lnSpc>
              <a:spcBef>
                <a:spcPts val="0"/>
              </a:spcBef>
            </a:pPr>
            <a:r>
              <a:rPr lang="es-ES" b="1" dirty="0">
                <a:latin typeface="Montserrat"/>
              </a:rPr>
              <a:t>Requisitos del CDBG-MIT</a:t>
            </a:r>
            <a:endParaRPr lang="en-US" b="1" dirty="0">
              <a:effectLst/>
              <a:latin typeface="Montserrat"/>
              <a:ea typeface="Verdana" panose="020B0604030504040204" pitchFamily="34" charset="0"/>
              <a:cs typeface="Times New Roman" panose="02020603050405020304" pitchFamily="18" charset="0"/>
            </a:endParaRPr>
          </a:p>
        </p:txBody>
      </p:sp>
      <p:sp>
        <p:nvSpPr>
          <p:cNvPr id="3" name="Content Placeholder 2"/>
          <p:cNvSpPr>
            <a:spLocks noGrp="1"/>
          </p:cNvSpPr>
          <p:nvPr>
            <p:ph idx="1"/>
          </p:nvPr>
        </p:nvSpPr>
        <p:spPr>
          <a:xfrm>
            <a:off x="2179320" y="1845734"/>
            <a:ext cx="7711441" cy="4444535"/>
          </a:xfrm>
        </p:spPr>
        <p:txBody>
          <a:bodyPr>
            <a:normAutofit/>
          </a:bodyPr>
          <a:lstStyle/>
          <a:p>
            <a:pPr marL="0" marR="83185" indent="0">
              <a:lnSpc>
                <a:spcPct val="92000"/>
              </a:lnSpc>
              <a:spcBef>
                <a:spcPts val="0"/>
              </a:spcBef>
              <a:buNone/>
            </a:pPr>
            <a:r>
              <a:rPr lang="en-US"/>
              <a:t> </a:t>
            </a:r>
            <a:endParaRPr lang="en-US" sz="2000">
              <a:latin typeface="Montserrat" panose="00000500000000000000" pitchFamily="2" charset="0"/>
              <a:ea typeface="Calibri" panose="020F0502020204030204" pitchFamily="34" charset="0"/>
            </a:endParaRPr>
          </a:p>
        </p:txBody>
      </p:sp>
      <p:graphicFrame>
        <p:nvGraphicFramePr>
          <p:cNvPr id="5" name="Diagram 4">
            <a:extLst>
              <a:ext uri="{FF2B5EF4-FFF2-40B4-BE49-F238E27FC236}">
                <a16:creationId xmlns:a16="http://schemas.microsoft.com/office/drawing/2014/main" id="{660C8545-0EA7-C182-D092-EA9D9B48FB41}"/>
              </a:ext>
            </a:extLst>
          </p:cNvPr>
          <p:cNvGraphicFramePr/>
          <p:nvPr>
            <p:extLst>
              <p:ext uri="{D42A27DB-BD31-4B8C-83A1-F6EECF244321}">
                <p14:modId xmlns:p14="http://schemas.microsoft.com/office/powerpoint/2010/main" val="2982574463"/>
              </p:ext>
            </p:extLst>
          </p:nvPr>
        </p:nvGraphicFramePr>
        <p:xfrm>
          <a:off x="1875446" y="1753147"/>
          <a:ext cx="8221803" cy="47740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a:extLst>
              <a:ext uri="{FF2B5EF4-FFF2-40B4-BE49-F238E27FC236}">
                <a16:creationId xmlns:a16="http://schemas.microsoft.com/office/drawing/2014/main" id="{A2B9E7B6-C095-3A7A-A2CF-EC015A27AA61}"/>
              </a:ext>
            </a:extLst>
          </p:cNvPr>
          <p:cNvSpPr txBox="1"/>
          <p:nvPr/>
        </p:nvSpPr>
        <p:spPr>
          <a:xfrm>
            <a:off x="3421031" y="6373278"/>
            <a:ext cx="5228018" cy="307777"/>
          </a:xfrm>
          <a:prstGeom prst="rect">
            <a:avLst/>
          </a:prstGeom>
          <a:noFill/>
        </p:spPr>
        <p:txBody>
          <a:bodyPr wrap="square">
            <a:spAutoFit/>
          </a:bodyPr>
          <a:lstStyle/>
          <a:p>
            <a:r>
              <a:rPr lang="en-US" sz="1400" i="1" dirty="0">
                <a:solidFill>
                  <a:schemeClr val="accent1">
                    <a:lumMod val="75000"/>
                  </a:schemeClr>
                </a:solidFill>
              </a:rPr>
              <a:t>* </a:t>
            </a:r>
            <a:r>
              <a:rPr lang="es-ES" sz="1400" i="1" dirty="0">
                <a:solidFill>
                  <a:schemeClr val="accent1">
                    <a:lumMod val="75000"/>
                  </a:schemeClr>
                </a:solidFill>
              </a:rPr>
              <a:t>Criterios adicionales para los proyectos de cobertura</a:t>
            </a:r>
            <a:endParaRPr lang="en-US" sz="1400" i="1" dirty="0">
              <a:solidFill>
                <a:schemeClr val="accent1">
                  <a:lumMod val="75000"/>
                </a:schemeClr>
              </a:solidFill>
            </a:endParaRPr>
          </a:p>
        </p:txBody>
      </p:sp>
      <p:sp>
        <p:nvSpPr>
          <p:cNvPr id="6" name="TextBox 5">
            <a:extLst>
              <a:ext uri="{FF2B5EF4-FFF2-40B4-BE49-F238E27FC236}">
                <a16:creationId xmlns:a16="http://schemas.microsoft.com/office/drawing/2014/main" id="{9900B3C4-BFF3-22B9-DC2A-598DE58CB323}"/>
              </a:ext>
            </a:extLst>
          </p:cNvPr>
          <p:cNvSpPr txBox="1"/>
          <p:nvPr/>
        </p:nvSpPr>
        <p:spPr>
          <a:xfrm>
            <a:off x="2301239" y="2204296"/>
            <a:ext cx="329128" cy="461665"/>
          </a:xfrm>
          <a:prstGeom prst="rect">
            <a:avLst/>
          </a:prstGeom>
          <a:noFill/>
        </p:spPr>
        <p:txBody>
          <a:bodyPr wrap="square" rtlCol="0">
            <a:spAutoFit/>
          </a:bodyPr>
          <a:lstStyle/>
          <a:p>
            <a:r>
              <a:rPr lang="en-US" sz="2400" b="1">
                <a:solidFill>
                  <a:schemeClr val="accent1">
                    <a:lumMod val="75000"/>
                  </a:schemeClr>
                </a:solidFill>
                <a:latin typeface="Montserrat" panose="00000500000000000000" pitchFamily="2" charset="0"/>
              </a:rPr>
              <a:t>1</a:t>
            </a:r>
          </a:p>
        </p:txBody>
      </p:sp>
      <p:sp>
        <p:nvSpPr>
          <p:cNvPr id="8" name="TextBox 7">
            <a:extLst>
              <a:ext uri="{FF2B5EF4-FFF2-40B4-BE49-F238E27FC236}">
                <a16:creationId xmlns:a16="http://schemas.microsoft.com/office/drawing/2014/main" id="{F4A20CFF-A2D8-CAFC-BF6C-D31F93188497}"/>
              </a:ext>
            </a:extLst>
          </p:cNvPr>
          <p:cNvSpPr txBox="1"/>
          <p:nvPr/>
        </p:nvSpPr>
        <p:spPr>
          <a:xfrm>
            <a:off x="2662038" y="3311349"/>
            <a:ext cx="384881" cy="461665"/>
          </a:xfrm>
          <a:prstGeom prst="rect">
            <a:avLst/>
          </a:prstGeom>
          <a:noFill/>
        </p:spPr>
        <p:txBody>
          <a:bodyPr wrap="square" rtlCol="0">
            <a:spAutoFit/>
          </a:bodyPr>
          <a:lstStyle/>
          <a:p>
            <a:r>
              <a:rPr lang="en-US" sz="2400" b="1">
                <a:solidFill>
                  <a:schemeClr val="accent1">
                    <a:lumMod val="75000"/>
                  </a:schemeClr>
                </a:solidFill>
                <a:latin typeface="Montserrat" panose="00000500000000000000" pitchFamily="2" charset="0"/>
              </a:rPr>
              <a:t>2</a:t>
            </a:r>
          </a:p>
        </p:txBody>
      </p:sp>
      <p:sp>
        <p:nvSpPr>
          <p:cNvPr id="9" name="TextBox 8">
            <a:extLst>
              <a:ext uri="{FF2B5EF4-FFF2-40B4-BE49-F238E27FC236}">
                <a16:creationId xmlns:a16="http://schemas.microsoft.com/office/drawing/2014/main" id="{D3091BE7-9AEF-5323-A453-997DDBE41F86}"/>
              </a:ext>
            </a:extLst>
          </p:cNvPr>
          <p:cNvSpPr txBox="1"/>
          <p:nvPr/>
        </p:nvSpPr>
        <p:spPr>
          <a:xfrm>
            <a:off x="2662037" y="4402476"/>
            <a:ext cx="384881" cy="461665"/>
          </a:xfrm>
          <a:prstGeom prst="rect">
            <a:avLst/>
          </a:prstGeom>
          <a:noFill/>
        </p:spPr>
        <p:txBody>
          <a:bodyPr wrap="square" rtlCol="0">
            <a:spAutoFit/>
          </a:bodyPr>
          <a:lstStyle/>
          <a:p>
            <a:r>
              <a:rPr lang="en-US" sz="2400" b="1">
                <a:solidFill>
                  <a:schemeClr val="accent1">
                    <a:lumMod val="75000"/>
                  </a:schemeClr>
                </a:solidFill>
                <a:latin typeface="Montserrat" panose="00000500000000000000" pitchFamily="2" charset="0"/>
              </a:rPr>
              <a:t>3</a:t>
            </a:r>
          </a:p>
        </p:txBody>
      </p:sp>
      <p:sp>
        <p:nvSpPr>
          <p:cNvPr id="10" name="TextBox 9">
            <a:extLst>
              <a:ext uri="{FF2B5EF4-FFF2-40B4-BE49-F238E27FC236}">
                <a16:creationId xmlns:a16="http://schemas.microsoft.com/office/drawing/2014/main" id="{2DE5EFD7-1704-1D3F-5783-C05780606448}"/>
              </a:ext>
            </a:extLst>
          </p:cNvPr>
          <p:cNvSpPr txBox="1"/>
          <p:nvPr/>
        </p:nvSpPr>
        <p:spPr>
          <a:xfrm>
            <a:off x="2218571" y="5536936"/>
            <a:ext cx="411796" cy="461665"/>
          </a:xfrm>
          <a:prstGeom prst="rect">
            <a:avLst/>
          </a:prstGeom>
          <a:noFill/>
        </p:spPr>
        <p:txBody>
          <a:bodyPr wrap="square" rtlCol="0">
            <a:spAutoFit/>
          </a:bodyPr>
          <a:lstStyle/>
          <a:p>
            <a:r>
              <a:rPr lang="en-US" sz="2400" b="1">
                <a:solidFill>
                  <a:schemeClr val="accent1">
                    <a:lumMod val="75000"/>
                  </a:schemeClr>
                </a:solidFill>
                <a:latin typeface="Montserrat" panose="00000500000000000000" pitchFamily="2" charset="0"/>
              </a:rPr>
              <a:t>4</a:t>
            </a:r>
          </a:p>
        </p:txBody>
      </p:sp>
    </p:spTree>
    <p:extLst>
      <p:ext uri="{BB962C8B-B14F-4D97-AF65-F5344CB8AC3E}">
        <p14:creationId xmlns:p14="http://schemas.microsoft.com/office/powerpoint/2010/main" val="20581072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8404" y="1096730"/>
            <a:ext cx="9722265" cy="688983"/>
          </a:xfrm>
        </p:spPr>
        <p:txBody>
          <a:bodyPr>
            <a:normAutofit fontScale="90000"/>
          </a:bodyPr>
          <a:lstStyle/>
          <a:p>
            <a:pPr>
              <a:lnSpc>
                <a:spcPct val="107000"/>
              </a:lnSpc>
              <a:spcBef>
                <a:spcPts val="0"/>
              </a:spcBef>
            </a:pPr>
            <a:r>
              <a:rPr lang="es-ES" b="1" dirty="0">
                <a:latin typeface="Montserrat"/>
                <a:ea typeface="Verdana"/>
                <a:cs typeface="Times New Roman"/>
              </a:rPr>
              <a:t>Evaluación de las necesidades de mitigación</a:t>
            </a:r>
            <a:endParaRPr lang="en-US" b="1" dirty="0">
              <a:effectLst/>
              <a:latin typeface="Montserrat"/>
              <a:ea typeface="Verdana"/>
              <a:cs typeface="Times New Roman"/>
            </a:endParaRPr>
          </a:p>
        </p:txBody>
      </p:sp>
      <p:sp>
        <p:nvSpPr>
          <p:cNvPr id="3" name="Content Placeholder 2"/>
          <p:cNvSpPr>
            <a:spLocks noGrp="1"/>
          </p:cNvSpPr>
          <p:nvPr>
            <p:ph idx="1"/>
          </p:nvPr>
        </p:nvSpPr>
        <p:spPr>
          <a:xfrm>
            <a:off x="1823485" y="2467737"/>
            <a:ext cx="10563446" cy="4614053"/>
          </a:xfrm>
        </p:spPr>
        <p:txBody>
          <a:bodyPr>
            <a:normAutofit/>
          </a:bodyPr>
          <a:lstStyle/>
          <a:p>
            <a:pPr marL="0" marR="83185" indent="0">
              <a:lnSpc>
                <a:spcPct val="92000"/>
              </a:lnSpc>
              <a:spcBef>
                <a:spcPts val="0"/>
              </a:spcBef>
              <a:buNone/>
            </a:pPr>
            <a:endParaRPr lang="en-US" sz="1000" dirty="0">
              <a:latin typeface="Montserrat"/>
            </a:endParaRPr>
          </a:p>
          <a:p>
            <a:pPr marL="0" marR="83185" indent="0">
              <a:lnSpc>
                <a:spcPct val="92000"/>
              </a:lnSpc>
              <a:spcBef>
                <a:spcPts val="0"/>
              </a:spcBef>
              <a:buNone/>
            </a:pPr>
            <a:r>
              <a:rPr lang="es-ES" sz="2400" dirty="0">
                <a:latin typeface="Montserrat"/>
              </a:rPr>
              <a:t>Plan de Mitigación de Riesgos de las Islas Vírgenes de EE. UU. 2019</a:t>
            </a:r>
          </a:p>
          <a:p>
            <a:pPr marL="0" marR="83185" indent="0">
              <a:lnSpc>
                <a:spcPct val="92000"/>
              </a:lnSpc>
              <a:spcBef>
                <a:spcPts val="0"/>
              </a:spcBef>
              <a:buNone/>
            </a:pPr>
            <a:endParaRPr lang="en-US" sz="2200" dirty="0"/>
          </a:p>
          <a:p>
            <a:pPr marL="562483" marR="83185" lvl="1" indent="-269875">
              <a:lnSpc>
                <a:spcPct val="92000"/>
              </a:lnSpc>
              <a:spcBef>
                <a:spcPts val="0"/>
              </a:spcBef>
              <a:buFont typeface="Wingdings" panose="05000000000000000000" pitchFamily="2" charset="2"/>
              <a:buChar char="ü"/>
            </a:pPr>
            <a:r>
              <a:rPr lang="es-ES" sz="2000" dirty="0">
                <a:latin typeface="Montserrat"/>
              </a:rPr>
              <a:t>Plan de Mitigación de Riesgos aprobado por el Territorio</a:t>
            </a:r>
          </a:p>
          <a:p>
            <a:pPr marL="562483" marR="83185" lvl="1" indent="-269875">
              <a:lnSpc>
                <a:spcPct val="92000"/>
              </a:lnSpc>
              <a:spcBef>
                <a:spcPts val="0"/>
              </a:spcBef>
              <a:buFont typeface="Wingdings" panose="05000000000000000000" pitchFamily="2" charset="2"/>
              <a:buChar char="ü"/>
            </a:pPr>
            <a:endParaRPr lang="en-US" sz="2200" dirty="0">
              <a:latin typeface="Montserrat"/>
            </a:endParaRPr>
          </a:p>
          <a:p>
            <a:pPr marL="562483" marR="83185" lvl="1" indent="-269875">
              <a:lnSpc>
                <a:spcPct val="92000"/>
              </a:lnSpc>
              <a:spcBef>
                <a:spcPts val="0"/>
              </a:spcBef>
              <a:buFont typeface="Wingdings" panose="05000000000000000000" pitchFamily="2" charset="2"/>
              <a:buChar char="ü"/>
            </a:pPr>
            <a:r>
              <a:rPr lang="es-ES" sz="2000" dirty="0">
                <a:latin typeface="Montserrat"/>
              </a:rPr>
              <a:t>Incorporado en el Plan de Acción CDBG-MIT</a:t>
            </a:r>
          </a:p>
          <a:p>
            <a:pPr marL="562483" marR="83185" lvl="1" indent="-269875">
              <a:lnSpc>
                <a:spcPct val="92000"/>
              </a:lnSpc>
              <a:spcBef>
                <a:spcPts val="0"/>
              </a:spcBef>
              <a:buFont typeface="Wingdings" panose="05000000000000000000" pitchFamily="2" charset="2"/>
              <a:buChar char="ü"/>
            </a:pPr>
            <a:endParaRPr lang="en-US" sz="2000" dirty="0">
              <a:latin typeface="Montserrat"/>
            </a:endParaRPr>
          </a:p>
          <a:p>
            <a:pPr marL="562483" marR="83185" lvl="1" indent="-269875">
              <a:lnSpc>
                <a:spcPct val="92000"/>
              </a:lnSpc>
              <a:spcBef>
                <a:spcPts val="0"/>
              </a:spcBef>
              <a:buFont typeface="Wingdings" panose="05000000000000000000" pitchFamily="2" charset="2"/>
              <a:buChar char="ü"/>
            </a:pPr>
            <a:r>
              <a:rPr lang="pt-BR" sz="2000" dirty="0">
                <a:latin typeface="Montserrat"/>
              </a:rPr>
              <a:t>Identifica 7 áreas de servicios críticos o líneas de vida comunitarias</a:t>
            </a:r>
            <a:endParaRPr lang="en-US" sz="2000" dirty="0"/>
          </a:p>
          <a:p>
            <a:pPr marL="269875" marR="83185" indent="-269875">
              <a:lnSpc>
                <a:spcPct val="92000"/>
              </a:lnSpc>
              <a:spcBef>
                <a:spcPts val="0"/>
              </a:spcBef>
              <a:buFont typeface="Wingdings" panose="05000000000000000000" pitchFamily="2" charset="2"/>
              <a:buChar char="ü"/>
            </a:pPr>
            <a:endParaRPr lang="en-US" sz="2000" dirty="0"/>
          </a:p>
          <a:p>
            <a:pPr marL="269875" marR="83185" indent="-269875">
              <a:lnSpc>
                <a:spcPct val="92000"/>
              </a:lnSpc>
              <a:spcBef>
                <a:spcPts val="0"/>
              </a:spcBef>
              <a:buFont typeface="Wingdings" panose="05000000000000000000" pitchFamily="2" charset="2"/>
              <a:buChar char="q"/>
            </a:pPr>
            <a:endParaRPr lang="en-US" sz="2200" dirty="0"/>
          </a:p>
          <a:p>
            <a:pPr marL="0" marR="83185" indent="0">
              <a:lnSpc>
                <a:spcPct val="92000"/>
              </a:lnSpc>
              <a:spcBef>
                <a:spcPts val="0"/>
              </a:spcBef>
              <a:buNone/>
            </a:pPr>
            <a:endParaRPr lang="en-US" sz="2200" dirty="0"/>
          </a:p>
          <a:p>
            <a:pPr marL="0" marR="83185" indent="0">
              <a:lnSpc>
                <a:spcPct val="92000"/>
              </a:lnSpc>
              <a:spcBef>
                <a:spcPts val="0"/>
              </a:spcBef>
              <a:buNone/>
            </a:pPr>
            <a:endParaRPr lang="en-US" sz="2200" dirty="0"/>
          </a:p>
          <a:p>
            <a:pPr marL="356870" marR="83185" indent="-356870">
              <a:lnSpc>
                <a:spcPct val="92000"/>
              </a:lnSpc>
              <a:spcBef>
                <a:spcPts val="0"/>
              </a:spcBef>
              <a:buFont typeface="Wingdings" panose="05000000000000000000" pitchFamily="2" charset="2"/>
              <a:buChar char="ü"/>
            </a:pPr>
            <a:endParaRPr lang="en-US" sz="2200" dirty="0">
              <a:latin typeface="Montserrat"/>
              <a:ea typeface="Calibri"/>
            </a:endParaRPr>
          </a:p>
        </p:txBody>
      </p:sp>
      <p:pic>
        <p:nvPicPr>
          <p:cNvPr id="20" name="object 73">
            <a:extLst>
              <a:ext uri="{FF2B5EF4-FFF2-40B4-BE49-F238E27FC236}">
                <a16:creationId xmlns:a16="http://schemas.microsoft.com/office/drawing/2014/main" id="{DF1006E6-4350-2672-36F9-0F383ED8D853}"/>
              </a:ext>
            </a:extLst>
          </p:cNvPr>
          <p:cNvPicPr/>
          <p:nvPr/>
        </p:nvPicPr>
        <p:blipFill>
          <a:blip r:embed="rId3" cstate="print">
            <a:duotone>
              <a:schemeClr val="accent1">
                <a:shade val="45000"/>
                <a:satMod val="135000"/>
              </a:schemeClr>
              <a:prstClr val="white"/>
            </a:duotone>
          </a:blip>
          <a:stretch>
            <a:fillRect/>
          </a:stretch>
        </p:blipFill>
        <p:spPr>
          <a:xfrm>
            <a:off x="1512569" y="5138452"/>
            <a:ext cx="8652157" cy="1496263"/>
          </a:xfrm>
          <a:prstGeom prst="rect">
            <a:avLst/>
          </a:prstGeom>
        </p:spPr>
      </p:pic>
    </p:spTree>
    <p:extLst>
      <p:ext uri="{BB962C8B-B14F-4D97-AF65-F5344CB8AC3E}">
        <p14:creationId xmlns:p14="http://schemas.microsoft.com/office/powerpoint/2010/main" val="3155656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0189" y="1031482"/>
            <a:ext cx="9874963" cy="688983"/>
          </a:xfrm>
        </p:spPr>
        <p:txBody>
          <a:bodyPr>
            <a:normAutofit fontScale="90000"/>
          </a:bodyPr>
          <a:lstStyle/>
          <a:p>
            <a:pPr>
              <a:lnSpc>
                <a:spcPct val="107000"/>
              </a:lnSpc>
              <a:spcBef>
                <a:spcPts val="0"/>
              </a:spcBef>
            </a:pPr>
            <a:r>
              <a:rPr lang="en-US" b="1" dirty="0" err="1">
                <a:latin typeface="Montserrat"/>
              </a:rPr>
              <a:t>Objetivos</a:t>
            </a:r>
            <a:r>
              <a:rPr lang="en-US" b="1" dirty="0">
                <a:latin typeface="Montserrat"/>
              </a:rPr>
              <a:t> </a:t>
            </a:r>
            <a:r>
              <a:rPr lang="en-US" b="1" dirty="0" err="1">
                <a:latin typeface="Montserrat"/>
              </a:rPr>
              <a:t>Nacionales</a:t>
            </a:r>
            <a:r>
              <a:rPr lang="en-US" b="1" dirty="0">
                <a:latin typeface="Montserrat"/>
              </a:rPr>
              <a:t> del CDBG-MIT</a:t>
            </a:r>
            <a:endParaRPr lang="en-US" b="1" dirty="0">
              <a:effectLst/>
              <a:latin typeface="Montserrat"/>
              <a:ea typeface="Verdana" panose="020B0604030504040204" pitchFamily="34" charset="0"/>
              <a:cs typeface="Times New Roman" panose="02020603050405020304" pitchFamily="18" charset="0"/>
            </a:endParaRPr>
          </a:p>
        </p:txBody>
      </p:sp>
      <p:sp>
        <p:nvSpPr>
          <p:cNvPr id="3" name="Content Placeholder 2"/>
          <p:cNvSpPr>
            <a:spLocks noGrp="1"/>
          </p:cNvSpPr>
          <p:nvPr>
            <p:ph idx="1"/>
          </p:nvPr>
        </p:nvSpPr>
        <p:spPr>
          <a:xfrm>
            <a:off x="1565669" y="2090093"/>
            <a:ext cx="9874963" cy="4211737"/>
          </a:xfrm>
        </p:spPr>
        <p:txBody>
          <a:bodyPr>
            <a:normAutofit lnSpcReduction="10000"/>
          </a:bodyPr>
          <a:lstStyle/>
          <a:p>
            <a:pPr marL="0" marR="83185" indent="0">
              <a:lnSpc>
                <a:spcPct val="92000"/>
              </a:lnSpc>
              <a:spcBef>
                <a:spcPts val="0"/>
              </a:spcBef>
              <a:buNone/>
            </a:pPr>
            <a:r>
              <a:rPr lang="en-US" sz="2400" b="1" dirty="0" err="1">
                <a:latin typeface="Montserrat"/>
              </a:rPr>
              <a:t>Demostrar</a:t>
            </a:r>
            <a:r>
              <a:rPr lang="en-US" sz="2400" b="1" dirty="0">
                <a:latin typeface="Montserrat"/>
              </a:rPr>
              <a:t> o ser </a:t>
            </a:r>
            <a:r>
              <a:rPr lang="en-US" sz="2400" b="1" dirty="0" err="1">
                <a:latin typeface="Montserrat"/>
              </a:rPr>
              <a:t>coherente</a:t>
            </a:r>
            <a:r>
              <a:rPr lang="en-US" sz="2400" b="1" dirty="0">
                <a:latin typeface="Montserrat"/>
              </a:rPr>
              <a:t> con:</a:t>
            </a:r>
          </a:p>
          <a:p>
            <a:pPr marL="0" marR="83185" indent="0">
              <a:lnSpc>
                <a:spcPct val="92000"/>
              </a:lnSpc>
              <a:spcBef>
                <a:spcPts val="0"/>
              </a:spcBef>
              <a:buNone/>
            </a:pPr>
            <a:endParaRPr lang="en-US" sz="2400" b="1" dirty="0">
              <a:latin typeface="Montserrat"/>
            </a:endParaRPr>
          </a:p>
          <a:p>
            <a:pPr marL="0" marR="83185" indent="0">
              <a:lnSpc>
                <a:spcPct val="92000"/>
              </a:lnSpc>
              <a:spcBef>
                <a:spcPts val="0"/>
              </a:spcBef>
              <a:buNone/>
            </a:pPr>
            <a:r>
              <a:rPr lang="en-US" sz="1900" dirty="0" err="1">
                <a:latin typeface="Montserrat"/>
              </a:rPr>
              <a:t>Ingresos</a:t>
            </a:r>
            <a:r>
              <a:rPr lang="en-US" sz="1900" dirty="0">
                <a:latin typeface="Montserrat"/>
              </a:rPr>
              <a:t> </a:t>
            </a:r>
            <a:r>
              <a:rPr lang="en-US" sz="1900" dirty="0" err="1">
                <a:latin typeface="Montserrat"/>
              </a:rPr>
              <a:t>Bajos</a:t>
            </a:r>
            <a:r>
              <a:rPr lang="en-US" sz="1900" dirty="0">
                <a:latin typeface="Montserrat"/>
              </a:rPr>
              <a:t> o </a:t>
            </a:r>
            <a:r>
              <a:rPr lang="en-US" sz="1900" dirty="0" err="1">
                <a:latin typeface="Montserrat"/>
              </a:rPr>
              <a:t>Moderados</a:t>
            </a:r>
            <a:r>
              <a:rPr lang="en-US" sz="1900" dirty="0">
                <a:latin typeface="Montserrat"/>
              </a:rPr>
              <a:t> (LMI)</a:t>
            </a:r>
          </a:p>
          <a:p>
            <a:pPr marL="749808" marR="83185" lvl="1" indent="-457200">
              <a:lnSpc>
                <a:spcPct val="170000"/>
              </a:lnSpc>
              <a:spcBef>
                <a:spcPts val="0"/>
              </a:spcBef>
              <a:buFont typeface="Wingdings" panose="05000000000000000000" pitchFamily="2" charset="2"/>
              <a:buChar char="§"/>
            </a:pPr>
            <a:r>
              <a:rPr lang="es-ES" sz="1600" dirty="0">
                <a:latin typeface="Montserrat"/>
              </a:rPr>
              <a:t>El 50% de los fondos de la subvención se destinarán a las zonas más afectadas y desfavorecidas.</a:t>
            </a:r>
          </a:p>
          <a:p>
            <a:pPr marL="749808" marR="83185" lvl="1" indent="-457200">
              <a:lnSpc>
                <a:spcPct val="170000"/>
              </a:lnSpc>
              <a:spcBef>
                <a:spcPts val="0"/>
              </a:spcBef>
              <a:buFont typeface="Wingdings" panose="05000000000000000000" pitchFamily="2" charset="2"/>
              <a:buChar char="§"/>
            </a:pPr>
            <a:r>
              <a:rPr lang="es-ES" sz="1900" dirty="0">
                <a:latin typeface="Montserrat"/>
              </a:rPr>
              <a:t>Mitigación de Necesidades Urgentes (UNM)</a:t>
            </a:r>
          </a:p>
          <a:p>
            <a:pPr marL="749808" marR="83185" lvl="1" indent="-457200">
              <a:lnSpc>
                <a:spcPct val="170000"/>
              </a:lnSpc>
              <a:spcBef>
                <a:spcPts val="0"/>
              </a:spcBef>
              <a:buFont typeface="Wingdings" panose="05000000000000000000" pitchFamily="2" charset="2"/>
              <a:buChar char="§"/>
            </a:pPr>
            <a:r>
              <a:rPr lang="es-ES" sz="1600" dirty="0">
                <a:latin typeface="Montserrat"/>
              </a:rPr>
              <a:t>Abordar los riesgos actuales y futuros identificados en MNA.</a:t>
            </a:r>
          </a:p>
          <a:p>
            <a:pPr marL="749808" marR="83185" lvl="1" indent="-457200">
              <a:lnSpc>
                <a:spcPct val="170000"/>
              </a:lnSpc>
              <a:spcBef>
                <a:spcPts val="0"/>
              </a:spcBef>
              <a:buFont typeface="Wingdings" panose="05000000000000000000" pitchFamily="2" charset="2"/>
              <a:buChar char="§"/>
            </a:pPr>
            <a:r>
              <a:rPr lang="es-ES" sz="1600" dirty="0">
                <a:latin typeface="Montserrat"/>
              </a:rPr>
              <a:t>Dar como resultado una reducción medible y verificable en el riesgo de pérdida de vidas y propiedades</a:t>
            </a:r>
            <a:r>
              <a:rPr lang="en-US" sz="1600" dirty="0">
                <a:latin typeface="Montserrat"/>
              </a:rPr>
              <a:t>. </a:t>
            </a:r>
            <a:endParaRPr lang="en-US" sz="1600" dirty="0"/>
          </a:p>
          <a:p>
            <a:pPr marL="266700" marR="83185" indent="-266700">
              <a:lnSpc>
                <a:spcPct val="170000"/>
              </a:lnSpc>
              <a:spcBef>
                <a:spcPts val="0"/>
              </a:spcBef>
              <a:buFont typeface="Wingdings" panose="05000000000000000000" pitchFamily="2" charset="2"/>
              <a:buChar char="ü"/>
            </a:pPr>
            <a:r>
              <a:rPr lang="es-ES" sz="1600" dirty="0">
                <a:latin typeface="Montserrat"/>
              </a:rPr>
              <a:t>Capacidad de operar durante la vida útil del proyecto</a:t>
            </a:r>
          </a:p>
          <a:p>
            <a:pPr marL="266700" marR="83185" indent="-266700">
              <a:lnSpc>
                <a:spcPct val="170000"/>
              </a:lnSpc>
              <a:spcBef>
                <a:spcPts val="0"/>
              </a:spcBef>
              <a:buFont typeface="Wingdings" panose="05000000000000000000" pitchFamily="2" charset="2"/>
              <a:buChar char="ü"/>
            </a:pPr>
            <a:r>
              <a:rPr lang="es-ES" sz="1600" dirty="0">
                <a:latin typeface="Montserrat"/>
              </a:rPr>
              <a:t>Coherente con otras actividades de mitigación que se llevarán a cabo</a:t>
            </a:r>
            <a:endParaRPr lang="en-US" b="1" dirty="0">
              <a:solidFill>
                <a:schemeClr val="accent1"/>
              </a:solidFill>
            </a:endParaRPr>
          </a:p>
        </p:txBody>
      </p:sp>
      <p:pic>
        <p:nvPicPr>
          <p:cNvPr id="9" name="Graphic 8" descr="Bullseye outline">
            <a:extLst>
              <a:ext uri="{FF2B5EF4-FFF2-40B4-BE49-F238E27FC236}">
                <a16:creationId xmlns:a16="http://schemas.microsoft.com/office/drawing/2014/main" id="{02016BD7-9F24-3DCC-030F-BCAB1AE97D5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979" y="898635"/>
            <a:ext cx="954676" cy="954676"/>
          </a:xfrm>
          <a:prstGeom prst="rect">
            <a:avLst/>
          </a:prstGeom>
        </p:spPr>
      </p:pic>
      <p:sp>
        <p:nvSpPr>
          <p:cNvPr id="5" name="TextBox 4">
            <a:extLst>
              <a:ext uri="{FF2B5EF4-FFF2-40B4-BE49-F238E27FC236}">
                <a16:creationId xmlns:a16="http://schemas.microsoft.com/office/drawing/2014/main" id="{A6D479A9-37CD-0F7A-134C-9353FE706844}"/>
              </a:ext>
            </a:extLst>
          </p:cNvPr>
          <p:cNvSpPr txBox="1"/>
          <p:nvPr/>
        </p:nvSpPr>
        <p:spPr>
          <a:xfrm>
            <a:off x="2563163" y="6279118"/>
            <a:ext cx="6629999" cy="510778"/>
          </a:xfrm>
          <a:prstGeom prst="roundRect">
            <a:avLst/>
          </a:prstGeom>
          <a:ln>
            <a:solidFill>
              <a:srgbClr val="FFA41D"/>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s-ES" sz="2000" i="1" baseline="30000" dirty="0">
                <a:solidFill>
                  <a:srgbClr val="404040"/>
                </a:solidFill>
                <a:ea typeface="+mn-lt"/>
                <a:cs typeface="+mn-lt"/>
              </a:rPr>
              <a:t>1 Aviso principal, Sección V.a.13.a.b.c.d.e.f</a:t>
            </a:r>
            <a:r>
              <a:rPr lang="es-ES" sz="2400" i="1" baseline="30000" dirty="0">
                <a:solidFill>
                  <a:srgbClr val="404040"/>
                </a:solidFill>
                <a:ea typeface="+mn-lt"/>
                <a:cs typeface="+mn-lt"/>
              </a:rPr>
              <a:t>.</a:t>
            </a:r>
            <a:endParaRPr lang="en-US" sz="2400" i="1" dirty="0">
              <a:ea typeface="Calibri"/>
              <a:cs typeface="Calibri"/>
            </a:endParaRPr>
          </a:p>
        </p:txBody>
      </p:sp>
    </p:spTree>
    <p:extLst>
      <p:ext uri="{BB962C8B-B14F-4D97-AF65-F5344CB8AC3E}">
        <p14:creationId xmlns:p14="http://schemas.microsoft.com/office/powerpoint/2010/main" val="30103372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4100" y="5252937"/>
            <a:ext cx="7543800" cy="710633"/>
          </a:xfrm>
        </p:spPr>
        <p:txBody>
          <a:bodyPr>
            <a:normAutofit/>
          </a:bodyPr>
          <a:lstStyle/>
          <a:p>
            <a:pPr algn="ctr"/>
            <a:r>
              <a:rPr lang="en-US" b="1">
                <a:solidFill>
                  <a:srgbClr val="FFFFFF"/>
                </a:solidFill>
                <a:latin typeface="Montserrat"/>
              </a:rPr>
              <a:t>CDBG-MIT</a:t>
            </a:r>
            <a:r>
              <a:rPr lang="en-US">
                <a:solidFill>
                  <a:srgbClr val="FFFFFF"/>
                </a:solidFill>
                <a:latin typeface="Montserrat"/>
              </a:rPr>
              <a:t> </a:t>
            </a:r>
            <a:r>
              <a:rPr lang="en-US" b="1">
                <a:solidFill>
                  <a:srgbClr val="FFFFFF"/>
                </a:solidFill>
                <a:latin typeface="Montserrat"/>
              </a:rPr>
              <a:t>FUNDS</a:t>
            </a:r>
          </a:p>
        </p:txBody>
      </p:sp>
      <p:graphicFrame>
        <p:nvGraphicFramePr>
          <p:cNvPr id="6" name="Content Placeholder 2">
            <a:extLst>
              <a:ext uri="{FF2B5EF4-FFF2-40B4-BE49-F238E27FC236}">
                <a16:creationId xmlns:a16="http://schemas.microsoft.com/office/drawing/2014/main" id="{FBB4E2A0-6A98-ECBD-33BE-0CEC8944C484}"/>
              </a:ext>
            </a:extLst>
          </p:cNvPr>
          <p:cNvGraphicFramePr>
            <a:graphicFrameLocks noGrp="1"/>
          </p:cNvGraphicFramePr>
          <p:nvPr>
            <p:ph idx="1"/>
            <p:extLst>
              <p:ext uri="{D42A27DB-BD31-4B8C-83A1-F6EECF244321}">
                <p14:modId xmlns:p14="http://schemas.microsoft.com/office/powerpoint/2010/main" val="3761697006"/>
              </p:ext>
            </p:extLst>
          </p:nvPr>
        </p:nvGraphicFramePr>
        <p:xfrm>
          <a:off x="2071534" y="1062725"/>
          <a:ext cx="8175358" cy="38618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85387D1E-C72B-1E09-3447-414FDC5DCDA6}"/>
              </a:ext>
            </a:extLst>
          </p:cNvPr>
          <p:cNvSpPr txBox="1"/>
          <p:nvPr/>
        </p:nvSpPr>
        <p:spPr>
          <a:xfrm>
            <a:off x="1714494" y="5367716"/>
            <a:ext cx="10522304" cy="677108"/>
          </a:xfrm>
          <a:prstGeom prst="rect">
            <a:avLst/>
          </a:prstGeom>
          <a:noFill/>
        </p:spPr>
        <p:txBody>
          <a:bodyPr wrap="none" rtlCol="0">
            <a:spAutoFit/>
          </a:bodyPr>
          <a:lstStyle/>
          <a:p>
            <a:pPr marL="285750" indent="-285750">
              <a:buFont typeface="Wingdings" panose="05000000000000000000" pitchFamily="2" charset="2"/>
              <a:buChar char="ü"/>
            </a:pPr>
            <a:r>
              <a:rPr lang="es-ES" sz="1600" dirty="0"/>
              <a:t>Actividades estratégicas para minimizar, mitigar o eliminar riesgos y reducir las pérdidas por desastres futuros</a:t>
            </a:r>
            <a:r>
              <a:rPr lang="en-US" sz="1600" dirty="0"/>
              <a:t>.</a:t>
            </a:r>
          </a:p>
          <a:p>
            <a:endParaRPr lang="en-US" sz="600" dirty="0"/>
          </a:p>
          <a:p>
            <a:pPr marL="285750" indent="-285750">
              <a:buFont typeface="Wingdings" panose="05000000000000000000" pitchFamily="2" charset="2"/>
              <a:buChar char="ü"/>
            </a:pPr>
            <a:r>
              <a:rPr lang="es-ES" sz="1600" dirty="0"/>
              <a:t>Una oportunidad para mejorar los protocolos y procedimientos de planificación local en el Territorio</a:t>
            </a:r>
            <a:r>
              <a:rPr lang="en-US" sz="1600" dirty="0"/>
              <a:t>.</a:t>
            </a:r>
          </a:p>
        </p:txBody>
      </p:sp>
    </p:spTree>
    <p:extLst>
      <p:ext uri="{BB962C8B-B14F-4D97-AF65-F5344CB8AC3E}">
        <p14:creationId xmlns:p14="http://schemas.microsoft.com/office/powerpoint/2010/main" val="3295924717"/>
      </p:ext>
    </p:extLst>
  </p:cSld>
  <p:clrMapOvr>
    <a:masterClrMapping/>
  </p:clrMapOvr>
</p:sld>
</file>

<file path=ppt/theme/theme1.xml><?xml version="1.0" encoding="utf-8"?>
<a:theme xmlns:a="http://schemas.openxmlformats.org/drawingml/2006/main" name="Office Theme">
  <a:themeElements>
    <a:clrScheme name="VIHFA Color Palette">
      <a:dk1>
        <a:srgbClr val="191919"/>
      </a:dk1>
      <a:lt1>
        <a:srgbClr val="FFFFFF"/>
      </a:lt1>
      <a:dk2>
        <a:srgbClr val="3FADBB"/>
      </a:dk2>
      <a:lt2>
        <a:srgbClr val="FFFFFF"/>
      </a:lt2>
      <a:accent1>
        <a:srgbClr val="315C6C"/>
      </a:accent1>
      <a:accent2>
        <a:srgbClr val="9EC765"/>
      </a:accent2>
      <a:accent3>
        <a:srgbClr val="FFA844"/>
      </a:accent3>
      <a:accent4>
        <a:srgbClr val="367B49"/>
      </a:accent4>
      <a:accent5>
        <a:srgbClr val="0E939C"/>
      </a:accent5>
      <a:accent6>
        <a:srgbClr val="98E3EE"/>
      </a:accent6>
      <a:hlink>
        <a:srgbClr val="4BC394"/>
      </a:hlink>
      <a:folHlink>
        <a:srgbClr val="00B0F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IHFA External PPT Presentation Template" id="{08A3280C-24DD-7346-8955-7ACE0B1A0600}" vid="{AF349E26-2A81-F44B-AE4A-96EDA1ED387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9ad697bc-d101-449d-88d8-4175aec80fac">
      <UserInfo>
        <DisplayName>Yeisan Matthew</DisplayName>
        <AccountId>12</AccountId>
        <AccountType/>
      </UserInfo>
      <UserInfo>
        <DisplayName>Dayna Clendinen</DisplayName>
        <AccountId>32</AccountId>
        <AccountType/>
      </UserInfo>
      <UserInfo>
        <DisplayName>Damali Rogers</DisplayName>
        <AccountId>33</AccountId>
        <AccountType/>
      </UserInfo>
      <UserInfo>
        <DisplayName>Ananta Pancham</DisplayName>
        <AccountId>38</AccountId>
        <AccountType/>
      </UserInfo>
      <UserInfo>
        <DisplayName>Monee Edwards</DisplayName>
        <AccountId>39</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137CF5ECD34A94397CE5F6C888E36DD" ma:contentTypeVersion="6" ma:contentTypeDescription="Create a new document." ma:contentTypeScope="" ma:versionID="9d36603d446ea1c691c598df7838d0af">
  <xsd:schema xmlns:xsd="http://www.w3.org/2001/XMLSchema" xmlns:xs="http://www.w3.org/2001/XMLSchema" xmlns:p="http://schemas.microsoft.com/office/2006/metadata/properties" xmlns:ns2="15164fa3-5f8c-43c6-ad10-1d87792f1386" xmlns:ns3="9ad697bc-d101-449d-88d8-4175aec80fac" targetNamespace="http://schemas.microsoft.com/office/2006/metadata/properties" ma:root="true" ma:fieldsID="f5f9b5bdf3989dab38dbeda9f00f8b8e" ns2:_="" ns3:_="">
    <xsd:import namespace="15164fa3-5f8c-43c6-ad10-1d87792f1386"/>
    <xsd:import namespace="9ad697bc-d101-449d-88d8-4175aec80fac"/>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5164fa3-5f8c-43c6-ad10-1d87792f138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ad697bc-d101-449d-88d8-4175aec80fac"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CAF7477-0B84-47B8-82E0-663333473032}">
  <ds:schemaRefs>
    <ds:schemaRef ds:uri="http://schemas.microsoft.com/sharepoint/v3/contenttype/forms"/>
  </ds:schemaRefs>
</ds:datastoreItem>
</file>

<file path=customXml/itemProps2.xml><?xml version="1.0" encoding="utf-8"?>
<ds:datastoreItem xmlns:ds="http://schemas.openxmlformats.org/officeDocument/2006/customXml" ds:itemID="{60699E21-E872-4D6B-AE5B-C2A31C079407}">
  <ds:schemaRefs>
    <ds:schemaRef ds:uri="http://schemas.openxmlformats.org/package/2006/metadata/core-properties"/>
    <ds:schemaRef ds:uri="http://purl.org/dc/terms/"/>
    <ds:schemaRef ds:uri="http://schemas.microsoft.com/office/2006/documentManagement/types"/>
    <ds:schemaRef ds:uri="http://www.w3.org/XML/1998/namespace"/>
    <ds:schemaRef ds:uri="http://purl.org/dc/dcmitype/"/>
    <ds:schemaRef ds:uri="http://schemas.microsoft.com/office/2006/metadata/properties"/>
    <ds:schemaRef ds:uri="http://purl.org/dc/elements/1.1/"/>
    <ds:schemaRef ds:uri="http://schemas.microsoft.com/office/infopath/2007/PartnerControls"/>
    <ds:schemaRef ds:uri="9ad697bc-d101-449d-88d8-4175aec80fac"/>
    <ds:schemaRef ds:uri="15164fa3-5f8c-43c6-ad10-1d87792f1386"/>
  </ds:schemaRefs>
</ds:datastoreItem>
</file>

<file path=customXml/itemProps3.xml><?xml version="1.0" encoding="utf-8"?>
<ds:datastoreItem xmlns:ds="http://schemas.openxmlformats.org/officeDocument/2006/customXml" ds:itemID="{DDAAEDD6-BD8E-4A12-8E54-6CBEF2545D82}">
  <ds:schemaRefs>
    <ds:schemaRef ds:uri="15164fa3-5f8c-43c6-ad10-1d87792f1386"/>
    <ds:schemaRef ds:uri="9ad697bc-d101-449d-88d8-4175aec80fa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VIHFA External PPT Presentation Template</Template>
  <TotalTime>178</TotalTime>
  <Words>2630</Words>
  <Application>Microsoft Office PowerPoint</Application>
  <PresentationFormat>Widescreen</PresentationFormat>
  <Paragraphs>360</Paragraphs>
  <Slides>29</Slides>
  <Notes>19</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29</vt:i4>
      </vt:variant>
    </vt:vector>
  </HeadingPairs>
  <TitlesOfParts>
    <vt:vector size="39" baseType="lpstr">
      <vt:lpstr>Aptos</vt:lpstr>
      <vt:lpstr>Arial</vt:lpstr>
      <vt:lpstr>Calibri</vt:lpstr>
      <vt:lpstr>Century Gothic</vt:lpstr>
      <vt:lpstr>Courier New</vt:lpstr>
      <vt:lpstr>Montserrat</vt:lpstr>
      <vt:lpstr>Montserrat Medium</vt:lpstr>
      <vt:lpstr>Verdana</vt:lpstr>
      <vt:lpstr>Wingdings</vt:lpstr>
      <vt:lpstr>Office Theme</vt:lpstr>
      <vt:lpstr>Audiencia Publica  </vt:lpstr>
      <vt:lpstr>Presentadores</vt:lpstr>
      <vt:lpstr>Objetivos de la Audiencia Pública</vt:lpstr>
      <vt:lpstr>CDBG-MIT </vt:lpstr>
      <vt:lpstr>Mitigation Activity, Definition </vt:lpstr>
      <vt:lpstr>Requisitos del CDBG-MIT</vt:lpstr>
      <vt:lpstr>Evaluación de las necesidades de mitigación</vt:lpstr>
      <vt:lpstr>Objetivos Nacionales del CDBG-MIT</vt:lpstr>
      <vt:lpstr>CDBG-MIT FUNDS</vt:lpstr>
      <vt:lpstr>Consideraciones Sobre el Proyecto del MIT</vt:lpstr>
      <vt:lpstr>Enmienda Sustancial</vt:lpstr>
      <vt:lpstr>Propuesta de asignación de actividades</vt:lpstr>
      <vt:lpstr>PowerPoint Presentation</vt:lpstr>
      <vt:lpstr>PowerPoint Presentation</vt:lpstr>
      <vt:lpstr>PowerPoint Presentation</vt:lpstr>
      <vt:lpstr>PowerPoint Presentation</vt:lpstr>
      <vt:lpstr>PowerPoint Presentation</vt:lpstr>
      <vt:lpstr>PowerPoint Presentation</vt:lpstr>
      <vt:lpstr>Proyectos Cubiertos, Definición</vt:lpstr>
      <vt:lpstr>Veterans Drive Phase I</vt:lpstr>
      <vt:lpstr>¿Qué obtenemos?</vt:lpstr>
      <vt:lpstr>Línea de Vida de Transporte </vt:lpstr>
      <vt:lpstr>Criterios adicionales: Proyectos Cubiertos</vt:lpstr>
      <vt:lpstr>Tipos de Análisis de Costo de Beneficio </vt:lpstr>
      <vt:lpstr>¿Deberíamos hacerlo?</vt:lpstr>
      <vt:lpstr>PowerPoint Presentation</vt:lpstr>
      <vt:lpstr>Comentarios Públicos</vt:lpstr>
      <vt:lpstr>Participación Pública</vt:lpstr>
      <vt:lpstr>¡Gracias!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Dayna Clendinen</dc:creator>
  <cp:lastModifiedBy>Jamillie Perez</cp:lastModifiedBy>
  <cp:revision>4</cp:revision>
  <dcterms:created xsi:type="dcterms:W3CDTF">2024-02-04T18:38:44Z</dcterms:created>
  <dcterms:modified xsi:type="dcterms:W3CDTF">2024-05-01T20:01:15Z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0x0101000137CF5ECD34A94397CE5F6C888E36DD</vt:lpwstr>
  </property>
</Properties>
</file>